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notesMasterIdLst>
    <p:notesMasterId r:id="rId27"/>
  </p:notesMasterIdLst>
  <p:sldIdLst>
    <p:sldId id="290" r:id="rId2"/>
    <p:sldId id="292" r:id="rId3"/>
    <p:sldId id="305" r:id="rId4"/>
    <p:sldId id="304" r:id="rId5"/>
    <p:sldId id="310" r:id="rId6"/>
    <p:sldId id="311" r:id="rId7"/>
    <p:sldId id="285" r:id="rId8"/>
    <p:sldId id="293" r:id="rId9"/>
    <p:sldId id="312" r:id="rId10"/>
    <p:sldId id="259" r:id="rId11"/>
    <p:sldId id="264" r:id="rId12"/>
    <p:sldId id="261" r:id="rId13"/>
    <p:sldId id="297" r:id="rId14"/>
    <p:sldId id="296" r:id="rId15"/>
    <p:sldId id="262" r:id="rId16"/>
    <p:sldId id="263" r:id="rId17"/>
    <p:sldId id="283" r:id="rId18"/>
    <p:sldId id="265" r:id="rId19"/>
    <p:sldId id="276" r:id="rId20"/>
    <p:sldId id="266" r:id="rId21"/>
    <p:sldId id="267" r:id="rId22"/>
    <p:sldId id="282" r:id="rId23"/>
    <p:sldId id="280" r:id="rId24"/>
    <p:sldId id="294" r:id="rId25"/>
    <p:sldId id="303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CC3300"/>
    <a:srgbClr val="85BDFB"/>
    <a:srgbClr val="FF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8" autoAdjust="0"/>
    <p:restoredTop sz="94713" autoAdjust="0"/>
  </p:normalViewPr>
  <p:slideViewPr>
    <p:cSldViewPr>
      <p:cViewPr>
        <p:scale>
          <a:sx n="77" d="100"/>
          <a:sy n="77" d="100"/>
        </p:scale>
        <p:origin x="-117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3053A-374C-41BF-B684-DBB5F774BFF1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0C99B-D4B5-4911-80D5-C64B720162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602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0C99B-D4B5-4911-80D5-C64B7201625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5070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927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927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E3E4C-BAB3-4F21-B4A9-E90A981CF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5492626"/>
      </p:ext>
    </p:extLst>
  </p:cSld>
  <p:clrMapOvr>
    <a:masterClrMapping/>
  </p:clrMapOvr>
  <p:transition spd="slow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90E63-69A6-4575-9E74-396A967A40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3751050"/>
      </p:ext>
    </p:extLst>
  </p:cSld>
  <p:clrMapOvr>
    <a:masterClrMapping/>
  </p:clrMapOvr>
  <p:transition spd="slow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C9377-3FBC-4366-A21A-99F5C0E43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3884826"/>
      </p:ext>
    </p:extLst>
  </p:cSld>
  <p:clrMapOvr>
    <a:masterClrMapping/>
  </p:clrMapOvr>
  <p:transition spd="slow">
    <p:plu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95263" y="228600"/>
            <a:ext cx="8339137" cy="579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6294A-EC59-4934-88C4-AA4D664CC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8221713"/>
      </p:ext>
    </p:extLst>
  </p:cSld>
  <p:clrMapOvr>
    <a:masterClrMapping/>
  </p:clrMapOvr>
  <p:transition spd="slow">
    <p:plu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0B52F-AB84-4AC3-A267-92038DF96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8046935"/>
      </p:ext>
    </p:extLst>
  </p:cSld>
  <p:clrMapOvr>
    <a:masterClrMapping/>
  </p:clrMapOvr>
  <p:transition spd="slow">
    <p:plu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9F1A4-D08F-4281-BF83-6F9E56363C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44345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1C87D-C6C6-4AFD-A21C-4E530A0863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8850199"/>
      </p:ext>
    </p:extLst>
  </p:cSld>
  <p:clrMapOvr>
    <a:masterClrMapping/>
  </p:clrMapOvr>
  <p:transition spd="slow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E5125-DB86-415D-ADC7-8780F7389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4594890"/>
      </p:ext>
    </p:extLst>
  </p:cSld>
  <p:clrMapOvr>
    <a:masterClrMapping/>
  </p:clrMapOvr>
  <p:transition spd="slow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5D72C-2903-4C14-8614-483033FD4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2444589"/>
      </p:ext>
    </p:extLst>
  </p:cSld>
  <p:clrMapOvr>
    <a:masterClrMapping/>
  </p:clrMapOvr>
  <p:transition spd="slow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46D88-CEC9-4DC1-9422-29B83695A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4686596"/>
      </p:ext>
    </p:extLst>
  </p:cSld>
  <p:clrMapOvr>
    <a:masterClrMapping/>
  </p:clrMapOvr>
  <p:transition spd="slow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F4E19-74A2-4BCE-B1C5-FE77DCFEC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6070880"/>
      </p:ext>
    </p:extLst>
  </p:cSld>
  <p:clrMapOvr>
    <a:masterClrMapping/>
  </p:clrMapOvr>
  <p:transition spd="slow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B8D89-953D-474A-B138-D86E3F7AB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8484707"/>
      </p:ext>
    </p:extLst>
  </p:cSld>
  <p:clrMapOvr>
    <a:masterClrMapping/>
  </p:clrMapOvr>
  <p:transition spd="slow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B6ED0-A164-4531-BEDA-64F445040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4028829"/>
      </p:ext>
    </p:extLst>
  </p:cSld>
  <p:clrMapOvr>
    <a:masterClrMapping/>
  </p:clrMapOvr>
  <p:transition spd="slow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0D68D-57CB-4E7C-AE3A-C5F0ECE37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0270134"/>
      </p:ext>
    </p:extLst>
  </p:cSld>
  <p:clrMapOvr>
    <a:masterClrMapping/>
  </p:clrMapOvr>
  <p:transition spd="slow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38243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38244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38245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09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824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24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25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  <a:cs typeface="Arial" charset="0"/>
              </a:defRPr>
            </a:lvl1pPr>
          </a:lstStyle>
          <a:p>
            <a:pPr>
              <a:defRPr/>
            </a:pPr>
            <a:fld id="{5F368710-081A-4F43-814D-8A3EA55AA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05" r:id="rId14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00034" y="2071678"/>
            <a:ext cx="4176713" cy="1998662"/>
          </a:xfrm>
        </p:spPr>
        <p:txBody>
          <a:bodyPr/>
          <a:lstStyle/>
          <a:p>
            <a:pPr algn="ctr" eaLnBrk="1" hangingPunct="1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</a:rPr>
              <a:t>The Christianization of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</a:rPr>
              <a:t>Rus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</a:rPr>
              <a:t>’</a:t>
            </a:r>
            <a:endParaRPr lang="ru-RU" sz="40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5214950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Teacher: </a:t>
            </a:r>
            <a:r>
              <a:rPr lang="en-US" dirty="0" err="1" smtClean="0"/>
              <a:t>Sibiryov</a:t>
            </a:r>
            <a:r>
              <a:rPr lang="en-US" dirty="0" smtClean="0"/>
              <a:t> Sergey </a:t>
            </a:r>
            <a:r>
              <a:rPr lang="en-US" dirty="0" err="1" smtClean="0"/>
              <a:t>Olegovich</a:t>
            </a:r>
            <a:endParaRPr lang="en-US" dirty="0" smtClean="0"/>
          </a:p>
          <a:p>
            <a:r>
              <a:rPr lang="en-US" dirty="0" smtClean="0"/>
              <a:t>School: </a:t>
            </a:r>
            <a:r>
              <a:rPr lang="en-US" dirty="0" err="1" smtClean="0"/>
              <a:t>Vasiljevskaya</a:t>
            </a:r>
            <a:endParaRPr lang="ru-RU" dirty="0"/>
          </a:p>
        </p:txBody>
      </p:sp>
      <p:pic>
        <p:nvPicPr>
          <p:cNvPr id="27650" name="Picture 2" descr="Vladimir I of Kiev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428736"/>
            <a:ext cx="35052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81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Year </a:t>
            </a:r>
            <a:r>
              <a:rPr lang="ru-RU" sz="81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98</a:t>
            </a:r>
            <a:r>
              <a:rPr lang="en-US" sz="81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r>
              <a:rPr lang="en-US" sz="45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ru-RU" sz="5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34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429000"/>
            <a:ext cx="6629400" cy="1676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6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Baptizing of </a:t>
            </a:r>
            <a:r>
              <a:rPr lang="en-US" sz="60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Rus</a:t>
            </a:r>
            <a:r>
              <a:rPr lang="en-US" sz="6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’</a:t>
            </a:r>
            <a:endParaRPr lang="ru-RU" sz="60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3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Baptizing of St. Vladimir</a:t>
            </a:r>
            <a:endParaRPr lang="ru-RU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7653" name="Picture 5" descr="http://upload.wikimedia.org/wikipedia/commons/8/8b/Vasnetsov_Bapt_Vladimi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8232" y="1412776"/>
            <a:ext cx="337329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412776"/>
            <a:ext cx="48965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But adopting Christianity was not only the question of faith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Vladimir was also in search for a political power for his country. Threatening with a siege of Constantinople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 made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Byzantine emperor Basil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 do him 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favour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In exchange for marital tie with emperor's sister Vladimir agreed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 accept Orthodox Christianity as his religion and bring his people to the new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faith, being baptized in 988 in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Chersonesus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Returning to Kiev in triumph, Vladimir exhorted the residents of his capital to the Dnieper river for baptism.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destroyed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statues of Slavic pagan gods (which he had himself raised just eight years earlier).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reasons of adopting Christianity</a:t>
            </a:r>
            <a:endParaRPr lang="ru-RU" sz="32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2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347864" y="3068960"/>
            <a:ext cx="2376264" cy="10080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Orthodox</a:t>
            </a:r>
          </a:p>
          <a:p>
            <a:pPr algn="ctr">
              <a:defRPr/>
            </a:pPr>
            <a:r>
              <a:rPr lang="en-US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Christianity</a:t>
            </a:r>
            <a:endParaRPr lang="ru-RU" sz="2000" b="1" i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683568" y="2780928"/>
            <a:ext cx="2448272" cy="201622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table trade 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elations with 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Byzantine</a:t>
            </a:r>
            <a:r>
              <a:rPr lang="en-US" sz="2400" dirty="0"/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5940152" y="2780928"/>
            <a:ext cx="2448272" cy="201622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eligious leader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 obedient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 the king</a:t>
            </a:r>
            <a:r>
              <a:rPr lang="en-US" sz="2400" dirty="0"/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3347864" y="4273684"/>
            <a:ext cx="2376264" cy="151216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One God is 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Heaven – 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one king 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on Earth</a:t>
            </a:r>
            <a:r>
              <a:rPr lang="en-US" sz="2400" dirty="0"/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3376404" y="1484784"/>
            <a:ext cx="2302064" cy="144016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ustoms &amp;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traditions 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close to the Slavs’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800" dirty="0" smtClean="0">
                <a:solidFill>
                  <a:schemeClr val="tx1"/>
                </a:solidFill>
                <a:latin typeface="Times New Roman" pitchFamily="18" charset="0"/>
              </a:rPr>
              <a:t>The conditions of adopting Christianity</a:t>
            </a:r>
            <a:endParaRPr lang="en-GB" sz="38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</a:rPr>
              <a:t>1.</a:t>
            </a:r>
            <a:r>
              <a:rPr lang="en-US" dirty="0" smtClean="0">
                <a:latin typeface="Times New Roman" pitchFamily="18" charset="0"/>
              </a:rPr>
              <a:t>The failure of the first religious reform</a:t>
            </a:r>
            <a:r>
              <a:rPr lang="ru-RU" dirty="0" smtClean="0">
                <a:latin typeface="Times New Roman" pitchFamily="18" charset="0"/>
              </a:rPr>
              <a:t>. 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</a:rPr>
              <a:t>2.</a:t>
            </a:r>
            <a:r>
              <a:rPr lang="en-US" dirty="0" smtClean="0">
                <a:latin typeface="Times New Roman" pitchFamily="18" charset="0"/>
              </a:rPr>
              <a:t>Influence of neighbor Christian countries</a:t>
            </a:r>
            <a:r>
              <a:rPr lang="ru-RU" dirty="0" smtClean="0">
                <a:latin typeface="Times New Roman" pitchFamily="18" charset="0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</a:rPr>
              <a:t>3.</a:t>
            </a:r>
            <a:r>
              <a:rPr lang="en-US" dirty="0" smtClean="0">
                <a:latin typeface="Times New Roman" pitchFamily="18" charset="0"/>
              </a:rPr>
              <a:t>Good relations with Byzantine</a:t>
            </a:r>
            <a:r>
              <a:rPr lang="ru-RU" dirty="0" smtClean="0">
                <a:latin typeface="Times New Roman" pitchFamily="18" charset="0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</a:rPr>
              <a:t>4.</a:t>
            </a:r>
            <a:r>
              <a:rPr lang="en-US" dirty="0" smtClean="0">
                <a:latin typeface="Times New Roman" pitchFamily="18" charset="0"/>
              </a:rPr>
              <a:t>Dynastical marriage with princess Ann</a:t>
            </a:r>
            <a:r>
              <a:rPr lang="ru-RU" dirty="0" smtClean="0">
                <a:latin typeface="Times New Roman" pitchFamily="18" charset="0"/>
              </a:rPr>
              <a:t>.</a:t>
            </a:r>
            <a:endParaRPr lang="ru-RU" dirty="0" smtClean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-900113" y="3141663"/>
            <a:ext cx="93106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GB" sz="360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28600"/>
            <a:ext cx="7886700" cy="823913"/>
          </a:xfrm>
        </p:spPr>
        <p:txBody>
          <a:bodyPr/>
          <a:lstStyle/>
          <a:p>
            <a:pPr algn="ctr"/>
            <a:r>
              <a:rPr lang="en-GB" sz="3800" i="1" dirty="0" smtClean="0"/>
              <a:t>Font in </a:t>
            </a:r>
            <a:r>
              <a:rPr lang="en-GB" sz="3800" i="1" dirty="0" err="1" smtClean="0"/>
              <a:t>Chersonesus</a:t>
            </a:r>
            <a:endParaRPr lang="en-GB" sz="3800" i="1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28676" name="Picture 5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770413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гале 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875"/>
            <a:ext cx="7129462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destructions of idols in Kiev</a:t>
            </a:r>
            <a:endParaRPr lang="ru-RU" sz="38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Baptizing of </a:t>
            </a: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Kiev residents</a:t>
            </a:r>
            <a:endParaRPr lang="ru-RU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23" name="Picture 5" descr="гале 00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16013" y="1484313"/>
            <a:ext cx="6767512" cy="4672012"/>
          </a:xfr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Forcing </a:t>
            </a:r>
            <a:r>
              <a:rPr lang="en-US" sz="4000" dirty="0"/>
              <a:t>the </a:t>
            </a:r>
            <a:r>
              <a:rPr lang="en-US" sz="4000" dirty="0" err="1"/>
              <a:t>Novgorodians</a:t>
            </a:r>
            <a:r>
              <a:rPr lang="en-US" sz="4000" dirty="0"/>
              <a:t> into Christianity "by </a:t>
            </a:r>
            <a:r>
              <a:rPr lang="en-US" sz="4000" dirty="0" smtClean="0"/>
              <a:t>fire“ (</a:t>
            </a:r>
            <a:r>
              <a:rPr lang="ru-RU" sz="4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991</a:t>
            </a:r>
            <a:r>
              <a:rPr lang="en-US" sz="4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ru-RU" sz="40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1747" name="Picture 7" descr="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7544" y="1412776"/>
            <a:ext cx="8144237" cy="4320381"/>
          </a:xfrm>
        </p:spPr>
      </p:pic>
      <p:sp>
        <p:nvSpPr>
          <p:cNvPr id="31748" name="Text Box 10"/>
          <p:cNvSpPr txBox="1">
            <a:spLocks noChangeArrowheads="1"/>
          </p:cNvSpPr>
          <p:nvPr/>
        </p:nvSpPr>
        <p:spPr bwMode="auto">
          <a:xfrm>
            <a:off x="5219700" y="6010275"/>
            <a:ext cx="1728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Consequences of adopting Christianity</a:t>
            </a:r>
            <a:endParaRPr lang="ru-RU" sz="32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412776"/>
            <a:ext cx="51125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Rus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’ had much positive for its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evelopment after adopting Christianity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became a politically powerful country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rade developed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riting was begun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hronicles were begun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uilding churches was begun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icon-writing was begun</a:t>
            </a:r>
          </a:p>
        </p:txBody>
      </p:sp>
      <p:pic>
        <p:nvPicPr>
          <p:cNvPr id="8" name="Picture 8" descr="гале 01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227763" y="1484313"/>
            <a:ext cx="1654175" cy="46815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90" name="Rectangle 6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7772400" cy="100806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beginning of chronicles</a:t>
            </a:r>
            <a:endParaRPr lang="ru-RU" sz="4400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72" name="Rectangle 12"/>
          <p:cNvSpPr>
            <a:spLocks noGrp="1" noChangeArrowheads="1"/>
          </p:cNvSpPr>
          <p:nvPr>
            <p:ph type="subTitle" idx="4294967295"/>
          </p:nvPr>
        </p:nvSpPr>
        <p:spPr>
          <a:xfrm>
            <a:off x="755650" y="2133600"/>
            <a:ext cx="3024188" cy="1799456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3600" b="1" dirty="0" smtClean="0"/>
              <a:t>St. Nestor </a:t>
            </a:r>
            <a:r>
              <a:rPr lang="en-US" sz="3600" b="1" dirty="0"/>
              <a:t>the Chronicler</a:t>
            </a:r>
            <a:endParaRPr lang="ru-RU" sz="34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9989" name="Picture 5" descr="нестор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0" y="1773238"/>
            <a:ext cx="3429000" cy="3816350"/>
          </a:xfr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en-US" dirty="0" smtClean="0"/>
              <a:t>Tasks for the lesson</a:t>
            </a:r>
            <a:endParaRPr lang="en-GB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</a:rPr>
              <a:t>1.</a:t>
            </a:r>
            <a:r>
              <a:rPr lang="en-US" dirty="0" smtClean="0">
                <a:latin typeface="Times New Roman" pitchFamily="18" charset="0"/>
              </a:rPr>
              <a:t> To disclose the process of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Christianization of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</a:rPr>
              <a:t>Rus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’</a:t>
            </a:r>
            <a:r>
              <a:rPr lang="ru-RU" dirty="0" smtClean="0">
                <a:latin typeface="Times New Roman" pitchFamily="18" charset="0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</a:rPr>
              <a:t>2.</a:t>
            </a:r>
            <a:r>
              <a:rPr lang="en-US" dirty="0" smtClean="0">
                <a:latin typeface="Times New Roman" pitchFamily="18" charset="0"/>
              </a:rPr>
              <a:t> To evaluate the importance of adopting Christianity during the reign of prince Vladimir for both social &amp; political development of the country.</a:t>
            </a:r>
            <a:endParaRPr lang="en-GB" dirty="0" smtClean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Rectangle 1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>
              <a:defRPr/>
            </a:pPr>
            <a:r>
              <a:rPr lang="en-US" sz="3600" b="1" i="1" dirty="0" err="1" smtClean="0">
                <a:latin typeface="+mn-lt"/>
              </a:rPr>
              <a:t>Onfim’s</a:t>
            </a:r>
            <a:r>
              <a:rPr lang="en-US" sz="3600" b="1" i="1" dirty="0" smtClean="0">
                <a:latin typeface="+mn-lt"/>
              </a:rPr>
              <a:t> birch </a:t>
            </a:r>
            <a:r>
              <a:rPr lang="en-US" sz="3600" b="1" i="1" dirty="0">
                <a:latin typeface="+mn-lt"/>
              </a:rPr>
              <a:t>bark </a:t>
            </a:r>
            <a:r>
              <a:rPr lang="en-US" sz="3600" b="1" i="1" dirty="0" smtClean="0">
                <a:latin typeface="+mn-lt"/>
              </a:rPr>
              <a:t>manuscript</a:t>
            </a:r>
            <a:endParaRPr lang="ru-RU" sz="3600" b="1" i="1" dirty="0" smtClean="0">
              <a:latin typeface="+mn-lt"/>
            </a:endParaRPr>
          </a:p>
        </p:txBody>
      </p:sp>
      <p:pic>
        <p:nvPicPr>
          <p:cNvPr id="33795" name="Picture 5" descr="гале 00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27088" y="1484313"/>
            <a:ext cx="7272337" cy="4498975"/>
          </a:xfr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Rectangle 1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development of trade</a:t>
            </a:r>
            <a:endParaRPr lang="ru-RU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4819" name="Picture 5" descr="гале 009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63713" y="1412875"/>
            <a:ext cx="5905500" cy="4752975"/>
          </a:xfr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construction of churches</a:t>
            </a:r>
            <a:endParaRPr lang="ru-RU" sz="3200" i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84329" name="Picture 9" descr="гале 0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2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051720" y="1484784"/>
            <a:ext cx="5040313" cy="4679950"/>
          </a:xfr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The beginning of icon-writing</a:t>
            </a:r>
            <a:endParaRPr lang="ru-RU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Picture 20" descr="https://upload.wikimedia.org/wikipedia/commons/thumb/0/0b/Angelsatmamre-trinity-rublev-1410.jpg/640px-Angelsatmamre-trinity-rublev-14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2776"/>
            <a:ext cx="3654059" cy="455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>
                <a:solidFill>
                  <a:schemeClr val="tx1"/>
                </a:solidFill>
                <a:latin typeface="Times New Roman" pitchFamily="18" charset="0"/>
              </a:rPr>
              <a:t>Ancient </a:t>
            </a:r>
            <a:r>
              <a:rPr lang="en-US" sz="3800" dirty="0" err="1" smtClean="0">
                <a:solidFill>
                  <a:schemeClr val="tx1"/>
                </a:solidFill>
                <a:latin typeface="Times New Roman" pitchFamily="18" charset="0"/>
              </a:rPr>
              <a:t>Rus</a:t>
            </a:r>
            <a:r>
              <a:rPr lang="en-US" sz="3800" dirty="0" smtClean="0">
                <a:solidFill>
                  <a:schemeClr val="tx1"/>
                </a:solidFill>
                <a:latin typeface="Times New Roman" pitchFamily="18" charset="0"/>
              </a:rPr>
              <a:t>’ before &amp; after baptizing</a:t>
            </a:r>
            <a:endParaRPr lang="en-GB" sz="38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119909" name="Group 10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0512484"/>
              </p:ext>
            </p:extLst>
          </p:nvPr>
        </p:nvGraphicFramePr>
        <p:xfrm>
          <a:off x="107950" y="1412875"/>
          <a:ext cx="8964613" cy="4857799"/>
        </p:xfrm>
        <a:graphic>
          <a:graphicData uri="http://schemas.openxmlformats.org/drawingml/2006/table">
            <a:tbl>
              <a:tblPr/>
              <a:tblGrid>
                <a:gridCol w="4506913"/>
                <a:gridCol w="4457700"/>
              </a:tblGrid>
              <a:tr h="4460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before the year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988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appeared after the year 988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314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Early stages of writing, home education, spoken way of transmitting the experience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Spreading of Cyrillic</a:t>
                      </a:r>
                      <a:r>
                        <a:rPr lang="en-US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script, beginning of Chronicles, creating</a:t>
                      </a:r>
                      <a:r>
                        <a:rPr lang="en-US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monastery &amp; prince's schools.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314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Folk tales, songs, dances; constructions from wood – houses, fortresses, bridges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Church hymns &amp; liturgy, fresco painting, mosaic; construction churches from stone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87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Developed wood- and metalworking, leather crafting, pottery, jewelry making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About 60 different kinds of crafts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.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The beginning of coining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314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Polygyny, stealing brides, relative freedom of women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Monogamy, church marriage, women’s obedience to men, increasing of man’s responsibility for family &amp; children’s upbringing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57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Usual rule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Canon (Church) law as the basis for “Russian Justice”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728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Princes fought for expanding their territories &amp; strengthening their power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Identifying of place of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Rus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’ in the world, the idea of strong prince’s authority, powerful &amp; united country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 </a:t>
            </a:r>
            <a:r>
              <a:rPr lang="en-US" b="1" dirty="0"/>
              <a:t>Millennium of Russia</a:t>
            </a:r>
            <a:endParaRPr lang="en-GB" dirty="0" smtClean="0"/>
          </a:p>
        </p:txBody>
      </p:sp>
      <p:pic>
        <p:nvPicPr>
          <p:cNvPr id="29698" name="Picture 2" descr="http://upload.wikimedia.org/wikipedia/commons/thumb/4/4a/Novgorod_Monument_LOC_06268u.jpg/800px-Novgorod_Monument_LOC_06268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5976664" cy="468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5263" y="228600"/>
            <a:ext cx="8015287" cy="914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dirty="0" smtClean="0"/>
              <a:t>          </a:t>
            </a:r>
            <a:r>
              <a:rPr lang="en-US" dirty="0" smtClean="0"/>
              <a:t>Prehistory</a:t>
            </a:r>
            <a:endParaRPr lang="en-GB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11560" y="1412776"/>
            <a:ext cx="79208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According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the legends,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Christianity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was first brought to the territory of modern Belarus,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Russia and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Ukraine by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Saint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Andrew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the first Apostle of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Jesus Christ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He traveled over the Black Sea to the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Greek colony of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Chersonesus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Taurica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in Crimea, where he converted several thousand men to new faith. Allegedly Saint Andrew traveled also north along the Dnieper River, where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Kiev would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be founded around the 5th century, and as far north as the future location of 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Veliky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Novgorod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Prehistory</a:t>
            </a: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27304" y="1340768"/>
            <a:ext cx="82651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Saints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Cyril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Methodius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were the missionaries of Christianity among the Slavic peoples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Bulgaria, Great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Moravia and Pannonia. Through their work they influenced the cultural development of all Slavs, for which they received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title "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Apostles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to the Slavs"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They are credited with devising the Glagolitic alphabet, the first alphabet used to transcribe Old Church Slavonic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as well as Cyrillic script used now in many Slavic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countries.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After their deaths, their pupils continued their missionary work among other Slavs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But most people were still pagans…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5263" y="228600"/>
            <a:ext cx="8015287" cy="914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dirty="0" smtClean="0"/>
              <a:t>Prehistory</a:t>
            </a:r>
            <a:endParaRPr lang="ru-R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28461" y="1412776"/>
            <a:ext cx="46805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It is believed that during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 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Rus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'–Byzantine War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860 there was a miracle that strongly influenced on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’ military leader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Askold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&amp; his army.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As the story goes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during the siege of Constantinople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after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sleepless nights of praying Byzantine Emperor Michael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Patriarch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Photius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put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precious relic – the veil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Theotokos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into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sea, there arose 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storm which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dispersed the boats of the barbarians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Shortly after, in 866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Askold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&amp; his suite were baptized. Unfortunately, it wasn’t a beginning of Christianization as in 882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Askold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was killed by Oleg of Novgorod who was a pagan…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82" name="Picture 2" descr="http://upload.wikimedia.org/wikipedia/commons/3/31/Vlahernska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61804"/>
            <a:ext cx="3528967" cy="452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5634901"/>
      </p:ext>
    </p:extLst>
  </p:cSld>
  <p:clrMapOvr>
    <a:masterClrMapping/>
  </p:clrMapOvr>
  <p:transition spd="slow">
    <p:plu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5263" y="228600"/>
            <a:ext cx="8015287" cy="914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dirty="0" smtClean="0"/>
              <a:t>Prehistory</a:t>
            </a:r>
            <a:endParaRPr lang="ru-R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39551" y="1412775"/>
            <a:ext cx="44027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	In 945 or 957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St. Princess Olga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decided to adopt Christianity &amp; was baptized. Nevertheless, her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son,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Sviatoslav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reigned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963-972), continued to worship 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Perun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 and other gods of the Slavic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pantheon remaining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 stubborn pagan all of his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life.</a:t>
            </a:r>
          </a:p>
        </p:txBody>
      </p:sp>
      <p:pic>
        <p:nvPicPr>
          <p:cNvPr id="87042" name="Picture 2" descr="http://www.erudyt.ru/tl_files/logo/slavjanska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2293" y="1484785"/>
            <a:ext cx="3564031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1" y="5157192"/>
            <a:ext cx="81369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	And still despite numerous efforts to Christianize the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Rus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', their effect was not lasting due to many processes…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6975911"/>
      </p:ext>
    </p:extLst>
  </p:cSld>
  <p:clrMapOvr>
    <a:masterClrMapping/>
  </p:clrMapOvr>
  <p:transition spd="slow">
    <p:plu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The beginning of Vladimir’s reign</a:t>
            </a:r>
            <a:endParaRPr lang="en-GB" sz="3200" dirty="0" smtClean="0"/>
          </a:p>
        </p:txBody>
      </p:sp>
      <p:sp>
        <p:nvSpPr>
          <p:cNvPr id="4" name="Rectangle 2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370196" y="2400484"/>
            <a:ext cx="2376264" cy="10080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Vladimir</a:t>
            </a:r>
            <a:endParaRPr lang="ru-RU" sz="2000" b="1" i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reigned </a:t>
            </a:r>
            <a:r>
              <a:rPr 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r>
              <a:rPr lang="en-US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80</a:t>
            </a:r>
            <a:r>
              <a:rPr 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-1015</a:t>
            </a:r>
            <a:r>
              <a:rPr lang="ru-RU" sz="2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733742" y="3933056"/>
            <a:ext cx="2448272" cy="201622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problem of </a:t>
            </a: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Vyatichi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&amp; </a:t>
            </a: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Radimichs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rebellions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3457570" y="3938132"/>
            <a:ext cx="2253763" cy="201622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problem of 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eeping all lands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together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5926480" y="3933056"/>
            <a:ext cx="2376264" cy="2026376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problem of 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niting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 nation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182014" y="3367095"/>
            <a:ext cx="360040" cy="56596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566440" y="3341544"/>
            <a:ext cx="360040" cy="56596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2"/>
            <a:endCxn id="9" idx="0"/>
          </p:cNvCxnSpPr>
          <p:nvPr/>
        </p:nvCxnSpPr>
        <p:spPr>
          <a:xfrm>
            <a:off x="4558328" y="3408547"/>
            <a:ext cx="26124" cy="52958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864" y="1462044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it was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Vladimir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who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finally led pagan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’ to Christianity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But at first he faced many difficulties on this way: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The first religious reform</a:t>
            </a:r>
            <a:endParaRPr lang="en-GB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556792"/>
            <a:ext cx="5112568" cy="4281616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first religious reform by Vladimir took place in 980 when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Perun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was chosen as the supreme deity of the Slavic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pantheon.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Also, six more idols of gods were included in the pantheon. Dissentients (as well as Christians) were often killed if they refused to worship these gods.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reform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failed &amp; by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late 980s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Vladimir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had found it necessary to adopt monotheism from abroad.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8" name="Picture 14" descr="http://cs406231.vk.me/v406231886/a1c0/w3mb6o_Znq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09109"/>
            <a:ext cx="3168351" cy="422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search for God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484783"/>
            <a:ext cx="813690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Chronicle reports that,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986, Vladimir met with representatives from several religions.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is believed that upon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meeting with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Muslim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Bulgarians of the Volga, Vladimir found their religion unsuitable due to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rules &amp; taboos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against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alcohol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and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pork. 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also consulted with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Jewish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envoys,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questioned them about their religion but ultimately rejected it, saying that their loss of Jerusalem was evidence of their having been abandoned by God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In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987, as the result of a consultation with his boyars, Vladimir sent envoys to study the religions of the various neighboring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nations.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Of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 Muslim Bulgarians of the Volga the envoys reported there is no joy among them; only sorrow and a great stench. In the gloomy churches of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Catholics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his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emissaries saw no beauty; but at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Orthodox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Hagia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Sophia they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found their ideal: 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"We no longer knew whether we were in heaven or on earth,"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they reported, 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"nor such beauty, and we know not how to tell of it."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7131494"/>
      </p:ext>
    </p:extLst>
  </p:cSld>
  <p:clrMapOvr>
    <a:masterClrMapping/>
  </p:clrMapOvr>
  <p:transition spd="slow">
    <p:plus/>
  </p:transition>
</p:sld>
</file>

<file path=ppt/theme/theme1.xml><?xml version="1.0" encoding="utf-8"?>
<a:theme xmlns:a="http://schemas.openxmlformats.org/drawingml/2006/main" name="Христианство на Руси">
  <a:themeElements>
    <a:clrScheme name="Скругленный 2">
      <a:dk1>
        <a:srgbClr val="000000"/>
      </a:dk1>
      <a:lt1>
        <a:srgbClr val="FFFFFF"/>
      </a:lt1>
      <a:dk2>
        <a:srgbClr val="FFFFFF"/>
      </a:dk2>
      <a:lt2>
        <a:srgbClr val="817F3F"/>
      </a:lt2>
      <a:accent1>
        <a:srgbClr val="FFCC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B98A00"/>
      </a:accent6>
      <a:hlink>
        <a:srgbClr val="996666"/>
      </a:hlink>
      <a:folHlink>
        <a:srgbClr val="C94503"/>
      </a:folHlink>
    </a:clrScheme>
    <a:fontScheme name="Скругленный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Христианство на Руси</Template>
  <TotalTime>2</TotalTime>
  <Words>428</Words>
  <Application>Microsoft Office PowerPoint</Application>
  <PresentationFormat>Экран (4:3)</PresentationFormat>
  <Paragraphs>98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Христианство на Руси</vt:lpstr>
      <vt:lpstr>The Christianization of Rus’</vt:lpstr>
      <vt:lpstr>          Tasks for the lesson</vt:lpstr>
      <vt:lpstr>Слайд 3</vt:lpstr>
      <vt:lpstr>Prehistory</vt:lpstr>
      <vt:lpstr>Слайд 5</vt:lpstr>
      <vt:lpstr>Слайд 6</vt:lpstr>
      <vt:lpstr>The beginning of Vladimir’s reign</vt:lpstr>
      <vt:lpstr>The first religious reform</vt:lpstr>
      <vt:lpstr>The search for God</vt:lpstr>
      <vt:lpstr>Year 988.</vt:lpstr>
      <vt:lpstr>Baptizing of St. Vladimir</vt:lpstr>
      <vt:lpstr>The reasons of adopting Christianity</vt:lpstr>
      <vt:lpstr>The conditions of adopting Christianity</vt:lpstr>
      <vt:lpstr>Font in Chersonesus</vt:lpstr>
      <vt:lpstr>The destructions of idols in Kiev</vt:lpstr>
      <vt:lpstr>Baptizing of Kiev residents</vt:lpstr>
      <vt:lpstr>Forcing the Novgorodians into Christianity "by fire“ (991)</vt:lpstr>
      <vt:lpstr>Consequences of adopting Christianity</vt:lpstr>
      <vt:lpstr>The beginning of chronicles</vt:lpstr>
      <vt:lpstr>Onfim’s birch bark manuscript</vt:lpstr>
      <vt:lpstr>The development of trade</vt:lpstr>
      <vt:lpstr>The construction of churches</vt:lpstr>
      <vt:lpstr>The beginning of icon-writing</vt:lpstr>
      <vt:lpstr>Ancient Rus’ before &amp; after baptizing</vt:lpstr>
      <vt:lpstr>The Millennium of Russia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Christianization of Rus’</dc:title>
  <dc:subject>Крещение Руси в 988г.</dc:subject>
  <dc:creator>asus</dc:creator>
  <cp:lastModifiedBy>asus</cp:lastModifiedBy>
  <cp:revision>3</cp:revision>
  <dcterms:created xsi:type="dcterms:W3CDTF">2016-01-13T17:11:03Z</dcterms:created>
  <dcterms:modified xsi:type="dcterms:W3CDTF">2016-01-13T17:38:58Z</dcterms:modified>
  <cp:category>Презентация</cp:category>
</cp:coreProperties>
</file>