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43"/>
  </p:notesMasterIdLst>
  <p:sldIdLst>
    <p:sldId id="256" r:id="rId2"/>
    <p:sldId id="323" r:id="rId3"/>
    <p:sldId id="318" r:id="rId4"/>
    <p:sldId id="257" r:id="rId5"/>
    <p:sldId id="267" r:id="rId6"/>
    <p:sldId id="268" r:id="rId7"/>
    <p:sldId id="269" r:id="rId8"/>
    <p:sldId id="275" r:id="rId9"/>
    <p:sldId id="276" r:id="rId10"/>
    <p:sldId id="277" r:id="rId11"/>
    <p:sldId id="278" r:id="rId12"/>
    <p:sldId id="281" r:id="rId13"/>
    <p:sldId id="279" r:id="rId14"/>
    <p:sldId id="283" r:id="rId15"/>
    <p:sldId id="282" r:id="rId16"/>
    <p:sldId id="294" r:id="rId17"/>
    <p:sldId id="288" r:id="rId18"/>
    <p:sldId id="289" r:id="rId19"/>
    <p:sldId id="290" r:id="rId20"/>
    <p:sldId id="291" r:id="rId21"/>
    <p:sldId id="292" r:id="rId22"/>
    <p:sldId id="293" r:id="rId23"/>
    <p:sldId id="272" r:id="rId24"/>
    <p:sldId id="295" r:id="rId25"/>
    <p:sldId id="320" r:id="rId26"/>
    <p:sldId id="322" r:id="rId27"/>
    <p:sldId id="262" r:id="rId28"/>
    <p:sldId id="317" r:id="rId29"/>
    <p:sldId id="263" r:id="rId30"/>
    <p:sldId id="296" r:id="rId31"/>
    <p:sldId id="297" r:id="rId32"/>
    <p:sldId id="298" r:id="rId33"/>
    <p:sldId id="299" r:id="rId34"/>
    <p:sldId id="314" r:id="rId35"/>
    <p:sldId id="315" r:id="rId36"/>
    <p:sldId id="304" r:id="rId37"/>
    <p:sldId id="305" r:id="rId38"/>
    <p:sldId id="306" r:id="rId39"/>
    <p:sldId id="310" r:id="rId40"/>
    <p:sldId id="309" r:id="rId41"/>
    <p:sldId id="303" r:id="rId4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50" d="100"/>
          <a:sy n="50" d="100"/>
        </p:scale>
        <p:origin x="-1086" y="-72"/>
      </p:cViewPr>
      <p:guideLst>
        <p:guide orient="horz" pos="2160"/>
        <p:guide pos="2880"/>
      </p:guideLst>
    </p:cSldViewPr>
  </p:slideViewPr>
  <p:notesTextViewPr>
    <p:cViewPr>
      <p:scale>
        <a:sx n="1" d="1"/>
        <a:sy n="1" d="1"/>
      </p:scale>
      <p:origin x="0" y="0"/>
    </p:cViewPr>
  </p:notesTextViewPr>
  <p:sorterViewPr>
    <p:cViewPr>
      <p:scale>
        <a:sx n="90" d="100"/>
        <a:sy n="90" d="100"/>
      </p:scale>
      <p:origin x="0" y="188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0C95907-1D27-4183-B24C-286F16866614}" type="datetimeFigureOut">
              <a:rPr lang="ru-RU" smtClean="0"/>
              <a:t>25.10.2016</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4B361C2-0277-4513-AB09-E46DE69B9D77}" type="slidenum">
              <a:rPr lang="ru-RU" smtClean="0"/>
              <a:t>‹#›</a:t>
            </a:fld>
            <a:endParaRPr lang="ru-RU"/>
          </a:p>
        </p:txBody>
      </p:sp>
    </p:spTree>
    <p:extLst>
      <p:ext uri="{BB962C8B-B14F-4D97-AF65-F5344CB8AC3E}">
        <p14:creationId xmlns:p14="http://schemas.microsoft.com/office/powerpoint/2010/main" val="2389974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Неподалеку от него, на самой вершине </a:t>
            </a:r>
            <a:r>
              <a:rPr lang="ru-RU" dirty="0" err="1" smtClean="0"/>
              <a:t>Бунарджика</a:t>
            </a:r>
            <a:r>
              <a:rPr lang="ru-RU" dirty="0" smtClean="0"/>
              <a:t>, стоит  памятник, который был и продолжает оставаться одним из символов современного Пловдива. Это знаменитый Алеша, – монумент советским солдатам, сражавшимся за свободу болгарского народа в годы второй мировой войны. Он был создан творческим коллективом под руководством Бориса Маркова, в который вошли Александр </a:t>
            </a:r>
            <a:r>
              <a:rPr lang="ru-RU" dirty="0" err="1" smtClean="0"/>
              <a:t>Занков</a:t>
            </a:r>
            <a:r>
              <a:rPr lang="ru-RU" dirty="0" smtClean="0"/>
              <a:t>, Георгий </a:t>
            </a:r>
            <a:r>
              <a:rPr lang="ru-RU" dirty="0" err="1" smtClean="0"/>
              <a:t>Коцев</a:t>
            </a:r>
            <a:r>
              <a:rPr lang="ru-RU" dirty="0" smtClean="0"/>
              <a:t>, </a:t>
            </a:r>
            <a:r>
              <a:rPr lang="ru-RU" dirty="0" err="1" smtClean="0"/>
              <a:t>Васил</a:t>
            </a:r>
            <a:r>
              <a:rPr lang="ru-RU" dirty="0" smtClean="0"/>
              <a:t> </a:t>
            </a:r>
            <a:r>
              <a:rPr lang="ru-RU" dirty="0" err="1" smtClean="0"/>
              <a:t>Радославов</a:t>
            </a:r>
            <a:r>
              <a:rPr lang="ru-RU" dirty="0" smtClean="0"/>
              <a:t>, </a:t>
            </a:r>
            <a:r>
              <a:rPr lang="ru-RU" dirty="0" err="1" smtClean="0"/>
              <a:t>Тодор</a:t>
            </a:r>
            <a:r>
              <a:rPr lang="ru-RU" dirty="0" smtClean="0"/>
              <a:t> </a:t>
            </a:r>
            <a:r>
              <a:rPr lang="ru-RU" dirty="0" err="1" smtClean="0"/>
              <a:t>Босилски</a:t>
            </a:r>
            <a:r>
              <a:rPr lang="ru-RU" dirty="0" smtClean="0"/>
              <a:t>, Любомир </a:t>
            </a:r>
            <a:r>
              <a:rPr lang="ru-RU" dirty="0" err="1" smtClean="0"/>
              <a:t>Далчев</a:t>
            </a:r>
            <a:r>
              <a:rPr lang="ru-RU" dirty="0" smtClean="0"/>
              <a:t>, Александр </a:t>
            </a:r>
            <a:r>
              <a:rPr lang="ru-RU" dirty="0" err="1" smtClean="0"/>
              <a:t>Ковачев</a:t>
            </a:r>
            <a:r>
              <a:rPr lang="ru-RU" dirty="0" smtClean="0"/>
              <a:t> и другие болгарские скульпторы и архитекторы. К этой впечатляющей 12-метровой статуе воина, установленной на высоком гранитном пьедестале, практически каждый день приходят местные жители, гости города и иностранные туристы. Отсюда весь город виден как на ладони.</a:t>
            </a:r>
            <a:endParaRPr lang="ru-RU" dirty="0"/>
          </a:p>
        </p:txBody>
      </p:sp>
      <p:sp>
        <p:nvSpPr>
          <p:cNvPr id="4" name="Номер слайда 3"/>
          <p:cNvSpPr>
            <a:spLocks noGrp="1"/>
          </p:cNvSpPr>
          <p:nvPr>
            <p:ph type="sldNum" sz="quarter" idx="10"/>
          </p:nvPr>
        </p:nvSpPr>
        <p:spPr/>
        <p:txBody>
          <a:bodyPr/>
          <a:lstStyle/>
          <a:p>
            <a:fld id="{54B361C2-0277-4513-AB09-E46DE69B9D77}" type="slidenum">
              <a:rPr lang="ru-RU" smtClean="0"/>
              <a:t>4</a:t>
            </a:fld>
            <a:endParaRPr lang="ru-RU"/>
          </a:p>
        </p:txBody>
      </p:sp>
    </p:spTree>
    <p:extLst>
      <p:ext uri="{BB962C8B-B14F-4D97-AF65-F5344CB8AC3E}">
        <p14:creationId xmlns:p14="http://schemas.microsoft.com/office/powerpoint/2010/main" val="4658420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Среди собак-сапёров особо прославилась овчарка </a:t>
            </a:r>
            <a:r>
              <a:rPr lang="ru-RU" dirty="0" err="1" smtClean="0"/>
              <a:t>Джульбарс</a:t>
            </a:r>
            <a:r>
              <a:rPr lang="ru-RU" dirty="0" smtClean="0"/>
              <a:t>, которая обнаружила более 7 тыс. мин и 150 снарядов. Пёс вошёл в историю как единственная собака, награждённая медалью «За боевые заслуги». Известно, что во время освобождения Европы </a:t>
            </a:r>
            <a:r>
              <a:rPr lang="ru-RU" dirty="0" err="1" smtClean="0"/>
              <a:t>Джульбарс</a:t>
            </a:r>
            <a:r>
              <a:rPr lang="ru-RU" dirty="0" smtClean="0"/>
              <a:t> участвовал в разминировании дворцов над Дунаем, замков Праги и соборов Вены. Собака помогла разминировать могилу Тараса Шевченко в Каневе и Владимирский собор в Киеве. Накануне Парада Победы </a:t>
            </a:r>
            <a:r>
              <a:rPr lang="ru-RU" dirty="0" err="1" smtClean="0"/>
              <a:t>Джульбарс</a:t>
            </a:r>
            <a:r>
              <a:rPr lang="ru-RU" dirty="0" smtClean="0"/>
              <a:t> был ранен. Говорят, что, узнав об этом, Сталин передал свой личный китель, чтобы на нём собаку пронесли во время Парада на руках.</a:t>
            </a:r>
          </a:p>
          <a:p>
            <a:r>
              <a:rPr lang="ru-RU" dirty="0" smtClean="0"/>
              <a:t>Собаки служили на фронте не только сапёрами. Существовало 69 отдельных взводов нартовых собак - они на специальных упряжках вывозили с поля боя раненых. </a:t>
            </a:r>
            <a:endParaRPr lang="ru-RU" dirty="0"/>
          </a:p>
        </p:txBody>
      </p:sp>
      <p:sp>
        <p:nvSpPr>
          <p:cNvPr id="4" name="Номер слайда 3"/>
          <p:cNvSpPr>
            <a:spLocks noGrp="1"/>
          </p:cNvSpPr>
          <p:nvPr>
            <p:ph type="sldNum" sz="quarter" idx="10"/>
          </p:nvPr>
        </p:nvSpPr>
        <p:spPr/>
        <p:txBody>
          <a:bodyPr/>
          <a:lstStyle/>
          <a:p>
            <a:fld id="{54B361C2-0277-4513-AB09-E46DE69B9D77}" type="slidenum">
              <a:rPr lang="ru-RU" smtClean="0"/>
              <a:t>29</a:t>
            </a:fld>
            <a:endParaRPr lang="ru-RU"/>
          </a:p>
        </p:txBody>
      </p:sp>
    </p:spTree>
    <p:extLst>
      <p:ext uri="{BB962C8B-B14F-4D97-AF65-F5344CB8AC3E}">
        <p14:creationId xmlns:p14="http://schemas.microsoft.com/office/powerpoint/2010/main" val="341955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Неоценимую помощь на войне оказали и кошки - солдаты брали их в окопы и землянки, где животные уничтожали грызунов, предотвращая распространение эпидемий и инфекций. Особую роль кошки сыграли в осаждённом Ленинграде. После первой, самой суровой блокадной зимы 1941-1942 гг. в городе неимоверно расплодились крысы. Кошек, которые могли им противостоять, в блокадном городе почти всех съели. Блокадница Кира Логинова вспоминала: «Тьма крыс длинными шеренгами во главе со своими вожаками двигались по Шлиссельбургскому тракту (ныне проспект </a:t>
            </a:r>
            <a:r>
              <a:rPr lang="ru-RU" dirty="0" err="1" smtClean="0"/>
              <a:t>Обуховской</a:t>
            </a:r>
            <a:r>
              <a:rPr lang="ru-RU" dirty="0" smtClean="0"/>
              <a:t> Обороны) прямо к мельнице, где мололи муку для всего города. Это был враг организованный, умный и жестокий...». Крыс расстреливали и даже пытались давить танками - но это не помогало. В 1943 г., когда произошёл частичный прорыв блокады, в город из Ярославской обл. доставили дымчатых кошек, которые считались лучшими крысоловами. И те сумели вырвать Ленинград из-под власти грызунов.</a:t>
            </a:r>
            <a:endParaRPr lang="ru-RU" dirty="0"/>
          </a:p>
        </p:txBody>
      </p:sp>
      <p:sp>
        <p:nvSpPr>
          <p:cNvPr id="4" name="Номер слайда 3"/>
          <p:cNvSpPr>
            <a:spLocks noGrp="1"/>
          </p:cNvSpPr>
          <p:nvPr>
            <p:ph type="sldNum" sz="quarter" idx="10"/>
          </p:nvPr>
        </p:nvSpPr>
        <p:spPr/>
        <p:txBody>
          <a:bodyPr/>
          <a:lstStyle/>
          <a:p>
            <a:fld id="{54B361C2-0277-4513-AB09-E46DE69B9D77}" type="slidenum">
              <a:rPr lang="ru-RU" smtClean="0"/>
              <a:t>30</a:t>
            </a:fld>
            <a:endParaRPr lang="ru-RU"/>
          </a:p>
        </p:txBody>
      </p:sp>
    </p:spTree>
    <p:extLst>
      <p:ext uri="{BB962C8B-B14F-4D97-AF65-F5344CB8AC3E}">
        <p14:creationId xmlns:p14="http://schemas.microsoft.com/office/powerpoint/2010/main" val="42483865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Особое уважение заслужили и почтовые голуби. С их помощью передавали важные шифровки в тылу врага и на передовой, когда прерывалась телефонная связь. Голуби могли преодолеть расстояние до 1000 км со скоростью от 60 до 100 км/ч. У немецких снайперов был приказ отстреливать «пернатых партизан».</a:t>
            </a:r>
          </a:p>
          <a:p>
            <a:endParaRPr lang="ru-RU" dirty="0" smtClean="0"/>
          </a:p>
          <a:p>
            <a:endParaRPr lang="ru-RU" dirty="0"/>
          </a:p>
        </p:txBody>
      </p:sp>
      <p:sp>
        <p:nvSpPr>
          <p:cNvPr id="4" name="Номер слайда 3"/>
          <p:cNvSpPr>
            <a:spLocks noGrp="1"/>
          </p:cNvSpPr>
          <p:nvPr>
            <p:ph type="sldNum" sz="quarter" idx="10"/>
          </p:nvPr>
        </p:nvSpPr>
        <p:spPr/>
        <p:txBody>
          <a:bodyPr/>
          <a:lstStyle/>
          <a:p>
            <a:fld id="{54B361C2-0277-4513-AB09-E46DE69B9D77}" type="slidenum">
              <a:rPr lang="ru-RU" smtClean="0"/>
              <a:t>31</a:t>
            </a:fld>
            <a:endParaRPr lang="ru-RU"/>
          </a:p>
        </p:txBody>
      </p:sp>
    </p:spTree>
    <p:extLst>
      <p:ext uri="{BB962C8B-B14F-4D97-AF65-F5344CB8AC3E}">
        <p14:creationId xmlns:p14="http://schemas.microsoft.com/office/powerpoint/2010/main" val="2199928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Так, пройдя тысячи километров, Победу в германской столице встретили верблюды Машка и Мишка. Сохранился полковой рапорт, согласно которому боевой расчёт, в составе которого были командир, старший сержант Нестеров, наводчик </a:t>
            </a:r>
            <a:r>
              <a:rPr lang="ru-RU" dirty="0" err="1" smtClean="0"/>
              <a:t>Кармалюк</a:t>
            </a:r>
            <a:r>
              <a:rPr lang="ru-RU" dirty="0" smtClean="0"/>
              <a:t> и Мишка с Машкой, тянувшие орудие, дал один из первых залпов по Рейхстагу. По легенде, верблюды ещё и смачно плюнули на поверженный оплот фашизма. </a:t>
            </a:r>
            <a:endParaRPr lang="ru-RU" dirty="0"/>
          </a:p>
        </p:txBody>
      </p:sp>
      <p:sp>
        <p:nvSpPr>
          <p:cNvPr id="4" name="Номер слайда 3"/>
          <p:cNvSpPr>
            <a:spLocks noGrp="1"/>
          </p:cNvSpPr>
          <p:nvPr>
            <p:ph type="sldNum" sz="quarter" idx="10"/>
          </p:nvPr>
        </p:nvSpPr>
        <p:spPr/>
        <p:txBody>
          <a:bodyPr/>
          <a:lstStyle/>
          <a:p>
            <a:fld id="{54B361C2-0277-4513-AB09-E46DE69B9D77}" type="slidenum">
              <a:rPr lang="ru-RU" smtClean="0"/>
              <a:t>33</a:t>
            </a:fld>
            <a:endParaRPr lang="ru-RU"/>
          </a:p>
        </p:txBody>
      </p:sp>
    </p:spTree>
    <p:extLst>
      <p:ext uri="{BB962C8B-B14F-4D97-AF65-F5344CB8AC3E}">
        <p14:creationId xmlns:p14="http://schemas.microsoft.com/office/powerpoint/2010/main" val="20981582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СВЯЩЕННАЯ ВОЙНА</a:t>
            </a:r>
          </a:p>
          <a:p>
            <a:r>
              <a:rPr lang="ru-RU" dirty="0" smtClean="0"/>
              <a:t>муз. </a:t>
            </a:r>
            <a:r>
              <a:rPr lang="ru-RU" dirty="0" err="1" smtClean="0"/>
              <a:t>А.В.Александрова</a:t>
            </a:r>
            <a:r>
              <a:rPr lang="ru-RU" dirty="0" smtClean="0"/>
              <a:t>      сл. </a:t>
            </a:r>
            <a:r>
              <a:rPr lang="ru-RU" dirty="0" err="1" smtClean="0"/>
              <a:t>В.И.Лебедева</a:t>
            </a:r>
            <a:r>
              <a:rPr lang="ru-RU" dirty="0" smtClean="0"/>
              <a:t>-Кумача</a:t>
            </a:r>
          </a:p>
          <a:p>
            <a:endParaRPr lang="ru-RU" dirty="0" smtClean="0"/>
          </a:p>
          <a:p>
            <a:r>
              <a:rPr lang="ru-RU" dirty="0" smtClean="0"/>
              <a:t>    24 июня 1941 года газеты «Известия» и «Красная звезда» опубликовали стихотворение В. И. Лебедева-Кумача, начинавшееся словами: «Вставай, страна огромная, вставай на смертный бой...» </a:t>
            </a:r>
          </a:p>
          <a:p>
            <a:r>
              <a:rPr lang="ru-RU" dirty="0" smtClean="0"/>
              <a:t>Стихи эти потребовали от поэта упорной работы. Лебедев-Кумач не раз переписывал и дорабатывал отдельные строки и строфы, подчас заменяя целые четверостишия. Видимо, замысел этих стихов возник у поэта еще в предвоенную пору.</a:t>
            </a:r>
          </a:p>
          <a:p>
            <a:r>
              <a:rPr lang="ru-RU" dirty="0" smtClean="0"/>
              <a:t>    Стихотворение в газете прочитал руководитель Краснознаменного ансамбля песни и пляски Красной Армии А. В. Александров. Оно произвело на него такое сильное впечатление, что он сразу же сел за рояль. На другой день, придя на репетицию, композитор объявил: </a:t>
            </a:r>
          </a:p>
          <a:p>
            <a:r>
              <a:rPr lang="ru-RU" dirty="0" smtClean="0"/>
              <a:t>– Будем разучивать новую песню – «Священная война». </a:t>
            </a:r>
          </a:p>
          <a:p>
            <a:r>
              <a:rPr lang="ru-RU" dirty="0" smtClean="0"/>
              <a:t>     Он написал мелом на грифельной доске слова и ноты песни – печатать не было времени! – а певцы и музыканты переписали их в свои тетрадки. Еще день – на репетицию с оркестром, и вечером - премьера на Белорусском вокзале, узловом пункте, откуда в те дни отправлялись на фронт боевые эшелоны. </a:t>
            </a:r>
          </a:p>
          <a:p>
            <a:r>
              <a:rPr lang="ru-RU" dirty="0" smtClean="0"/>
              <a:t>      Сразу после напряженной репетиции группа ансамбля выехала на Белорусский вокзал для выступления перед бойцами, уезжающими на передовую. Вид вокзала был необычен: все помещения до отказа заполнены военными, как говорится, яблоку негде упасть.  В зале ожидания был сколочен из свежевыструганных досок помост – своеобразная эстрада для выступления. Артисты ансамбля поднялись на это возвышение, и у них невольно зародилось сомнение: можно ли выступать в такой обстановке? В зале - шум, резкие команды, звуки радио. Слова ведущего, который объявляет, что сейчас впервые будет исполнена песня «Священная война», тонут в общем гуле. Но вот поднимается рука Александра Васильевича Александрова, и зал постепенно затихает... </a:t>
            </a:r>
          </a:p>
          <a:p>
            <a:r>
              <a:rPr lang="ru-RU" dirty="0" smtClean="0"/>
              <a:t>     Волнения оказались напрасными. С первых же тактов песня захватила бойцов. А когда зазвучал второй куплет, в зале наступила абсолютная тишина. Все встали, как во время исполнения гимна. На суровых лицах видны слезы, и это волнение передается исполнителям. У них у всех тоже слезы на глазах... Песня утихла, но бойцы потребовали повторения. Вновь и вновь – пять раз подряд! – пел ансамбль «Священную войну». </a:t>
            </a:r>
          </a:p>
          <a:p>
            <a:r>
              <a:rPr lang="ru-RU" dirty="0" smtClean="0"/>
              <a:t>     Так начался путь песни, славный и долгий путь. С этого дня «Священная война» была взята на вооружение нашей армией, всем народом, стала музыкальной эмблемой Великой Отечественной войны. Ее пели всюду - на переднем крае, в партизанских отрядах, в тылу, где ковалось оружие для победы. Каждое утро после боя кремлевских курантов она звучала по радио.</a:t>
            </a:r>
            <a:endParaRPr lang="ru-RU" dirty="0"/>
          </a:p>
        </p:txBody>
      </p:sp>
      <p:sp>
        <p:nvSpPr>
          <p:cNvPr id="4" name="Номер слайда 3"/>
          <p:cNvSpPr>
            <a:spLocks noGrp="1"/>
          </p:cNvSpPr>
          <p:nvPr>
            <p:ph type="sldNum" sz="quarter" idx="10"/>
          </p:nvPr>
        </p:nvSpPr>
        <p:spPr/>
        <p:txBody>
          <a:bodyPr/>
          <a:lstStyle/>
          <a:p>
            <a:fld id="{54B361C2-0277-4513-AB09-E46DE69B9D77}" type="slidenum">
              <a:rPr lang="ru-RU" smtClean="0"/>
              <a:t>36</a:t>
            </a:fld>
            <a:endParaRPr lang="ru-RU"/>
          </a:p>
        </p:txBody>
      </p:sp>
    </p:spTree>
    <p:extLst>
      <p:ext uri="{BB962C8B-B14F-4D97-AF65-F5344CB8AC3E}">
        <p14:creationId xmlns:p14="http://schemas.microsoft.com/office/powerpoint/2010/main" val="644008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В  ЗЕМЛЯНКЕ</a:t>
            </a:r>
          </a:p>
          <a:p>
            <a:r>
              <a:rPr lang="ru-RU" dirty="0" smtClean="0"/>
              <a:t>муз. </a:t>
            </a:r>
            <a:r>
              <a:rPr lang="ru-RU" dirty="0" err="1" smtClean="0"/>
              <a:t>К.Листова</a:t>
            </a:r>
            <a:r>
              <a:rPr lang="ru-RU" dirty="0" smtClean="0"/>
              <a:t>      сл. </a:t>
            </a:r>
            <a:r>
              <a:rPr lang="ru-RU" dirty="0" err="1" smtClean="0"/>
              <a:t>А.Суркова</a:t>
            </a:r>
            <a:endParaRPr lang="ru-RU" dirty="0" smtClean="0"/>
          </a:p>
          <a:p>
            <a:r>
              <a:rPr lang="ru-RU" dirty="0" smtClean="0"/>
              <a:t>       </a:t>
            </a:r>
          </a:p>
          <a:p>
            <a:r>
              <a:rPr lang="ru-RU" dirty="0" smtClean="0"/>
              <a:t>Эта песня сразу же, безоговорочно была принята — и сердцем солдата, и сердцами тех, кто его ждал. А ведь стихотворение, из которого она родилась, появилось в общем-то случайно, даже в печать не предназначалось. Просто поэт Алексей Сурков написал жене с фронта шестнадцать «домашних» строк. Написал в сорок первом, в конце ноября, под Истрой, после очень трудного дня, когда пришлось пробиваться из окружения.</a:t>
            </a:r>
          </a:p>
          <a:p>
            <a:r>
              <a:rPr lang="ru-RU" dirty="0" smtClean="0"/>
              <a:t>       Так бы и остались эти стихи частью письма, если бы в феврале сорок второго не пришел во фронтовую редакцию композитор Константин Листов и не стал просить «чего-нибудь, на что можно написать песню». «Чего-нибудь» не оказалось. И тут Сурков, на счастье, вспомнил о стихах, отправленных домой, разыскал их в блокноте и, переписав начисто, отдал </a:t>
            </a:r>
            <a:r>
              <a:rPr lang="ru-RU" dirty="0" err="1" smtClean="0"/>
              <a:t>Листову</a:t>
            </a:r>
            <a:r>
              <a:rPr lang="ru-RU" dirty="0" smtClean="0"/>
              <a:t>, будучи вполне уверенным в том, что, хотя свою товарищескую совесть он и очистил, но песни из этого абсолютно лирического стихотворения не выйдет. Листов пробежал глазами по строчкам, промычал под нос что-то неопределенное и ушел.</a:t>
            </a:r>
          </a:p>
          <a:p>
            <a:r>
              <a:rPr lang="ru-RU" dirty="0" smtClean="0"/>
              <a:t>      Через неделю он вновь появился в редакции, попросил  гитару и запел:</a:t>
            </a:r>
          </a:p>
          <a:p>
            <a:r>
              <a:rPr lang="ru-RU" dirty="0" smtClean="0"/>
              <a:t>Бьется в тесной печурке огонь,</a:t>
            </a:r>
          </a:p>
          <a:p>
            <a:r>
              <a:rPr lang="ru-RU" dirty="0" smtClean="0"/>
              <a:t>На поленьях смола, как слеза. </a:t>
            </a:r>
          </a:p>
          <a:p>
            <a:r>
              <a:rPr lang="ru-RU" dirty="0" smtClean="0"/>
              <a:t>    Все свободные от работы по выпуску номера слушали, затаив дыхание.</a:t>
            </a:r>
          </a:p>
          <a:p>
            <a:r>
              <a:rPr lang="ru-RU" dirty="0" smtClean="0"/>
              <a:t>      Песня «пошла» по всем фронтам — от Севастополя до Ленинграда.     Конечно же, сугубо личные строки Суркова совсем не случайно стали популярнейшей песней войны, одной из наивысших лирических удач всей фронтовой поэзии. Уже с первых дней Великой Отечественной поэт почувствовал: солдатское сердце ищет не только лозунга и призыва, но и ласкового, тихого слова, чтобы разрядиться от перегрузки всем тем страшным, что на него обрушила жестокая действительность.</a:t>
            </a:r>
          </a:p>
          <a:p>
            <a:r>
              <a:rPr lang="ru-RU" dirty="0" smtClean="0"/>
              <a:t>     Вот почему если бывшие фронтовики поют про землянку, то даже сегодня они не жалеют для этой песни сердца и не стыдятся слез. </a:t>
            </a:r>
          </a:p>
          <a:p>
            <a:endParaRPr lang="ru-RU" dirty="0"/>
          </a:p>
        </p:txBody>
      </p:sp>
      <p:sp>
        <p:nvSpPr>
          <p:cNvPr id="4" name="Номер слайда 3"/>
          <p:cNvSpPr>
            <a:spLocks noGrp="1"/>
          </p:cNvSpPr>
          <p:nvPr>
            <p:ph type="sldNum" sz="quarter" idx="10"/>
          </p:nvPr>
        </p:nvSpPr>
        <p:spPr/>
        <p:txBody>
          <a:bodyPr/>
          <a:lstStyle/>
          <a:p>
            <a:fld id="{54B361C2-0277-4513-AB09-E46DE69B9D77}" type="slidenum">
              <a:rPr lang="ru-RU" smtClean="0"/>
              <a:t>37</a:t>
            </a:fld>
            <a:endParaRPr lang="ru-RU"/>
          </a:p>
        </p:txBody>
      </p:sp>
    </p:spTree>
    <p:extLst>
      <p:ext uri="{BB962C8B-B14F-4D97-AF65-F5344CB8AC3E}">
        <p14:creationId xmlns:p14="http://schemas.microsoft.com/office/powerpoint/2010/main" val="31417499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НАМ  НУЖНА  ОДНА  ПОБЕДА</a:t>
            </a:r>
          </a:p>
          <a:p>
            <a:r>
              <a:rPr lang="ru-RU" dirty="0" smtClean="0"/>
              <a:t>муз. и сл. Б. Окуджавы</a:t>
            </a:r>
          </a:p>
          <a:p>
            <a:r>
              <a:rPr lang="ru-RU" dirty="0" smtClean="0"/>
              <a:t>      Кинофильм «Белорусский вокзал», где впервые прозвучала и откуда вошла в нашу жизнь эта песня, безоговорочно относят к фильмам о Великой Отечественной войне, хотя нет в нем ни одного военного кадра. Это фильм о мирных днях, и все-таки война незримо присутствует в нем, ощущается в атмосфере действия, происходящего на экране.</a:t>
            </a:r>
          </a:p>
          <a:p>
            <a:r>
              <a:rPr lang="ru-RU" dirty="0" smtClean="0"/>
              <a:t>      Прост сюжет фильма. Четверо фронтовых друзей встречаются по горестному поводу — на похоронах своего бывшего однополчанина. И оказывается, что они верны ему по-прежнему, готовы прийти на помощь друг другу, постоять за правду. Кульминационным в фильме является эпизод, когда четверка главных героев, роли которых исполняют известные актеры Алексей Глазырин, Анатолий Папанов, Всеволод Сафонов и Евгений Леонов, приходят в гости к бывшей медсестре своего десантного батальона и, помянув боевого товарища, припомнив былые бои, просят хозяйку спеть любимую песню их «десятого непромокаемого батальона».</a:t>
            </a:r>
          </a:p>
          <a:p>
            <a:r>
              <a:rPr lang="ru-RU" dirty="0" smtClean="0"/>
              <a:t>      Самой этой батальонной песни поначалу не было — была только ремарка в сценарии о необходимости и желательности таковой.</a:t>
            </a:r>
          </a:p>
          <a:p>
            <a:r>
              <a:rPr lang="ru-RU" dirty="0" smtClean="0"/>
              <a:t>  Песню все никак не могли подобрать. И тогда решено было обратиться к поэту-фронтовику Булату Шалвовичу Окуджаве, автору многих замечательных песен, в том числе и о войне. Но он поначалу отказывался.</a:t>
            </a:r>
          </a:p>
          <a:p>
            <a:r>
              <a:rPr lang="ru-RU" dirty="0" smtClean="0"/>
              <a:t> — Не пишу я сейчас песен. Перешел на прозу. Работы уйма. Найдите кого-нибудь другого…</a:t>
            </a:r>
          </a:p>
          <a:p>
            <a:r>
              <a:rPr lang="ru-RU" dirty="0" smtClean="0"/>
              <a:t>Сопротивлялся он долго.   И тогда решили показать ему отснятый к тому времени материал.  Когда зажегся свет, вижу: глаза у него горят, взволнован. Очень ему это понравилось. Так что вдохновило его на песню только то, что увидено было им на экране.</a:t>
            </a:r>
          </a:p>
          <a:p>
            <a:r>
              <a:rPr lang="ru-RU" dirty="0" smtClean="0"/>
              <a:t>   В скором времени Окуджава принес готовую песню. Послушать ее собралась вся киногруппа.</a:t>
            </a:r>
          </a:p>
          <a:p>
            <a:r>
              <a:rPr lang="ru-RU" dirty="0" smtClean="0"/>
              <a:t>    «Я, признаться, растерялся, — рассказывает об этом памятном для него прослушивании поэт. — Предупредил, что не предлагаю свою мелодию, пусть они судят только о стихах. И неуверенным, каким-то диким от волнения голосом начал петь…</a:t>
            </a:r>
          </a:p>
          <a:p>
            <a:r>
              <a:rPr lang="ru-RU" dirty="0" smtClean="0"/>
              <a:t>   Сначала песня не произвела впечатления ни на режиссера, ни на киногруппу, но я чувствовал: что-то в ней есть. Просто мешало мое неумение исполнять, да еще, не умея играть, я вздумал аккомпанировать себе на пианино в присутствии композитора </a:t>
            </a:r>
            <a:r>
              <a:rPr lang="ru-RU" dirty="0" err="1" smtClean="0"/>
              <a:t>Шнитке</a:t>
            </a:r>
            <a:r>
              <a:rPr lang="ru-RU" dirty="0" smtClean="0"/>
              <a:t>, писавшего музыку к «Белорусскому вокзалу», и делать это при нем было особенно трудно. Но вдруг именно он, один-единственный, сказал: «Послушайте, а ведь это же очень интересно». И тут же воспроизвел песню сам, и мы начали петь дуэтом. И тогда запела вся группа…В фильме она исполнена именно так, как и должна была прозвучать: без особенного умения, на нерве…»</a:t>
            </a:r>
            <a:endParaRPr lang="ru-RU" dirty="0"/>
          </a:p>
        </p:txBody>
      </p:sp>
      <p:sp>
        <p:nvSpPr>
          <p:cNvPr id="4" name="Номер слайда 3"/>
          <p:cNvSpPr>
            <a:spLocks noGrp="1"/>
          </p:cNvSpPr>
          <p:nvPr>
            <p:ph type="sldNum" sz="quarter" idx="10"/>
          </p:nvPr>
        </p:nvSpPr>
        <p:spPr/>
        <p:txBody>
          <a:bodyPr/>
          <a:lstStyle/>
          <a:p>
            <a:fld id="{54B361C2-0277-4513-AB09-E46DE69B9D77}" type="slidenum">
              <a:rPr lang="ru-RU" smtClean="0"/>
              <a:t>38</a:t>
            </a:fld>
            <a:endParaRPr lang="ru-RU"/>
          </a:p>
        </p:txBody>
      </p:sp>
    </p:spTree>
    <p:extLst>
      <p:ext uri="{BB962C8B-B14F-4D97-AF65-F5344CB8AC3E}">
        <p14:creationId xmlns:p14="http://schemas.microsoft.com/office/powerpoint/2010/main" val="28632722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СМУГЛЯНКА</a:t>
            </a:r>
          </a:p>
          <a:p>
            <a:endParaRPr lang="ru-RU" dirty="0" smtClean="0"/>
          </a:p>
          <a:p>
            <a:r>
              <a:rPr lang="ru-RU" dirty="0" smtClean="0"/>
              <a:t>муз. </a:t>
            </a:r>
            <a:r>
              <a:rPr lang="ru-RU" dirty="0" err="1" smtClean="0"/>
              <a:t>А.Новикова</a:t>
            </a:r>
            <a:r>
              <a:rPr lang="ru-RU" dirty="0" smtClean="0"/>
              <a:t>                  сл. Я. Шведова</a:t>
            </a:r>
          </a:p>
          <a:p>
            <a:r>
              <a:rPr lang="ru-RU" dirty="0" smtClean="0"/>
              <a:t>    </a:t>
            </a:r>
          </a:p>
          <a:p>
            <a:r>
              <a:rPr lang="ru-RU" dirty="0" smtClean="0"/>
              <a:t>Осенью 1940 года поэт Яков Шведов и композитор Анатолий Новиков написали песенную сюиту о молдавских партизанах. Сюита была написана по просьбе политуправления Киевского военного округа для окружного ансамбля песни и пляски. В нее входило семь песен, в том числе «Смуглянка» — песня о девушке-партизанке. Написанная на основе молдавского фольклора, она была по своему складу лирической, игровой.         Когда началась Великая Отечественная война, ноты этого цикла у Новикова пропали. Сохранились лишь черновые наброски. Восстановив некоторые песни, композитор решил показать «Смуглянку» на радио. Но там ее забраковали. — Что это за песня про любовь, свидание, расставание, про какую-то смуглянку-молдаванку? Ведь сейчас идет такая тяжелая война... Вы же автор героических песен, — говорили Новикову.</a:t>
            </a:r>
          </a:p>
          <a:p>
            <a:r>
              <a:rPr lang="ru-RU" dirty="0" smtClean="0"/>
              <a:t>       Эти доводы звучали очень убедительно, и «Смуглянка» была заброшена в самый дальний ящик письменного стола. Вероятно, так бы она и осталась там, если бы не один случай. </a:t>
            </a:r>
          </a:p>
          <a:p>
            <a:r>
              <a:rPr lang="ru-RU" dirty="0" smtClean="0"/>
              <a:t>— Как-то в 1944 году мне позвонил художественный руководитель Краснознаменного ансамбля А. В. Александров, — вспоминал Новиков, — и спросил, нет ли у меня новых песен. Я принес ему несколько новинок, в том числе и «Смуглянку». К великому моему удивлению, именно эта веселая, лирическая песенка про любовь молдавской девушки больше всего понравилась прославленному музыканту.</a:t>
            </a:r>
          </a:p>
          <a:p>
            <a:r>
              <a:rPr lang="ru-RU" dirty="0" smtClean="0"/>
              <a:t>     «Смуглянка» полюбилась бойцам, и, хотя в ней говорилось о партизанах Гражданской войны, воспринималась она как песня современная.</a:t>
            </a:r>
          </a:p>
          <a:p>
            <a:endParaRPr lang="ru-RU" dirty="0"/>
          </a:p>
        </p:txBody>
      </p:sp>
      <p:sp>
        <p:nvSpPr>
          <p:cNvPr id="4" name="Номер слайда 3"/>
          <p:cNvSpPr>
            <a:spLocks noGrp="1"/>
          </p:cNvSpPr>
          <p:nvPr>
            <p:ph type="sldNum" sz="quarter" idx="10"/>
          </p:nvPr>
        </p:nvSpPr>
        <p:spPr/>
        <p:txBody>
          <a:bodyPr/>
          <a:lstStyle/>
          <a:p>
            <a:fld id="{54B361C2-0277-4513-AB09-E46DE69B9D77}" type="slidenum">
              <a:rPr lang="ru-RU" smtClean="0"/>
              <a:t>39</a:t>
            </a:fld>
            <a:endParaRPr lang="ru-RU"/>
          </a:p>
        </p:txBody>
      </p:sp>
    </p:spTree>
    <p:extLst>
      <p:ext uri="{BB962C8B-B14F-4D97-AF65-F5344CB8AC3E}">
        <p14:creationId xmlns:p14="http://schemas.microsoft.com/office/powerpoint/2010/main" val="88999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НАМ  НУЖНА  ОДНА  ПОБЕДА</a:t>
            </a:r>
          </a:p>
          <a:p>
            <a:r>
              <a:rPr lang="ru-RU" dirty="0" smtClean="0"/>
              <a:t>муз. и сл. Б. Окуджавы</a:t>
            </a:r>
          </a:p>
          <a:p>
            <a:r>
              <a:rPr lang="ru-RU" dirty="0" smtClean="0"/>
              <a:t>      Кинофильм «Белорусский вокзал», где впервые прозвучала и откуда вошла в нашу жизнь эта песня, безоговорочно относят к фильмам о Великой Отечественной войне, хотя нет в нем ни одного военного кадра. Это фильм о мирных днях, и все-таки война незримо присутствует в нем, ощущается в атмосфере действия, происходящего на экране.</a:t>
            </a:r>
          </a:p>
          <a:p>
            <a:r>
              <a:rPr lang="ru-RU" dirty="0" smtClean="0"/>
              <a:t>      Прост сюжет фильма. Четверо фронтовых друзей встречаются по горестному поводу — на похоронах своего бывшего однополчанина. И оказывается, что они верны ему по-прежнему, готовы прийти на помощь друг другу, постоять за правду. Кульминационным в фильме является эпизод, когда четверка главных героев, роли которых исполняют известные актеры Алексей Глазырин, Анатолий Папанов, Всеволод Сафонов и Евгений Леонов, приходят в гости к бывшей медсестре своего десантного батальона и, помянув боевого товарища, припомнив былые бои, просят хозяйку спеть любимую песню их «десятого непромокаемого батальона».</a:t>
            </a:r>
          </a:p>
          <a:p>
            <a:r>
              <a:rPr lang="ru-RU" dirty="0" smtClean="0"/>
              <a:t>      Самой этой батальонной песни поначалу не было — была только ремарка в сценарии о необходимости и желательности таковой.</a:t>
            </a:r>
          </a:p>
          <a:p>
            <a:r>
              <a:rPr lang="ru-RU" dirty="0" smtClean="0"/>
              <a:t>  Песню все никак не могли подобрать. И тогда решено было обратиться к поэту-фронтовику Булату Шалвовичу Окуджаве, автору многих замечательных песен, в том числе и о войне. Но он поначалу отказывался.</a:t>
            </a:r>
          </a:p>
          <a:p>
            <a:r>
              <a:rPr lang="ru-RU" dirty="0" smtClean="0"/>
              <a:t> — Не пишу я сейчас песен. Перешел на прозу. Работы уйма. Найдите кого-нибудь другого…</a:t>
            </a:r>
          </a:p>
          <a:p>
            <a:r>
              <a:rPr lang="ru-RU" dirty="0" smtClean="0"/>
              <a:t>Сопротивлялся он долго.   И тогда решили показать ему отснятый к тому времени материал.  Когда зажегся свет, вижу: глаза у него горят, взволнован. Очень ему это понравилось. Так что вдохновило его на песню только то, что увидено было им на экране.</a:t>
            </a:r>
          </a:p>
          <a:p>
            <a:r>
              <a:rPr lang="ru-RU" dirty="0" smtClean="0"/>
              <a:t>   В скором времени Окуджава принес готовую песню. Послушать ее собралась вся киногруппа.</a:t>
            </a:r>
          </a:p>
          <a:p>
            <a:r>
              <a:rPr lang="ru-RU" dirty="0" smtClean="0"/>
              <a:t>    «Я, признаться, растерялся, — рассказывает об этом памятном для него прослушивании поэт. — Предупредил, что не предлагаю свою мелодию, пусть они судят только о стихах. И неуверенным, каким-то диким от волнения голосом начал петь…</a:t>
            </a:r>
          </a:p>
          <a:p>
            <a:r>
              <a:rPr lang="ru-RU" dirty="0" smtClean="0"/>
              <a:t>   Сначала песня не произвела впечатления ни на режиссера, ни на киногруппу, но я чувствовал: что-то в ней есть. Просто мешало мое неумение исполнять, да еще, не умея играть, я вздумал аккомпанировать себе на пианино в присутствии композитора </a:t>
            </a:r>
            <a:r>
              <a:rPr lang="ru-RU" dirty="0" err="1" smtClean="0"/>
              <a:t>Шнитке</a:t>
            </a:r>
            <a:r>
              <a:rPr lang="ru-RU" dirty="0" smtClean="0"/>
              <a:t>, писавшего музыку к «Белорусскому вокзалу», и делать это при нем было особенно трудно. Но вдруг именно он, один-единственный, сказал: «Послушайте, а ведь это же очень интересно». И тут же воспроизвел песню сам, и мы начали петь дуэтом. И тогда запела вся группа…В фильме она исполнена именно так, как и должна была прозвучать: без особенного умения, на нерве…»</a:t>
            </a:r>
            <a:endParaRPr lang="ru-RU" dirty="0"/>
          </a:p>
        </p:txBody>
      </p:sp>
      <p:sp>
        <p:nvSpPr>
          <p:cNvPr id="4" name="Номер слайда 3"/>
          <p:cNvSpPr>
            <a:spLocks noGrp="1"/>
          </p:cNvSpPr>
          <p:nvPr>
            <p:ph type="sldNum" sz="quarter" idx="10"/>
          </p:nvPr>
        </p:nvSpPr>
        <p:spPr/>
        <p:txBody>
          <a:bodyPr/>
          <a:lstStyle/>
          <a:p>
            <a:fld id="{54B361C2-0277-4513-AB09-E46DE69B9D77}" type="slidenum">
              <a:rPr lang="ru-RU" smtClean="0"/>
              <a:t>40</a:t>
            </a:fld>
            <a:endParaRPr lang="ru-RU"/>
          </a:p>
        </p:txBody>
      </p:sp>
    </p:spTree>
    <p:extLst>
      <p:ext uri="{BB962C8B-B14F-4D97-AF65-F5344CB8AC3E}">
        <p14:creationId xmlns:p14="http://schemas.microsoft.com/office/powerpoint/2010/main" val="30599932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ДЕНЬ  ПОБЕДЫ</a:t>
            </a:r>
          </a:p>
          <a:p>
            <a:r>
              <a:rPr lang="ru-RU" dirty="0" smtClean="0"/>
              <a:t>муз. </a:t>
            </a:r>
            <a:r>
              <a:rPr lang="ru-RU" dirty="0" err="1" smtClean="0"/>
              <a:t>Д.Тухманова</a:t>
            </a:r>
            <a:r>
              <a:rPr lang="ru-RU" dirty="0" smtClean="0"/>
              <a:t>       сл. </a:t>
            </a:r>
            <a:r>
              <a:rPr lang="ru-RU" dirty="0" err="1" smtClean="0"/>
              <a:t>В.Харитонова</a:t>
            </a:r>
            <a:endParaRPr lang="ru-RU" dirty="0" smtClean="0"/>
          </a:p>
          <a:p>
            <a:r>
              <a:rPr lang="ru-RU" dirty="0" smtClean="0"/>
              <a:t>   Главная «победная» песня родилась только через 30 лет после завершения войны, но без нее сегодняшний рассказ о военных песнях был бы неполным. Песня «День Победы» была создана поэтом Владимиром Харитоновым и композитором Давидом </a:t>
            </a:r>
            <a:r>
              <a:rPr lang="ru-RU" dirty="0" err="1" smtClean="0"/>
              <a:t>Тухмановым</a:t>
            </a:r>
            <a:r>
              <a:rPr lang="ru-RU" dirty="0" smtClean="0"/>
              <a:t> к 30-летию великой даты. </a:t>
            </a:r>
          </a:p>
          <a:p>
            <a:r>
              <a:rPr lang="ru-RU" dirty="0" smtClean="0"/>
              <a:t>      Впервые эта песня прозвучала на праздничном концерте в московском Кремле в исполнении Льва Лещенко. На предварительном прослушивании песни некоторые члены партии остались недовольны композицией, ее даже назвали «цыганской». Но на концерте песня «День Победы» настолько понравилась Генеральному секретарю ЦК КПСС Леониду Брежневу, что он встал и не сдерживал слез. После этого «День Победы» навсегда остался в репертуаре военных песен.</a:t>
            </a:r>
            <a:endParaRPr lang="ru-RU" dirty="0"/>
          </a:p>
        </p:txBody>
      </p:sp>
      <p:sp>
        <p:nvSpPr>
          <p:cNvPr id="4" name="Номер слайда 3"/>
          <p:cNvSpPr>
            <a:spLocks noGrp="1"/>
          </p:cNvSpPr>
          <p:nvPr>
            <p:ph type="sldNum" sz="quarter" idx="10"/>
          </p:nvPr>
        </p:nvSpPr>
        <p:spPr/>
        <p:txBody>
          <a:bodyPr/>
          <a:lstStyle/>
          <a:p>
            <a:fld id="{54B361C2-0277-4513-AB09-E46DE69B9D77}" type="slidenum">
              <a:rPr lang="ru-RU" smtClean="0"/>
              <a:t>41</a:t>
            </a:fld>
            <a:endParaRPr lang="ru-RU"/>
          </a:p>
        </p:txBody>
      </p:sp>
    </p:spTree>
    <p:extLst>
      <p:ext uri="{BB962C8B-B14F-4D97-AF65-F5344CB8AC3E}">
        <p14:creationId xmlns:p14="http://schemas.microsoft.com/office/powerpoint/2010/main" val="2332570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 Когда Алексей уже вернулся домой, на Алтай, Витанов рассказал о своем русском друге знакомому скульптору, показал карандашные наброски, сделанные в альбоме кем-то из его друзей. Могучий и статный, </a:t>
            </a:r>
            <a:r>
              <a:rPr lang="ru-RU" dirty="0" err="1" smtClean="0"/>
              <a:t>Скурлатов</a:t>
            </a:r>
            <a:r>
              <a:rPr lang="ru-RU" dirty="0" smtClean="0"/>
              <a:t> идеально соответствовал образу советского солдата-освободителя. И когда на холме </a:t>
            </a:r>
            <a:r>
              <a:rPr lang="ru-RU" dirty="0" err="1" smtClean="0"/>
              <a:t>Бунарджик</a:t>
            </a:r>
            <a:r>
              <a:rPr lang="ru-RU" dirty="0" smtClean="0"/>
              <a:t> стали возводить памятник, </a:t>
            </a:r>
            <a:r>
              <a:rPr lang="ru-RU" dirty="0" err="1" smtClean="0"/>
              <a:t>Методи</a:t>
            </a:r>
            <a:r>
              <a:rPr lang="ru-RU" dirty="0" smtClean="0"/>
              <a:t> самолично вывел на нем имя русского друга – Алеша. Так и стали с тех пор в Болгарии называть каменного русского солдата. Кстати, Алексей </a:t>
            </a:r>
            <a:r>
              <a:rPr lang="ru-RU" dirty="0" err="1" smtClean="0"/>
              <a:t>Скурлатов</a:t>
            </a:r>
            <a:r>
              <a:rPr lang="ru-RU" dirty="0" smtClean="0"/>
              <a:t> долгие годы об этом не знал. И даже слушая по радио ставшую столь популярной и в Болгарии, и в России песню «Стоит над горою Алеша...», он и не догадывался, насколько этот памятник связан с ним.</a:t>
            </a:r>
            <a:endParaRPr lang="ru-RU" dirty="0"/>
          </a:p>
        </p:txBody>
      </p:sp>
      <p:sp>
        <p:nvSpPr>
          <p:cNvPr id="4" name="Номер слайда 3"/>
          <p:cNvSpPr>
            <a:spLocks noGrp="1"/>
          </p:cNvSpPr>
          <p:nvPr>
            <p:ph type="sldNum" sz="quarter" idx="10"/>
          </p:nvPr>
        </p:nvSpPr>
        <p:spPr/>
        <p:txBody>
          <a:bodyPr/>
          <a:lstStyle/>
          <a:p>
            <a:fld id="{54B361C2-0277-4513-AB09-E46DE69B9D77}" type="slidenum">
              <a:rPr lang="ru-RU" smtClean="0"/>
              <a:t>5</a:t>
            </a:fld>
            <a:endParaRPr lang="ru-RU"/>
          </a:p>
        </p:txBody>
      </p:sp>
    </p:spTree>
    <p:extLst>
      <p:ext uri="{BB962C8B-B14F-4D97-AF65-F5344CB8AC3E}">
        <p14:creationId xmlns:p14="http://schemas.microsoft.com/office/powerpoint/2010/main" val="1328407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Вернулся на родину бывший разведчик и связист уже знаменитым. И стали Алексею Ивановичу приходить со всей России и Болгарии письма. Бывало, за месяц по несколько сот посланий почтальон приносил в его дом...</a:t>
            </a:r>
            <a:endParaRPr lang="ru-RU" dirty="0"/>
          </a:p>
        </p:txBody>
      </p:sp>
      <p:sp>
        <p:nvSpPr>
          <p:cNvPr id="4" name="Номер слайда 3"/>
          <p:cNvSpPr>
            <a:spLocks noGrp="1"/>
          </p:cNvSpPr>
          <p:nvPr>
            <p:ph type="sldNum" sz="quarter" idx="10"/>
          </p:nvPr>
        </p:nvSpPr>
        <p:spPr/>
        <p:txBody>
          <a:bodyPr/>
          <a:lstStyle/>
          <a:p>
            <a:fld id="{54B361C2-0277-4513-AB09-E46DE69B9D77}" type="slidenum">
              <a:rPr lang="ru-RU" smtClean="0"/>
              <a:t>8</a:t>
            </a:fld>
            <a:endParaRPr lang="ru-RU"/>
          </a:p>
        </p:txBody>
      </p:sp>
    </p:spTree>
    <p:extLst>
      <p:ext uri="{BB962C8B-B14F-4D97-AF65-F5344CB8AC3E}">
        <p14:creationId xmlns:p14="http://schemas.microsoft.com/office/powerpoint/2010/main" val="45677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Земля </a:t>
            </a:r>
            <a:r>
              <a:rPr lang="ru-RU" dirty="0" err="1" smtClean="0"/>
              <a:t>косихинская</a:t>
            </a:r>
            <a:r>
              <a:rPr lang="ru-RU" dirty="0" smtClean="0"/>
              <a:t> богата знаменитыми людьми. Она подарила миру известных всем поэта Роберта Ивановича Рождественского, композитора Михаила </a:t>
            </a:r>
            <a:r>
              <a:rPr lang="ru-RU" dirty="0" err="1" smtClean="0"/>
              <a:t>Фелофьевича</a:t>
            </a:r>
            <a:r>
              <a:rPr lang="ru-RU" dirty="0" smtClean="0"/>
              <a:t> Старикова (песни которого на слова Геннадия Панова пели и до сих пор поют: «Здесь пахнет хлебом по утрам, по вечерам полынью пахнет…»), взрастила и воспитала Германа Степановича Титова, покорившего космические просторы вслед за Юрием Гагариным. Здесь жил и работал учитель, писатель, музыкант Адриан Митрофанович Топоров. В Косихе родился и Алексей Иванович </a:t>
            </a:r>
            <a:r>
              <a:rPr lang="ru-RU" dirty="0" err="1" smtClean="0"/>
              <a:t>Скурлатов</a:t>
            </a:r>
            <a:r>
              <a:rPr lang="ru-RU" dirty="0" smtClean="0"/>
              <a:t> – прототип памятника русскому солдату в болгарском городе Пловдиве, в честь которого была написана песня «Алеша», которая в течение долгого времени была гимном этого города. В 1947 году Алексей Иванович демобилизовался, приехал домой. Работал в МТС трактористом, комбайнером, экспедитором. Дома практически не жил, с ранней весны до поздней осени – в вагончиках на полевых станах. Опоздать на работу, даже на пять минут, в то время считалось тягчайшим преступлением, и люди, чтобы не рисковать, старались реже отлучаться с полевого стана. Затем началось строительство мотороремонтного завода. Алексей Иванович принимал в нем участие от самого первого камешка. Был и слесарем, и заведующим котельной, и начальником цеха. И еще долгое время после ухода на пенсию приносил пользу родному заводу.</a:t>
            </a:r>
            <a:endParaRPr lang="ru-RU" dirty="0"/>
          </a:p>
        </p:txBody>
      </p:sp>
      <p:sp>
        <p:nvSpPr>
          <p:cNvPr id="4" name="Номер слайда 3"/>
          <p:cNvSpPr>
            <a:spLocks noGrp="1"/>
          </p:cNvSpPr>
          <p:nvPr>
            <p:ph type="sldNum" sz="quarter" idx="10"/>
          </p:nvPr>
        </p:nvSpPr>
        <p:spPr/>
        <p:txBody>
          <a:bodyPr/>
          <a:lstStyle/>
          <a:p>
            <a:fld id="{54B361C2-0277-4513-AB09-E46DE69B9D77}" type="slidenum">
              <a:rPr lang="ru-RU" smtClean="0"/>
              <a:t>9</a:t>
            </a:fld>
            <a:endParaRPr lang="ru-RU"/>
          </a:p>
        </p:txBody>
      </p:sp>
    </p:spTree>
    <p:extLst>
      <p:ext uri="{BB962C8B-B14F-4D97-AF65-F5344CB8AC3E}">
        <p14:creationId xmlns:p14="http://schemas.microsoft.com/office/powerpoint/2010/main" val="912419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В 1938 г. в мире запахло войной. Перед Наркоматом обороны встал вопрос, во что обувать миллионы солдат. Советская деревня после «победы коллективизации» была на это не способна. Оставалось или плести лапти (и такие варианты рассматривались!), или придумать что-то принципиально новое.</a:t>
            </a:r>
          </a:p>
          <a:p>
            <a:r>
              <a:rPr lang="ru-RU" dirty="0" smtClean="0"/>
              <a:t>Новое оказалось хорошо забытым старым. Ещё в начале ХХ в. русские химики пытались сделать искусственную кожу из грубой английской ткани «</a:t>
            </a:r>
            <a:r>
              <a:rPr lang="ru-RU" dirty="0" err="1" smtClean="0"/>
              <a:t>Керси</a:t>
            </a:r>
            <a:r>
              <a:rPr lang="ru-RU" dirty="0" smtClean="0"/>
              <a:t>» (по названию деревни в графстве Суффолк) и натурального каучука. Перед войной исследования возобновили, заменив чужую ткань на отечественный хлопок. Искусственную резину в СССР научились делать ещё в 20-х гг. из картофеля. Все элементы кирзы воплотил в сапоги химик Иван Плотников.</a:t>
            </a:r>
          </a:p>
          <a:p>
            <a:endParaRPr lang="ru-RU" dirty="0"/>
          </a:p>
        </p:txBody>
      </p:sp>
      <p:sp>
        <p:nvSpPr>
          <p:cNvPr id="4" name="Номер слайда 3"/>
          <p:cNvSpPr>
            <a:spLocks noGrp="1"/>
          </p:cNvSpPr>
          <p:nvPr>
            <p:ph type="sldNum" sz="quarter" idx="10"/>
          </p:nvPr>
        </p:nvSpPr>
        <p:spPr/>
        <p:txBody>
          <a:bodyPr/>
          <a:lstStyle/>
          <a:p>
            <a:fld id="{54B361C2-0277-4513-AB09-E46DE69B9D77}" type="slidenum">
              <a:rPr lang="ru-RU" smtClean="0"/>
              <a:t>11</a:t>
            </a:fld>
            <a:endParaRPr lang="ru-RU"/>
          </a:p>
        </p:txBody>
      </p:sp>
    </p:spTree>
    <p:extLst>
      <p:ext uri="{BB962C8B-B14F-4D97-AF65-F5344CB8AC3E}">
        <p14:creationId xmlns:p14="http://schemas.microsoft.com/office/powerpoint/2010/main" val="979669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«Осенью 1941 г. отца назначили и. о. директора и главным инженером завода «Кожимит», - рассказывает его дочь Людмила Плотникова. - Перед ним была поставлена задача: в кратчайшие сроки усовершенствовать технологию изготовления кирзы, которой он занимался ещё до войны. К ноябрю 1941 г. массовое производство было налажено. А в апреле следующего года отца наряду с конструкторами «Катюши», самолётов Ил и Як наградили Сталинской премией в 100 тысяч».</a:t>
            </a:r>
          </a:p>
          <a:p>
            <a:r>
              <a:rPr lang="ru-RU" dirty="0" smtClean="0"/>
              <a:t>Фронтовики ценили </a:t>
            </a:r>
            <a:r>
              <a:rPr lang="ru-RU" dirty="0" err="1" smtClean="0"/>
              <a:t>кирзачи</a:t>
            </a:r>
            <a:r>
              <a:rPr lang="ru-RU" dirty="0" smtClean="0"/>
              <a:t> за лёгкость, хотя и отмечали, что голенища быстро протираются на сгибах, а швы плохо держат воду. Эти сапоги дошли до Берлина и ещё совсем недавно «служили» в Российской армии. Они растиражированы в количестве 200 млн пар (!), и выпуск продолжается. А Иван Васильевич Плотников, автор более 200 научных работ, кавалер двух орденов «Знак Почёта», прожил долгую жизнь. Он умер в 1995 г. в возрасте 93 лет. </a:t>
            </a:r>
            <a:endParaRPr lang="ru-RU" dirty="0"/>
          </a:p>
        </p:txBody>
      </p:sp>
      <p:sp>
        <p:nvSpPr>
          <p:cNvPr id="4" name="Номер слайда 3"/>
          <p:cNvSpPr>
            <a:spLocks noGrp="1"/>
          </p:cNvSpPr>
          <p:nvPr>
            <p:ph type="sldNum" sz="quarter" idx="10"/>
          </p:nvPr>
        </p:nvSpPr>
        <p:spPr/>
        <p:txBody>
          <a:bodyPr/>
          <a:lstStyle/>
          <a:p>
            <a:fld id="{54B361C2-0277-4513-AB09-E46DE69B9D77}" type="slidenum">
              <a:rPr lang="ru-RU" smtClean="0"/>
              <a:t>12</a:t>
            </a:fld>
            <a:endParaRPr lang="ru-RU"/>
          </a:p>
        </p:txBody>
      </p:sp>
    </p:spTree>
    <p:extLst>
      <p:ext uri="{BB962C8B-B14F-4D97-AF65-F5344CB8AC3E}">
        <p14:creationId xmlns:p14="http://schemas.microsoft.com/office/powerpoint/2010/main" val="3017728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В феврале 1938 г. авиаконструктор Сергей Ильюшин, занимавший высокий пост в Наркомате оборонной промышленности, написал Сталину докладную.</a:t>
            </a:r>
          </a:p>
          <a:p>
            <a:r>
              <a:rPr lang="ru-RU" dirty="0" smtClean="0"/>
              <a:t>Он требовал срочного создания «бронированного штурмовика, или, иначе говоря, летающего танка». Инициатива наказуема - Ильюшина сняли с должности и отправили на завод № 39 этот самый «танк» строить.</a:t>
            </a:r>
          </a:p>
          <a:p>
            <a:endParaRPr lang="ru-RU" dirty="0" smtClean="0"/>
          </a:p>
          <a:p>
            <a:r>
              <a:rPr lang="ru-RU" dirty="0" smtClean="0"/>
              <a:t>Первые Ил-2 появились перед самой войной и несли неплохой арсенал: две 20-мм пушки, до 400 кг мелких бомб, 8 ракет. При этом они были одноместными, без стрелка, и несли большие потери от истребителей.</a:t>
            </a:r>
            <a:endParaRPr lang="ru-RU" dirty="0"/>
          </a:p>
        </p:txBody>
      </p:sp>
      <p:sp>
        <p:nvSpPr>
          <p:cNvPr id="4" name="Номер слайда 3"/>
          <p:cNvSpPr>
            <a:spLocks noGrp="1"/>
          </p:cNvSpPr>
          <p:nvPr>
            <p:ph type="sldNum" sz="quarter" idx="10"/>
          </p:nvPr>
        </p:nvSpPr>
        <p:spPr/>
        <p:txBody>
          <a:bodyPr/>
          <a:lstStyle/>
          <a:p>
            <a:fld id="{54B361C2-0277-4513-AB09-E46DE69B9D77}" type="slidenum">
              <a:rPr lang="ru-RU" smtClean="0"/>
              <a:t>13</a:t>
            </a:fld>
            <a:endParaRPr lang="ru-RU"/>
          </a:p>
        </p:txBody>
      </p:sp>
    </p:spTree>
    <p:extLst>
      <p:ext uri="{BB962C8B-B14F-4D97-AF65-F5344CB8AC3E}">
        <p14:creationId xmlns:p14="http://schemas.microsoft.com/office/powerpoint/2010/main" val="1809557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Где-то году в 43-м на фронте появились двухместные штурмовики со стрелками. Они сидели за спиной лётчика, бронекорпус их не защищал. Потери у них были страшные: на одного выбитого лётчика - семеро стрелков!» С 1942 г. каждый третий боевой самолёт у нас был штурмовиком. Из-за этого страна строила меньше истребителей</a:t>
            </a:r>
          </a:p>
          <a:p>
            <a:endParaRPr lang="ru-RU" dirty="0"/>
          </a:p>
        </p:txBody>
      </p:sp>
      <p:sp>
        <p:nvSpPr>
          <p:cNvPr id="4" name="Номер слайда 3"/>
          <p:cNvSpPr>
            <a:spLocks noGrp="1"/>
          </p:cNvSpPr>
          <p:nvPr>
            <p:ph type="sldNum" sz="quarter" idx="10"/>
          </p:nvPr>
        </p:nvSpPr>
        <p:spPr/>
        <p:txBody>
          <a:bodyPr/>
          <a:lstStyle/>
          <a:p>
            <a:fld id="{54B361C2-0277-4513-AB09-E46DE69B9D77}" type="slidenum">
              <a:rPr lang="ru-RU" smtClean="0"/>
              <a:t>14</a:t>
            </a:fld>
            <a:endParaRPr lang="ru-RU"/>
          </a:p>
        </p:txBody>
      </p:sp>
    </p:spTree>
    <p:extLst>
      <p:ext uri="{BB962C8B-B14F-4D97-AF65-F5344CB8AC3E}">
        <p14:creationId xmlns:p14="http://schemas.microsoft.com/office/powerpoint/2010/main" val="683589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За годы войны сделали более 36 тыс. Ил-2. На 10 мая 1945 г. в строю оставалось примерно 3000. Остальные нашли свою могилу между Волгой и Одером.</a:t>
            </a:r>
            <a:endParaRPr lang="ru-RU" dirty="0"/>
          </a:p>
        </p:txBody>
      </p:sp>
      <p:sp>
        <p:nvSpPr>
          <p:cNvPr id="4" name="Номер слайда 3"/>
          <p:cNvSpPr>
            <a:spLocks noGrp="1"/>
          </p:cNvSpPr>
          <p:nvPr>
            <p:ph type="sldNum" sz="quarter" idx="10"/>
          </p:nvPr>
        </p:nvSpPr>
        <p:spPr/>
        <p:txBody>
          <a:bodyPr/>
          <a:lstStyle/>
          <a:p>
            <a:fld id="{54B361C2-0277-4513-AB09-E46DE69B9D77}" type="slidenum">
              <a:rPr lang="ru-RU" smtClean="0"/>
              <a:t>15</a:t>
            </a:fld>
            <a:endParaRPr lang="ru-RU"/>
          </a:p>
        </p:txBody>
      </p:sp>
    </p:spTree>
    <p:extLst>
      <p:ext uri="{BB962C8B-B14F-4D97-AF65-F5344CB8AC3E}">
        <p14:creationId xmlns:p14="http://schemas.microsoft.com/office/powerpoint/2010/main" val="19262415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fld id="{E1D87BEC-D7D6-4CD9-A90F-0749E9DF9711}" type="datetimeFigureOut">
              <a:rPr lang="ru-RU" smtClean="0"/>
              <a:t>25.10.2016</a:t>
            </a:fld>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8E1666E1-02BD-46CD-A5EF-77A04C0C4AE9}" type="slidenum">
              <a:rPr lang="ru-RU" smtClean="0"/>
              <a:t>‹#›</a:t>
            </a:fld>
            <a:endParaRPr lang="ru-RU"/>
          </a:p>
        </p:txBody>
      </p:sp>
    </p:spTree>
    <p:extLst>
      <p:ext uri="{BB962C8B-B14F-4D97-AF65-F5344CB8AC3E}">
        <p14:creationId xmlns:p14="http://schemas.microsoft.com/office/powerpoint/2010/main" val="205070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fld id="{E1D87BEC-D7D6-4CD9-A90F-0749E9DF9711}" type="datetimeFigureOut">
              <a:rPr lang="ru-RU" smtClean="0"/>
              <a:t>25.10.2016</a:t>
            </a:fld>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8E1666E1-02BD-46CD-A5EF-77A04C0C4AE9}" type="slidenum">
              <a:rPr lang="ru-RU" smtClean="0"/>
              <a:t>‹#›</a:t>
            </a:fld>
            <a:endParaRPr lang="ru-RU"/>
          </a:p>
        </p:txBody>
      </p:sp>
    </p:spTree>
    <p:extLst>
      <p:ext uri="{BB962C8B-B14F-4D97-AF65-F5344CB8AC3E}">
        <p14:creationId xmlns:p14="http://schemas.microsoft.com/office/powerpoint/2010/main" val="17205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fld id="{E1D87BEC-D7D6-4CD9-A90F-0749E9DF9711}" type="datetimeFigureOut">
              <a:rPr lang="ru-RU" smtClean="0"/>
              <a:t>25.10.2016</a:t>
            </a:fld>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8E1666E1-02BD-46CD-A5EF-77A04C0C4AE9}" type="slidenum">
              <a:rPr lang="ru-RU" smtClean="0"/>
              <a:t>‹#›</a:t>
            </a:fld>
            <a:endParaRPr lang="ru-RU"/>
          </a:p>
        </p:txBody>
      </p:sp>
    </p:spTree>
    <p:extLst>
      <p:ext uri="{BB962C8B-B14F-4D97-AF65-F5344CB8AC3E}">
        <p14:creationId xmlns:p14="http://schemas.microsoft.com/office/powerpoint/2010/main" val="3849360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fld id="{E1D87BEC-D7D6-4CD9-A90F-0749E9DF9711}" type="datetimeFigureOut">
              <a:rPr lang="ru-RU" smtClean="0"/>
              <a:t>25.10.2016</a:t>
            </a:fld>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8E1666E1-02BD-46CD-A5EF-77A04C0C4AE9}" type="slidenum">
              <a:rPr lang="ru-RU" smtClean="0"/>
              <a:t>‹#›</a:t>
            </a:fld>
            <a:endParaRPr lang="ru-RU"/>
          </a:p>
        </p:txBody>
      </p:sp>
    </p:spTree>
    <p:extLst>
      <p:ext uri="{BB962C8B-B14F-4D97-AF65-F5344CB8AC3E}">
        <p14:creationId xmlns:p14="http://schemas.microsoft.com/office/powerpoint/2010/main" val="785702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fld id="{E1D87BEC-D7D6-4CD9-A90F-0749E9DF9711}" type="datetimeFigureOut">
              <a:rPr lang="ru-RU" smtClean="0"/>
              <a:t>25.10.2016</a:t>
            </a:fld>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8E1666E1-02BD-46CD-A5EF-77A04C0C4AE9}" type="slidenum">
              <a:rPr lang="ru-RU" smtClean="0"/>
              <a:t>‹#›</a:t>
            </a:fld>
            <a:endParaRPr lang="ru-RU"/>
          </a:p>
        </p:txBody>
      </p:sp>
    </p:spTree>
    <p:extLst>
      <p:ext uri="{BB962C8B-B14F-4D97-AF65-F5344CB8AC3E}">
        <p14:creationId xmlns:p14="http://schemas.microsoft.com/office/powerpoint/2010/main" val="3769749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fld id="{E1D87BEC-D7D6-4CD9-A90F-0749E9DF9711}" type="datetimeFigureOut">
              <a:rPr lang="ru-RU" smtClean="0"/>
              <a:t>25.10.2016</a:t>
            </a:fld>
            <a:endParaRPr lang="ru-RU"/>
          </a:p>
        </p:txBody>
      </p:sp>
      <p:sp>
        <p:nvSpPr>
          <p:cNvPr id="6" name="Нижний колонтитул 4"/>
          <p:cNvSpPr>
            <a:spLocks noGrp="1"/>
          </p:cNvSpPr>
          <p:nvPr>
            <p:ph type="ftr" sz="quarter" idx="11"/>
          </p:nvPr>
        </p:nvSpPr>
        <p:spPr/>
        <p:txBody>
          <a:bodyPr/>
          <a:lstStyle>
            <a:lvl1pPr>
              <a:defRPr/>
            </a:lvl1pPr>
          </a:lstStyle>
          <a:p>
            <a:endParaRPr lang="ru-RU"/>
          </a:p>
        </p:txBody>
      </p:sp>
      <p:sp>
        <p:nvSpPr>
          <p:cNvPr id="7" name="Номер слайда 5"/>
          <p:cNvSpPr>
            <a:spLocks noGrp="1"/>
          </p:cNvSpPr>
          <p:nvPr>
            <p:ph type="sldNum" sz="quarter" idx="12"/>
          </p:nvPr>
        </p:nvSpPr>
        <p:spPr/>
        <p:txBody>
          <a:bodyPr/>
          <a:lstStyle>
            <a:lvl1pPr>
              <a:defRPr/>
            </a:lvl1pPr>
          </a:lstStyle>
          <a:p>
            <a:fld id="{8E1666E1-02BD-46CD-A5EF-77A04C0C4AE9}" type="slidenum">
              <a:rPr lang="ru-RU" smtClean="0"/>
              <a:t>‹#›</a:t>
            </a:fld>
            <a:endParaRPr lang="ru-RU"/>
          </a:p>
        </p:txBody>
      </p:sp>
    </p:spTree>
    <p:extLst>
      <p:ext uri="{BB962C8B-B14F-4D97-AF65-F5344CB8AC3E}">
        <p14:creationId xmlns:p14="http://schemas.microsoft.com/office/powerpoint/2010/main" val="3576138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fld id="{E1D87BEC-D7D6-4CD9-A90F-0749E9DF9711}" type="datetimeFigureOut">
              <a:rPr lang="ru-RU" smtClean="0"/>
              <a:t>25.10.2016</a:t>
            </a:fld>
            <a:endParaRPr lang="ru-RU"/>
          </a:p>
        </p:txBody>
      </p:sp>
      <p:sp>
        <p:nvSpPr>
          <p:cNvPr id="8" name="Нижний колонтитул 4"/>
          <p:cNvSpPr>
            <a:spLocks noGrp="1"/>
          </p:cNvSpPr>
          <p:nvPr>
            <p:ph type="ftr" sz="quarter" idx="11"/>
          </p:nvPr>
        </p:nvSpPr>
        <p:spPr/>
        <p:txBody>
          <a:bodyPr/>
          <a:lstStyle>
            <a:lvl1pPr>
              <a:defRPr/>
            </a:lvl1pPr>
          </a:lstStyle>
          <a:p>
            <a:endParaRPr lang="ru-RU"/>
          </a:p>
        </p:txBody>
      </p:sp>
      <p:sp>
        <p:nvSpPr>
          <p:cNvPr id="9" name="Номер слайда 5"/>
          <p:cNvSpPr>
            <a:spLocks noGrp="1"/>
          </p:cNvSpPr>
          <p:nvPr>
            <p:ph type="sldNum" sz="quarter" idx="12"/>
          </p:nvPr>
        </p:nvSpPr>
        <p:spPr/>
        <p:txBody>
          <a:bodyPr/>
          <a:lstStyle>
            <a:lvl1pPr>
              <a:defRPr/>
            </a:lvl1pPr>
          </a:lstStyle>
          <a:p>
            <a:fld id="{8E1666E1-02BD-46CD-A5EF-77A04C0C4AE9}" type="slidenum">
              <a:rPr lang="ru-RU" smtClean="0"/>
              <a:t>‹#›</a:t>
            </a:fld>
            <a:endParaRPr lang="ru-RU"/>
          </a:p>
        </p:txBody>
      </p:sp>
    </p:spTree>
    <p:extLst>
      <p:ext uri="{BB962C8B-B14F-4D97-AF65-F5344CB8AC3E}">
        <p14:creationId xmlns:p14="http://schemas.microsoft.com/office/powerpoint/2010/main" val="2154017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fld id="{E1D87BEC-D7D6-4CD9-A90F-0749E9DF9711}" type="datetimeFigureOut">
              <a:rPr lang="ru-RU" smtClean="0"/>
              <a:t>25.10.2016</a:t>
            </a:fld>
            <a:endParaRPr lang="ru-RU"/>
          </a:p>
        </p:txBody>
      </p:sp>
      <p:sp>
        <p:nvSpPr>
          <p:cNvPr id="4" name="Нижний колонтитул 4"/>
          <p:cNvSpPr>
            <a:spLocks noGrp="1"/>
          </p:cNvSpPr>
          <p:nvPr>
            <p:ph type="ftr" sz="quarter" idx="11"/>
          </p:nvPr>
        </p:nvSpPr>
        <p:spPr/>
        <p:txBody>
          <a:bodyPr/>
          <a:lstStyle>
            <a:lvl1pPr>
              <a:defRPr/>
            </a:lvl1pPr>
          </a:lstStyle>
          <a:p>
            <a:endParaRPr lang="ru-RU"/>
          </a:p>
        </p:txBody>
      </p:sp>
      <p:sp>
        <p:nvSpPr>
          <p:cNvPr id="5" name="Номер слайда 5"/>
          <p:cNvSpPr>
            <a:spLocks noGrp="1"/>
          </p:cNvSpPr>
          <p:nvPr>
            <p:ph type="sldNum" sz="quarter" idx="12"/>
          </p:nvPr>
        </p:nvSpPr>
        <p:spPr/>
        <p:txBody>
          <a:bodyPr/>
          <a:lstStyle>
            <a:lvl1pPr>
              <a:defRPr/>
            </a:lvl1pPr>
          </a:lstStyle>
          <a:p>
            <a:fld id="{8E1666E1-02BD-46CD-A5EF-77A04C0C4AE9}" type="slidenum">
              <a:rPr lang="ru-RU" smtClean="0"/>
              <a:t>‹#›</a:t>
            </a:fld>
            <a:endParaRPr lang="ru-RU"/>
          </a:p>
        </p:txBody>
      </p:sp>
    </p:spTree>
    <p:extLst>
      <p:ext uri="{BB962C8B-B14F-4D97-AF65-F5344CB8AC3E}">
        <p14:creationId xmlns:p14="http://schemas.microsoft.com/office/powerpoint/2010/main" val="2975565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fld id="{E1D87BEC-D7D6-4CD9-A90F-0749E9DF9711}" type="datetimeFigureOut">
              <a:rPr lang="ru-RU" smtClean="0"/>
              <a:t>25.10.2016</a:t>
            </a:fld>
            <a:endParaRPr lang="ru-RU"/>
          </a:p>
        </p:txBody>
      </p:sp>
      <p:sp>
        <p:nvSpPr>
          <p:cNvPr id="3" name="Нижний колонтитул 4"/>
          <p:cNvSpPr>
            <a:spLocks noGrp="1"/>
          </p:cNvSpPr>
          <p:nvPr>
            <p:ph type="ftr" sz="quarter" idx="11"/>
          </p:nvPr>
        </p:nvSpPr>
        <p:spPr/>
        <p:txBody>
          <a:bodyPr/>
          <a:lstStyle>
            <a:lvl1pPr>
              <a:defRPr/>
            </a:lvl1pPr>
          </a:lstStyle>
          <a:p>
            <a:endParaRPr lang="ru-RU"/>
          </a:p>
        </p:txBody>
      </p:sp>
      <p:sp>
        <p:nvSpPr>
          <p:cNvPr id="4" name="Номер слайда 5"/>
          <p:cNvSpPr>
            <a:spLocks noGrp="1"/>
          </p:cNvSpPr>
          <p:nvPr>
            <p:ph type="sldNum" sz="quarter" idx="12"/>
          </p:nvPr>
        </p:nvSpPr>
        <p:spPr/>
        <p:txBody>
          <a:bodyPr/>
          <a:lstStyle>
            <a:lvl1pPr>
              <a:defRPr/>
            </a:lvl1pPr>
          </a:lstStyle>
          <a:p>
            <a:fld id="{8E1666E1-02BD-46CD-A5EF-77A04C0C4AE9}" type="slidenum">
              <a:rPr lang="ru-RU" smtClean="0"/>
              <a:t>‹#›</a:t>
            </a:fld>
            <a:endParaRPr lang="ru-RU"/>
          </a:p>
        </p:txBody>
      </p:sp>
    </p:spTree>
    <p:extLst>
      <p:ext uri="{BB962C8B-B14F-4D97-AF65-F5344CB8AC3E}">
        <p14:creationId xmlns:p14="http://schemas.microsoft.com/office/powerpoint/2010/main" val="1792458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fld id="{E1D87BEC-D7D6-4CD9-A90F-0749E9DF9711}" type="datetimeFigureOut">
              <a:rPr lang="ru-RU" smtClean="0"/>
              <a:t>25.10.2016</a:t>
            </a:fld>
            <a:endParaRPr lang="ru-RU"/>
          </a:p>
        </p:txBody>
      </p:sp>
      <p:sp>
        <p:nvSpPr>
          <p:cNvPr id="6" name="Нижний колонтитул 4"/>
          <p:cNvSpPr>
            <a:spLocks noGrp="1"/>
          </p:cNvSpPr>
          <p:nvPr>
            <p:ph type="ftr" sz="quarter" idx="11"/>
          </p:nvPr>
        </p:nvSpPr>
        <p:spPr/>
        <p:txBody>
          <a:bodyPr/>
          <a:lstStyle>
            <a:lvl1pPr>
              <a:defRPr/>
            </a:lvl1pPr>
          </a:lstStyle>
          <a:p>
            <a:endParaRPr lang="ru-RU"/>
          </a:p>
        </p:txBody>
      </p:sp>
      <p:sp>
        <p:nvSpPr>
          <p:cNvPr id="7" name="Номер слайда 5"/>
          <p:cNvSpPr>
            <a:spLocks noGrp="1"/>
          </p:cNvSpPr>
          <p:nvPr>
            <p:ph type="sldNum" sz="quarter" idx="12"/>
          </p:nvPr>
        </p:nvSpPr>
        <p:spPr/>
        <p:txBody>
          <a:bodyPr/>
          <a:lstStyle>
            <a:lvl1pPr>
              <a:defRPr/>
            </a:lvl1pPr>
          </a:lstStyle>
          <a:p>
            <a:fld id="{8E1666E1-02BD-46CD-A5EF-77A04C0C4AE9}" type="slidenum">
              <a:rPr lang="ru-RU" smtClean="0"/>
              <a:t>‹#›</a:t>
            </a:fld>
            <a:endParaRPr lang="ru-RU"/>
          </a:p>
        </p:txBody>
      </p:sp>
    </p:spTree>
    <p:extLst>
      <p:ext uri="{BB962C8B-B14F-4D97-AF65-F5344CB8AC3E}">
        <p14:creationId xmlns:p14="http://schemas.microsoft.com/office/powerpoint/2010/main" val="3482768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fld id="{E1D87BEC-D7D6-4CD9-A90F-0749E9DF9711}" type="datetimeFigureOut">
              <a:rPr lang="ru-RU" smtClean="0"/>
              <a:t>25.10.2016</a:t>
            </a:fld>
            <a:endParaRPr lang="ru-RU"/>
          </a:p>
        </p:txBody>
      </p:sp>
      <p:sp>
        <p:nvSpPr>
          <p:cNvPr id="6" name="Нижний колонтитул 4"/>
          <p:cNvSpPr>
            <a:spLocks noGrp="1"/>
          </p:cNvSpPr>
          <p:nvPr>
            <p:ph type="ftr" sz="quarter" idx="11"/>
          </p:nvPr>
        </p:nvSpPr>
        <p:spPr/>
        <p:txBody>
          <a:bodyPr/>
          <a:lstStyle>
            <a:lvl1pPr>
              <a:defRPr/>
            </a:lvl1pPr>
          </a:lstStyle>
          <a:p>
            <a:endParaRPr lang="ru-RU"/>
          </a:p>
        </p:txBody>
      </p:sp>
      <p:sp>
        <p:nvSpPr>
          <p:cNvPr id="7" name="Номер слайда 5"/>
          <p:cNvSpPr>
            <a:spLocks noGrp="1"/>
          </p:cNvSpPr>
          <p:nvPr>
            <p:ph type="sldNum" sz="quarter" idx="12"/>
          </p:nvPr>
        </p:nvSpPr>
        <p:spPr/>
        <p:txBody>
          <a:bodyPr/>
          <a:lstStyle>
            <a:lvl1pPr>
              <a:defRPr/>
            </a:lvl1pPr>
          </a:lstStyle>
          <a:p>
            <a:fld id="{8E1666E1-02BD-46CD-A5EF-77A04C0C4AE9}" type="slidenum">
              <a:rPr lang="ru-RU" smtClean="0"/>
              <a:t>‹#›</a:t>
            </a:fld>
            <a:endParaRPr lang="ru-RU"/>
          </a:p>
        </p:txBody>
      </p:sp>
    </p:spTree>
    <p:extLst>
      <p:ext uri="{BB962C8B-B14F-4D97-AF65-F5344CB8AC3E}">
        <p14:creationId xmlns:p14="http://schemas.microsoft.com/office/powerpoint/2010/main" val="3577550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fld id="{E1D87BEC-D7D6-4CD9-A90F-0749E9DF9711}" type="datetimeFigureOut">
              <a:rPr lang="ru-RU" smtClean="0"/>
              <a:t>25.10.2016</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fld id="{8E1666E1-02BD-46CD-A5EF-77A04C0C4AE9}"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14.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0.png"/><Relationship Id="rId5" Type="http://schemas.openxmlformats.org/officeDocument/2006/relationships/image" Target="../media/image31.png"/><Relationship Id="rId4" Type="http://schemas.openxmlformats.org/officeDocument/2006/relationships/notesSlide" Target="../notesSlides/notesSlide15.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png"/><Relationship Id="rId5" Type="http://schemas.openxmlformats.org/officeDocument/2006/relationships/image" Target="../media/image32.png"/><Relationship Id="rId4" Type="http://schemas.openxmlformats.org/officeDocument/2006/relationships/notesSlide" Target="../notesSlides/notesSlide16.xml"/></Relationships>
</file>

<file path=ppt/slides/_rels/slide39.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slideLayout" Target="../slideLayouts/slideLayout2.xml"/><Relationship Id="rId7" Type="http://schemas.openxmlformats.org/officeDocument/2006/relationships/image" Target="../media/image34.jpe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3.jpeg"/><Relationship Id="rId5" Type="http://schemas.openxmlformats.org/officeDocument/2006/relationships/image" Target="../media/image30.png"/><Relationship Id="rId4" Type="http://schemas.openxmlformats.org/officeDocument/2006/relationships/notesSlide" Target="../notesSlides/notesSlide1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0.png"/><Relationship Id="rId5" Type="http://schemas.openxmlformats.org/officeDocument/2006/relationships/image" Target="../media/image36.png"/><Relationship Id="rId4" Type="http://schemas.openxmlformats.org/officeDocument/2006/relationships/notesSlide" Target="../notesSlides/notesSlide18.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30.png"/><Relationship Id="rId5" Type="http://schemas.openxmlformats.org/officeDocument/2006/relationships/image" Target="../media/image37.png"/><Relationship Id="rId4" Type="http://schemas.openxmlformats.org/officeDocument/2006/relationships/notesSlide" Target="../notesSlides/notesSlide1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sz="6000" b="1" dirty="0" smtClean="0"/>
              <a:t>ПАМЯТЬ</a:t>
            </a:r>
            <a:br>
              <a:rPr lang="ru-RU" sz="6000" b="1" dirty="0" smtClean="0"/>
            </a:br>
            <a:endParaRPr lang="ru-RU" sz="6000" b="1" dirty="0"/>
          </a:p>
        </p:txBody>
      </p:sp>
      <p:sp>
        <p:nvSpPr>
          <p:cNvPr id="3" name="Подзаголовок 2"/>
          <p:cNvSpPr>
            <a:spLocks noGrp="1"/>
          </p:cNvSpPr>
          <p:nvPr>
            <p:ph type="subTitle" idx="1"/>
          </p:nvPr>
        </p:nvSpPr>
        <p:spPr>
          <a:xfrm>
            <a:off x="1371600" y="3284984"/>
            <a:ext cx="6400800" cy="1728192"/>
          </a:xfrm>
        </p:spPr>
        <p:txBody>
          <a:bodyPr>
            <a:noAutofit/>
          </a:bodyPr>
          <a:lstStyle/>
          <a:p>
            <a:r>
              <a:rPr lang="ru-RU" sz="3600" dirty="0" smtClean="0"/>
              <a:t>Устный журнал</a:t>
            </a:r>
          </a:p>
          <a:p>
            <a:r>
              <a:rPr lang="ru-RU" sz="3600" dirty="0" smtClean="0"/>
              <a:t>70 - </a:t>
            </a:r>
            <a:r>
              <a:rPr lang="ru-RU" sz="3600" dirty="0" err="1" smtClean="0"/>
              <a:t>летию</a:t>
            </a:r>
            <a:r>
              <a:rPr lang="ru-RU" sz="3600" dirty="0" smtClean="0"/>
              <a:t> Победы посвящается</a:t>
            </a:r>
          </a:p>
          <a:p>
            <a:r>
              <a:rPr lang="ru-RU" sz="1600" dirty="0" smtClean="0"/>
              <a:t>Презентацию выполнила </a:t>
            </a:r>
            <a:r>
              <a:rPr lang="ru-RU" sz="1600" dirty="0" err="1" smtClean="0"/>
              <a:t>Конарёва</a:t>
            </a:r>
            <a:r>
              <a:rPr lang="ru-RU" sz="1600" dirty="0" smtClean="0"/>
              <a:t> Марина Михайловна, учитель МБОУ ЛСОШ №1 Благовещенского района Алтайского края</a:t>
            </a:r>
          </a:p>
          <a:p>
            <a:endParaRPr lang="ru-RU" sz="1200" dirty="0"/>
          </a:p>
        </p:txBody>
      </p:sp>
    </p:spTree>
    <p:extLst>
      <p:ext uri="{BB962C8B-B14F-4D97-AF65-F5344CB8AC3E}">
        <p14:creationId xmlns:p14="http://schemas.microsoft.com/office/powerpoint/2010/main" val="1150614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23" y="764704"/>
            <a:ext cx="7562523" cy="5040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97157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Сапоги - </a:t>
            </a:r>
            <a:r>
              <a:rPr lang="ru-RU" b="1" dirty="0" err="1" smtClean="0"/>
              <a:t>победоносцы</a:t>
            </a:r>
            <a:endParaRPr lang="ru-RU" b="1" dirty="0"/>
          </a:p>
        </p:txBody>
      </p:sp>
      <p:pic>
        <p:nvPicPr>
          <p:cNvPr id="6146" name="Picture 2" descr="G:\e4f6977929635255cef6bdb76840c1c9.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87705" y="2276872"/>
            <a:ext cx="4408095" cy="2927250"/>
          </a:xfrm>
          <a:prstGeom prst="rect">
            <a:avLst/>
          </a:prstGeom>
          <a:noFill/>
          <a:extLst>
            <a:ext uri="{909E8E84-426E-40DD-AFC4-6F175D3DCCD1}">
              <a14:hiddenFill xmlns:a14="http://schemas.microsoft.com/office/drawing/2010/main">
                <a:solidFill>
                  <a:srgbClr val="FFFFFF"/>
                </a:solidFill>
              </a14:hiddenFill>
            </a:ext>
          </a:extLst>
        </p:spPr>
      </p:pic>
      <p:sp>
        <p:nvSpPr>
          <p:cNvPr id="4" name="Объект 3"/>
          <p:cNvSpPr>
            <a:spLocks noGrp="1"/>
          </p:cNvSpPr>
          <p:nvPr>
            <p:ph sz="half" idx="2"/>
          </p:nvPr>
        </p:nvSpPr>
        <p:spPr/>
        <p:txBody>
          <a:bodyPr>
            <a:normAutofit fontScale="70000" lnSpcReduction="20000"/>
          </a:bodyPr>
          <a:lstStyle/>
          <a:p>
            <a:pPr marL="114300" indent="0">
              <a:buNone/>
            </a:pPr>
            <a:r>
              <a:rPr lang="ru-RU" sz="3200" dirty="0"/>
              <a:t>Ещё в начале ХХ в. русские химики пытались сделать искусственную кожу из грубой английской ткани «</a:t>
            </a:r>
            <a:r>
              <a:rPr lang="ru-RU" sz="3200" dirty="0" err="1"/>
              <a:t>Керси</a:t>
            </a:r>
            <a:r>
              <a:rPr lang="ru-RU" sz="3200" dirty="0"/>
              <a:t>» (по названию деревни в графстве Суффолк) и натурального каучука. Перед войной исследования возобновили, заменив чужую ткань на отечественный хлопок. Искусственную резину в СССР научились делать ещё в 20-х гг. из картофеля. Все элементы кирзы воплотил в сапоги химик Иван Плотников</a:t>
            </a:r>
            <a:r>
              <a:rPr lang="ru-RU" dirty="0"/>
              <a:t>.</a:t>
            </a:r>
          </a:p>
        </p:txBody>
      </p:sp>
    </p:spTree>
    <p:extLst>
      <p:ext uri="{BB962C8B-B14F-4D97-AF65-F5344CB8AC3E}">
        <p14:creationId xmlns:p14="http://schemas.microsoft.com/office/powerpoint/2010/main" val="37110721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err="1"/>
              <a:t>К</a:t>
            </a:r>
            <a:r>
              <a:rPr lang="ru-RU" b="1" dirty="0" err="1" smtClean="0"/>
              <a:t>ирзачи</a:t>
            </a:r>
            <a:endParaRPr lang="ru-RU" b="1" dirty="0"/>
          </a:p>
        </p:txBody>
      </p:sp>
      <p:sp>
        <p:nvSpPr>
          <p:cNvPr id="3" name="Объект 2"/>
          <p:cNvSpPr>
            <a:spLocks noGrp="1"/>
          </p:cNvSpPr>
          <p:nvPr>
            <p:ph idx="1"/>
          </p:nvPr>
        </p:nvSpPr>
        <p:spPr/>
        <p:txBody>
          <a:bodyPr/>
          <a:lstStyle/>
          <a:p>
            <a:pPr marL="114300" indent="0">
              <a:buNone/>
            </a:pPr>
            <a:r>
              <a:rPr lang="ru-RU" sz="2800" dirty="0" smtClean="0"/>
              <a:t>Наряду </a:t>
            </a:r>
            <a:r>
              <a:rPr lang="ru-RU" sz="2800" dirty="0"/>
              <a:t>с конструкторами «Катюши», самолётов Ил и Як </a:t>
            </a:r>
            <a:r>
              <a:rPr lang="ru-RU" sz="2800" dirty="0" smtClean="0"/>
              <a:t>Ивана Васильевича Плотникова наградили </a:t>
            </a:r>
            <a:r>
              <a:rPr lang="ru-RU" sz="2800" dirty="0"/>
              <a:t>Сталинской премией в 100 </a:t>
            </a:r>
            <a:r>
              <a:rPr lang="ru-RU" sz="2800" dirty="0" smtClean="0"/>
              <a:t>тысяч.</a:t>
            </a:r>
            <a:endParaRPr lang="ru-RU" sz="2800" dirty="0"/>
          </a:p>
          <a:p>
            <a:pPr marL="114300" indent="0">
              <a:buNone/>
            </a:pPr>
            <a:r>
              <a:rPr lang="ru-RU" sz="2800" dirty="0"/>
              <a:t>Фронтовики ценили </a:t>
            </a:r>
            <a:r>
              <a:rPr lang="ru-RU" sz="2800" dirty="0" err="1"/>
              <a:t>кирзачи</a:t>
            </a:r>
            <a:r>
              <a:rPr lang="ru-RU" sz="2800" dirty="0"/>
              <a:t> за лёгкость, хотя и отмечали, что голенища быстро протираются на сгибах, а швы плохо держат воду. Эти сапоги дошли до Берлина и ещё совсем недавно «служили» в Российской армии. Они растиражированы в количестве 200 млн пар (!), и выпуск продолжается</a:t>
            </a:r>
            <a:r>
              <a:rPr lang="ru-RU" dirty="0"/>
              <a:t>. </a:t>
            </a:r>
          </a:p>
        </p:txBody>
      </p:sp>
    </p:spTree>
    <p:extLst>
      <p:ext uri="{BB962C8B-B14F-4D97-AF65-F5344CB8AC3E}">
        <p14:creationId xmlns:p14="http://schemas.microsoft.com/office/powerpoint/2010/main" val="4056174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b="1" dirty="0" smtClean="0"/>
              <a:t>«</a:t>
            </a:r>
            <a:r>
              <a:rPr lang="ru-RU" b="1" dirty="0"/>
              <a:t>Б</a:t>
            </a:r>
            <a:r>
              <a:rPr lang="ru-RU" b="1" dirty="0" smtClean="0"/>
              <a:t>етонный бомбардировщик»</a:t>
            </a:r>
            <a:endParaRPr lang="ru-RU" b="1" dirty="0"/>
          </a:p>
        </p:txBody>
      </p:sp>
      <p:pic>
        <p:nvPicPr>
          <p:cNvPr id="7170" name="Picture 2" descr="G:\a27efa3163b1fe95d16e8d58629a5bc4.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16024" y="1628800"/>
            <a:ext cx="4879603" cy="3240360"/>
          </a:xfrm>
          <a:prstGeom prst="rect">
            <a:avLst/>
          </a:prstGeom>
          <a:noFill/>
          <a:extLst>
            <a:ext uri="{909E8E84-426E-40DD-AFC4-6F175D3DCCD1}">
              <a14:hiddenFill xmlns:a14="http://schemas.microsoft.com/office/drawing/2010/main">
                <a:solidFill>
                  <a:srgbClr val="FFFFFF"/>
                </a:solidFill>
              </a14:hiddenFill>
            </a:ext>
          </a:extLst>
        </p:spPr>
      </p:pic>
      <p:sp>
        <p:nvSpPr>
          <p:cNvPr id="4" name="Объект 3"/>
          <p:cNvSpPr>
            <a:spLocks noGrp="1"/>
          </p:cNvSpPr>
          <p:nvPr>
            <p:ph sz="half" idx="2"/>
          </p:nvPr>
        </p:nvSpPr>
        <p:spPr/>
        <p:txBody>
          <a:bodyPr/>
          <a:lstStyle/>
          <a:p>
            <a:r>
              <a:rPr lang="ru-RU" dirty="0"/>
              <a:t>Одиночный Ил-2 в воздухе. Под конец войны штурмовики стали применять массированно - до 500 (!) машин за раз. </a:t>
            </a:r>
          </a:p>
        </p:txBody>
      </p:sp>
      <p:pic>
        <p:nvPicPr>
          <p:cNvPr id="4098" name="Picture 2" descr="G:\i (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128" y="4581128"/>
            <a:ext cx="179070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86300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normAutofit fontScale="92500" lnSpcReduction="20000"/>
          </a:bodyPr>
          <a:lstStyle/>
          <a:p>
            <a:pPr marL="114300" indent="0">
              <a:buNone/>
            </a:pPr>
            <a:r>
              <a:rPr lang="ru-RU" dirty="0"/>
              <a:t>Крылья и хвост штурмовика до 1944 г. ради экономии делали из дерева и фанеры… </a:t>
            </a:r>
          </a:p>
          <a:p>
            <a:pPr marL="114300" indent="0">
              <a:buNone/>
            </a:pPr>
            <a:endParaRPr lang="ru-RU" dirty="0" smtClean="0"/>
          </a:p>
          <a:p>
            <a:pPr marL="114300" indent="0">
              <a:buNone/>
            </a:pPr>
            <a:r>
              <a:rPr lang="ru-RU" dirty="0" smtClean="0"/>
              <a:t>Ни </a:t>
            </a:r>
            <a:r>
              <a:rPr lang="ru-RU" dirty="0"/>
              <a:t>про один русский самолёт немцы не вспоминали с таким ужасом! </a:t>
            </a:r>
            <a:endParaRPr lang="ru-RU" dirty="0" smtClean="0"/>
          </a:p>
          <a:p>
            <a:pPr marL="114300" indent="0">
              <a:buNone/>
            </a:pPr>
            <a:endParaRPr lang="ru-RU" dirty="0" smtClean="0"/>
          </a:p>
          <a:p>
            <a:pPr marL="114300" indent="0">
              <a:buNone/>
            </a:pPr>
            <a:r>
              <a:rPr lang="ru-RU" dirty="0" smtClean="0"/>
              <a:t>Ил-2 </a:t>
            </a:r>
            <a:r>
              <a:rPr lang="ru-RU" dirty="0"/>
              <a:t>из-за нечувствительности к зенитному огню они называли «бетонным бомбардировщиком», хотя на самом деле бронекорпус «держал» лишь пули винтовочного калибра.</a:t>
            </a:r>
          </a:p>
          <a:p>
            <a:endParaRPr lang="ru-RU" dirty="0"/>
          </a:p>
        </p:txBody>
      </p:sp>
    </p:spTree>
    <p:extLst>
      <p:ext uri="{BB962C8B-B14F-4D97-AF65-F5344CB8AC3E}">
        <p14:creationId xmlns:p14="http://schemas.microsoft.com/office/powerpoint/2010/main" val="24449745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rmAutofit fontScale="90000"/>
          </a:bodyPr>
          <a:lstStyle/>
          <a:p>
            <a:r>
              <a:rPr lang="ru-RU" dirty="0"/>
              <a:t>Сергей Ильюшин в кабине спортивного самолёта, 1937 год</a:t>
            </a:r>
          </a:p>
        </p:txBody>
      </p:sp>
      <p:pic>
        <p:nvPicPr>
          <p:cNvPr id="9218" name="Picture 2"/>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5748" r="5748"/>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Текст 2"/>
          <p:cNvSpPr>
            <a:spLocks noGrp="1"/>
          </p:cNvSpPr>
          <p:nvPr>
            <p:ph type="body" sz="half" idx="2"/>
          </p:nvPr>
        </p:nvSpPr>
        <p:spPr/>
        <p:txBody>
          <a:bodyPr>
            <a:normAutofit/>
          </a:bodyPr>
          <a:lstStyle/>
          <a:p>
            <a:r>
              <a:rPr lang="ru-RU" dirty="0" smtClean="0"/>
              <a:t>.</a:t>
            </a:r>
            <a:endParaRPr lang="ru-RU" dirty="0"/>
          </a:p>
        </p:txBody>
      </p:sp>
    </p:spTree>
    <p:extLst>
      <p:ext uri="{BB962C8B-B14F-4D97-AF65-F5344CB8AC3E}">
        <p14:creationId xmlns:p14="http://schemas.microsoft.com/office/powerpoint/2010/main" val="83234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a:t>Бессмертный полк     8А класса</a:t>
            </a:r>
            <a:br>
              <a:rPr lang="ru-RU" b="1" dirty="0"/>
            </a:br>
            <a:endParaRPr lang="ru-RU" b="1" dirty="0"/>
          </a:p>
        </p:txBody>
      </p:sp>
      <p:pic>
        <p:nvPicPr>
          <p:cNvPr id="7170" name="Picture 2" descr="G:\5d4219c2b48874f342c0c777db2a5d01.pn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9180512" y="1628800"/>
            <a:ext cx="4824536" cy="482453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G:\i (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1052736"/>
            <a:ext cx="6264696" cy="4698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39234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Иванютин Алексей Андреевич</a:t>
            </a:r>
            <a:br>
              <a:rPr lang="ru-RU" dirty="0"/>
            </a:br>
            <a:endParaRPr lang="ru-RU" dirty="0"/>
          </a:p>
        </p:txBody>
      </p:sp>
      <p:sp>
        <p:nvSpPr>
          <p:cNvPr id="3" name="Объект 2"/>
          <p:cNvSpPr>
            <a:spLocks noGrp="1"/>
          </p:cNvSpPr>
          <p:nvPr>
            <p:ph sz="half" idx="1"/>
          </p:nvPr>
        </p:nvSpPr>
        <p:spPr/>
        <p:txBody>
          <a:bodyPr>
            <a:normAutofit fontScale="92500" lnSpcReduction="20000"/>
          </a:bodyPr>
          <a:lstStyle/>
          <a:p>
            <a:r>
              <a:rPr lang="ru-RU" dirty="0"/>
              <a:t>Год рождения: __.__.1920 </a:t>
            </a:r>
          </a:p>
          <a:p>
            <a:r>
              <a:rPr lang="ru-RU" dirty="0"/>
              <a:t>место рождения: Алтайский край, Благовещенский р-н, с. Леньки </a:t>
            </a:r>
          </a:p>
          <a:p>
            <a:r>
              <a:rPr lang="ru-RU" dirty="0"/>
              <a:t>№ наградного документа: 54 </a:t>
            </a:r>
          </a:p>
          <a:p>
            <a:r>
              <a:rPr lang="ru-RU" dirty="0"/>
              <a:t>дата наградного документа: 01.08.1986</a:t>
            </a:r>
          </a:p>
          <a:p>
            <a:r>
              <a:rPr lang="ru-RU" dirty="0"/>
              <a:t>№ записи: </a:t>
            </a:r>
            <a:r>
              <a:rPr lang="ru-RU" dirty="0" smtClean="0"/>
              <a:t>1515227872</a:t>
            </a:r>
          </a:p>
        </p:txBody>
      </p:sp>
      <p:sp>
        <p:nvSpPr>
          <p:cNvPr id="4" name="Объект 3"/>
          <p:cNvSpPr>
            <a:spLocks noGrp="1"/>
          </p:cNvSpPr>
          <p:nvPr>
            <p:ph sz="half" idx="2"/>
          </p:nvPr>
        </p:nvSpPr>
        <p:spPr/>
        <p:txBody>
          <a:bodyPr>
            <a:normAutofit fontScale="92500" lnSpcReduction="20000"/>
          </a:bodyPr>
          <a:lstStyle/>
          <a:p>
            <a:r>
              <a:rPr lang="ru-RU" dirty="0"/>
              <a:t>Орден Отечественной войны II степени</a:t>
            </a:r>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r>
              <a:rPr lang="ru-RU" dirty="0" smtClean="0"/>
              <a:t>Дошёл до Берлина</a:t>
            </a:r>
            <a:endParaRPr lang="ru-RU" dirty="0"/>
          </a:p>
        </p:txBody>
      </p:sp>
      <p:pic>
        <p:nvPicPr>
          <p:cNvPr id="1026" name="Picture 2" descr="G:\award9_2-s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2564904"/>
            <a:ext cx="2816119" cy="2782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53865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Сидоренко Петр Захарович</a:t>
            </a:r>
            <a:br>
              <a:rPr lang="ru-RU" dirty="0"/>
            </a:br>
            <a:endParaRPr lang="ru-RU" dirty="0"/>
          </a:p>
        </p:txBody>
      </p:sp>
      <p:sp>
        <p:nvSpPr>
          <p:cNvPr id="3" name="Объект 2"/>
          <p:cNvSpPr>
            <a:spLocks noGrp="1"/>
          </p:cNvSpPr>
          <p:nvPr>
            <p:ph sz="half" idx="1"/>
          </p:nvPr>
        </p:nvSpPr>
        <p:spPr/>
        <p:txBody>
          <a:bodyPr>
            <a:normAutofit fontScale="92500" lnSpcReduction="10000"/>
          </a:bodyPr>
          <a:lstStyle/>
          <a:p>
            <a:r>
              <a:rPr lang="ru-RU" dirty="0" smtClean="0"/>
              <a:t>Год </a:t>
            </a:r>
            <a:r>
              <a:rPr lang="ru-RU" dirty="0"/>
              <a:t>рождения: __.__.1918 </a:t>
            </a:r>
          </a:p>
          <a:p>
            <a:r>
              <a:rPr lang="ru-RU" dirty="0"/>
              <a:t>место рождения: Алтайский край, Благовещенский р-н, с. Алексеевка </a:t>
            </a:r>
          </a:p>
          <a:p>
            <a:r>
              <a:rPr lang="ru-RU" dirty="0"/>
              <a:t>№ наградного документа: 86 </a:t>
            </a:r>
          </a:p>
          <a:p>
            <a:r>
              <a:rPr lang="ru-RU" dirty="0"/>
              <a:t>дата наградного документа: 06.04.1985</a:t>
            </a:r>
          </a:p>
          <a:p>
            <a:r>
              <a:rPr lang="ru-RU" dirty="0"/>
              <a:t>№ записи: 1521344509</a:t>
            </a:r>
          </a:p>
          <a:p>
            <a:endParaRPr lang="ru-RU" dirty="0"/>
          </a:p>
        </p:txBody>
      </p:sp>
      <p:sp>
        <p:nvSpPr>
          <p:cNvPr id="4" name="Объект 3"/>
          <p:cNvSpPr>
            <a:spLocks noGrp="1"/>
          </p:cNvSpPr>
          <p:nvPr>
            <p:ph sz="half" idx="2"/>
          </p:nvPr>
        </p:nvSpPr>
        <p:spPr/>
        <p:txBody>
          <a:bodyPr>
            <a:normAutofit fontScale="92500" lnSpcReduction="10000"/>
          </a:bodyPr>
          <a:lstStyle/>
          <a:p>
            <a:r>
              <a:rPr lang="ru-RU" dirty="0"/>
              <a:t>Орден Отечественной войны II степени</a:t>
            </a:r>
          </a:p>
        </p:txBody>
      </p:sp>
      <p:pic>
        <p:nvPicPr>
          <p:cNvPr id="2050" name="Picture 2" descr="G:\award9_2-s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2528139"/>
            <a:ext cx="3528392" cy="3486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5497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err="1"/>
              <a:t>Котелянец</a:t>
            </a:r>
            <a:r>
              <a:rPr lang="ru-RU" dirty="0"/>
              <a:t> Василий Маркович</a:t>
            </a:r>
            <a:br>
              <a:rPr lang="ru-RU" dirty="0"/>
            </a:br>
            <a:endParaRPr lang="ru-RU" dirty="0"/>
          </a:p>
        </p:txBody>
      </p:sp>
      <p:sp>
        <p:nvSpPr>
          <p:cNvPr id="3" name="Объект 2"/>
          <p:cNvSpPr>
            <a:spLocks noGrp="1"/>
          </p:cNvSpPr>
          <p:nvPr>
            <p:ph sz="half" idx="1"/>
          </p:nvPr>
        </p:nvSpPr>
        <p:spPr/>
        <p:txBody>
          <a:bodyPr>
            <a:normAutofit fontScale="92500" lnSpcReduction="10000"/>
          </a:bodyPr>
          <a:lstStyle/>
          <a:p>
            <a:r>
              <a:rPr lang="ru-RU" dirty="0" smtClean="0"/>
              <a:t>Год </a:t>
            </a:r>
            <a:r>
              <a:rPr lang="ru-RU" dirty="0"/>
              <a:t>рождения: __.__.1925 </a:t>
            </a:r>
          </a:p>
          <a:p>
            <a:r>
              <a:rPr lang="ru-RU" dirty="0"/>
              <a:t>место рождения: Алтайский край, Благовещенский р-н, с. Леньки </a:t>
            </a:r>
          </a:p>
          <a:p>
            <a:r>
              <a:rPr lang="ru-RU" dirty="0"/>
              <a:t>№ наградного документа: 86 </a:t>
            </a:r>
          </a:p>
          <a:p>
            <a:r>
              <a:rPr lang="ru-RU" dirty="0"/>
              <a:t>дата наградного документа: 06.04.1985</a:t>
            </a:r>
          </a:p>
          <a:p>
            <a:r>
              <a:rPr lang="ru-RU" dirty="0"/>
              <a:t>№ записи: </a:t>
            </a:r>
            <a:r>
              <a:rPr lang="ru-RU" dirty="0" smtClean="0"/>
              <a:t>1524035393</a:t>
            </a:r>
            <a:endParaRPr lang="ru-RU" dirty="0"/>
          </a:p>
        </p:txBody>
      </p:sp>
      <p:sp>
        <p:nvSpPr>
          <p:cNvPr id="4" name="Объект 3"/>
          <p:cNvSpPr>
            <a:spLocks noGrp="1"/>
          </p:cNvSpPr>
          <p:nvPr>
            <p:ph sz="half" idx="2"/>
          </p:nvPr>
        </p:nvSpPr>
        <p:spPr/>
        <p:txBody>
          <a:bodyPr>
            <a:normAutofit fontScale="92500" lnSpcReduction="10000"/>
          </a:bodyPr>
          <a:lstStyle/>
          <a:p>
            <a:r>
              <a:rPr lang="ru-RU" dirty="0"/>
              <a:t>Орден Отечественной войны II степени</a:t>
            </a:r>
          </a:p>
          <a:p>
            <a:endParaRPr lang="ru-RU" dirty="0"/>
          </a:p>
        </p:txBody>
      </p:sp>
      <p:pic>
        <p:nvPicPr>
          <p:cNvPr id="3077" name="Picture 5" descr="G:\award9_2-s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7" y="2380790"/>
            <a:ext cx="3684360" cy="3640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61729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r>
              <a:rPr lang="ru-RU" dirty="0"/>
              <a:t>ЦЕЛЬ: Воспитание патриотизма, гражданственности, приобщение к культурному и историческому наследию нашей Родины.</a:t>
            </a:r>
          </a:p>
        </p:txBody>
      </p:sp>
    </p:spTree>
    <p:extLst>
      <p:ext uri="{BB962C8B-B14F-4D97-AF65-F5344CB8AC3E}">
        <p14:creationId xmlns:p14="http://schemas.microsoft.com/office/powerpoint/2010/main" val="1573372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err="1"/>
              <a:t>Шуховцев</a:t>
            </a:r>
            <a:r>
              <a:rPr lang="ru-RU" dirty="0"/>
              <a:t> </a:t>
            </a:r>
            <a:r>
              <a:rPr lang="ru-RU" dirty="0" err="1"/>
              <a:t>Аникан</a:t>
            </a:r>
            <a:r>
              <a:rPr lang="ru-RU" dirty="0"/>
              <a:t> Федорович</a:t>
            </a:r>
            <a:br>
              <a:rPr lang="ru-RU" dirty="0"/>
            </a:br>
            <a:endParaRPr lang="ru-RU" dirty="0"/>
          </a:p>
        </p:txBody>
      </p:sp>
      <p:sp>
        <p:nvSpPr>
          <p:cNvPr id="3" name="Объект 2"/>
          <p:cNvSpPr>
            <a:spLocks noGrp="1"/>
          </p:cNvSpPr>
          <p:nvPr>
            <p:ph sz="half" idx="1"/>
          </p:nvPr>
        </p:nvSpPr>
        <p:spPr/>
        <p:txBody>
          <a:bodyPr>
            <a:normAutofit fontScale="92500" lnSpcReduction="10000"/>
          </a:bodyPr>
          <a:lstStyle/>
          <a:p>
            <a:r>
              <a:rPr lang="ru-RU" dirty="0" smtClean="0"/>
              <a:t>Год </a:t>
            </a:r>
            <a:r>
              <a:rPr lang="ru-RU" dirty="0"/>
              <a:t>рождения: __.__.1926 </a:t>
            </a:r>
          </a:p>
          <a:p>
            <a:r>
              <a:rPr lang="ru-RU" dirty="0"/>
              <a:t>место рождения: Алтайский край, Благовещенский р-н, с. Леньки </a:t>
            </a:r>
          </a:p>
          <a:p>
            <a:r>
              <a:rPr lang="ru-RU" dirty="0"/>
              <a:t>№ наградного документа: 86 </a:t>
            </a:r>
          </a:p>
          <a:p>
            <a:r>
              <a:rPr lang="ru-RU" dirty="0"/>
              <a:t>дата наградного документа: 06.04.1985</a:t>
            </a:r>
          </a:p>
          <a:p>
            <a:r>
              <a:rPr lang="ru-RU" dirty="0"/>
              <a:t>№ записи: </a:t>
            </a:r>
            <a:r>
              <a:rPr lang="ru-RU" dirty="0" smtClean="0"/>
              <a:t>1524464461</a:t>
            </a:r>
            <a:endParaRPr lang="ru-RU" dirty="0"/>
          </a:p>
        </p:txBody>
      </p:sp>
      <p:sp>
        <p:nvSpPr>
          <p:cNvPr id="4" name="Объект 3"/>
          <p:cNvSpPr>
            <a:spLocks noGrp="1"/>
          </p:cNvSpPr>
          <p:nvPr>
            <p:ph sz="half" idx="2"/>
          </p:nvPr>
        </p:nvSpPr>
        <p:spPr/>
        <p:txBody>
          <a:bodyPr>
            <a:normAutofit fontScale="92500" lnSpcReduction="10000"/>
          </a:bodyPr>
          <a:lstStyle/>
          <a:p>
            <a:r>
              <a:rPr lang="ru-RU" dirty="0"/>
              <a:t>Орден Отечественной войны II степени</a:t>
            </a:r>
          </a:p>
          <a:p>
            <a:endParaRPr lang="ru-RU" dirty="0"/>
          </a:p>
        </p:txBody>
      </p:sp>
      <p:pic>
        <p:nvPicPr>
          <p:cNvPr id="4098" name="Picture 2" descr="G:\award9_2-s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2665392"/>
            <a:ext cx="3393726" cy="3353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54837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a:t>Шуховцев</a:t>
            </a:r>
            <a:r>
              <a:rPr lang="ru-RU" dirty="0"/>
              <a:t> </a:t>
            </a:r>
            <a:r>
              <a:rPr lang="ru-RU" dirty="0" err="1"/>
              <a:t>Аникан</a:t>
            </a:r>
            <a:r>
              <a:rPr lang="ru-RU" dirty="0"/>
              <a:t> Федорович</a:t>
            </a:r>
          </a:p>
        </p:txBody>
      </p:sp>
      <p:sp>
        <p:nvSpPr>
          <p:cNvPr id="3" name="Объект 2"/>
          <p:cNvSpPr>
            <a:spLocks noGrp="1"/>
          </p:cNvSpPr>
          <p:nvPr>
            <p:ph sz="half" idx="1"/>
          </p:nvPr>
        </p:nvSpPr>
        <p:spPr/>
        <p:txBody>
          <a:bodyPr>
            <a:normAutofit/>
          </a:bodyPr>
          <a:lstStyle/>
          <a:p>
            <a:pPr marL="114300" indent="0">
              <a:buNone/>
            </a:pPr>
            <a:r>
              <a:rPr lang="ru-RU" dirty="0"/>
              <a:t>№ наградного документа: 86 </a:t>
            </a:r>
          </a:p>
          <a:p>
            <a:pPr marL="114300" indent="0">
              <a:buNone/>
            </a:pPr>
            <a:r>
              <a:rPr lang="ru-RU" dirty="0"/>
              <a:t>дата наградного документа: 06.04.1985</a:t>
            </a:r>
          </a:p>
          <a:p>
            <a:pPr marL="114300" indent="0">
              <a:buNone/>
            </a:pPr>
            <a:r>
              <a:rPr lang="ru-RU" dirty="0"/>
              <a:t>№ записи: 1524500275</a:t>
            </a:r>
          </a:p>
          <a:p>
            <a:endParaRPr lang="ru-RU" dirty="0"/>
          </a:p>
        </p:txBody>
      </p:sp>
      <p:sp>
        <p:nvSpPr>
          <p:cNvPr id="4" name="Объект 3"/>
          <p:cNvSpPr>
            <a:spLocks noGrp="1"/>
          </p:cNvSpPr>
          <p:nvPr>
            <p:ph sz="half" idx="2"/>
          </p:nvPr>
        </p:nvSpPr>
        <p:spPr/>
        <p:txBody>
          <a:bodyPr>
            <a:normAutofit/>
          </a:bodyPr>
          <a:lstStyle/>
          <a:p>
            <a:r>
              <a:rPr lang="ru-RU" sz="2400" dirty="0" smtClean="0"/>
              <a:t>Орден </a:t>
            </a:r>
            <a:r>
              <a:rPr lang="ru-RU" sz="2400" dirty="0"/>
              <a:t>Отечественной войны II степени</a:t>
            </a:r>
          </a:p>
          <a:p>
            <a:endParaRPr lang="ru-RU" sz="2400" dirty="0"/>
          </a:p>
        </p:txBody>
      </p:sp>
      <p:pic>
        <p:nvPicPr>
          <p:cNvPr id="5122" name="Picture 2" descr="G:\award9_2-s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2720921"/>
            <a:ext cx="3267254" cy="3228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82837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a:t>Шуховцев</a:t>
            </a:r>
            <a:r>
              <a:rPr lang="ru-RU" dirty="0"/>
              <a:t> </a:t>
            </a:r>
            <a:r>
              <a:rPr lang="ru-RU" dirty="0" err="1"/>
              <a:t>Аникан</a:t>
            </a:r>
            <a:r>
              <a:rPr lang="ru-RU" dirty="0"/>
              <a:t> Федорович</a:t>
            </a:r>
          </a:p>
        </p:txBody>
      </p:sp>
      <p:sp>
        <p:nvSpPr>
          <p:cNvPr id="3" name="Объект 2"/>
          <p:cNvSpPr>
            <a:spLocks noGrp="1"/>
          </p:cNvSpPr>
          <p:nvPr>
            <p:ph sz="half" idx="1"/>
          </p:nvPr>
        </p:nvSpPr>
        <p:spPr/>
        <p:txBody>
          <a:bodyPr>
            <a:normAutofit/>
          </a:bodyPr>
          <a:lstStyle/>
          <a:p>
            <a:r>
              <a:rPr lang="ru-RU" dirty="0"/>
              <a:t>Звание: </a:t>
            </a:r>
            <a:r>
              <a:rPr lang="ru-RU" dirty="0" err="1"/>
              <a:t>гв</a:t>
            </a:r>
            <a:r>
              <a:rPr lang="ru-RU" dirty="0"/>
              <a:t>. ст. лейтенант </a:t>
            </a:r>
            <a:r>
              <a:rPr lang="ru-RU" dirty="0" err="1"/>
              <a:t>медслужбы</a:t>
            </a:r>
            <a:r>
              <a:rPr lang="ru-RU" dirty="0"/>
              <a:t> </a:t>
            </a:r>
          </a:p>
          <a:p>
            <a:r>
              <a:rPr lang="ru-RU" dirty="0"/>
              <a:t>№ записи: </a:t>
            </a:r>
            <a:r>
              <a:rPr lang="ru-RU" dirty="0" smtClean="0"/>
              <a:t>51006376</a:t>
            </a:r>
          </a:p>
          <a:p>
            <a:r>
              <a:rPr lang="ru-RU" dirty="0" smtClean="0"/>
              <a:t>Архивные </a:t>
            </a:r>
            <a:r>
              <a:rPr lang="ru-RU" dirty="0"/>
              <a:t>документы о данном </a:t>
            </a:r>
            <a:r>
              <a:rPr lang="ru-RU" dirty="0" smtClean="0"/>
              <a:t>награждении имеются.</a:t>
            </a:r>
            <a:endParaRPr lang="ru-RU" dirty="0"/>
          </a:p>
          <a:p>
            <a:endParaRPr lang="ru-RU" dirty="0"/>
          </a:p>
          <a:p>
            <a:endParaRPr lang="ru-RU" dirty="0"/>
          </a:p>
          <a:p>
            <a:endParaRPr lang="ru-RU" dirty="0"/>
          </a:p>
        </p:txBody>
      </p:sp>
      <p:sp>
        <p:nvSpPr>
          <p:cNvPr id="4" name="Объект 3"/>
          <p:cNvSpPr>
            <a:spLocks noGrp="1"/>
          </p:cNvSpPr>
          <p:nvPr>
            <p:ph sz="half" idx="2"/>
          </p:nvPr>
        </p:nvSpPr>
        <p:spPr/>
        <p:txBody>
          <a:bodyPr>
            <a:normAutofit/>
          </a:bodyPr>
          <a:lstStyle/>
          <a:p>
            <a:r>
              <a:rPr lang="ru-RU" dirty="0"/>
              <a:t>Орден Красной Звезды </a:t>
            </a:r>
          </a:p>
          <a:p>
            <a:endParaRPr lang="ru-RU"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2780928"/>
            <a:ext cx="3359413"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39636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t>Бессмертный полк     8А класса</a:t>
            </a:r>
            <a:r>
              <a:rPr lang="ru-RU" dirty="0" smtClean="0"/>
              <a:t/>
            </a:r>
            <a:br>
              <a:rPr lang="ru-RU" dirty="0" smtClean="0"/>
            </a:br>
            <a:endParaRPr lang="ru-RU" dirty="0"/>
          </a:p>
        </p:txBody>
      </p:sp>
      <p:sp>
        <p:nvSpPr>
          <p:cNvPr id="3" name="Объект 2"/>
          <p:cNvSpPr>
            <a:spLocks noGrp="1"/>
          </p:cNvSpPr>
          <p:nvPr>
            <p:ph sz="half" idx="1"/>
          </p:nvPr>
        </p:nvSpPr>
        <p:spPr/>
        <p:txBody>
          <a:bodyPr>
            <a:normAutofit/>
          </a:bodyPr>
          <a:lstStyle/>
          <a:p>
            <a:pPr marL="114300" indent="0">
              <a:buNone/>
            </a:pPr>
            <a:r>
              <a:rPr lang="ru-RU" sz="3000" dirty="0" smtClean="0"/>
              <a:t>Суслопаров Николай Васильевич</a:t>
            </a:r>
            <a:r>
              <a:rPr lang="en-US" sz="3000" dirty="0" smtClean="0"/>
              <a:t> </a:t>
            </a:r>
          </a:p>
          <a:p>
            <a:pPr marL="114300" indent="0">
              <a:buNone/>
            </a:pPr>
            <a:r>
              <a:rPr lang="en-US" sz="3000" dirty="0" smtClean="0"/>
              <a:t>/</a:t>
            </a:r>
            <a:r>
              <a:rPr lang="ru-RU" sz="3000" dirty="0" smtClean="0"/>
              <a:t>был сильно контужен, вернулся домой в ноябре 1945 г.</a:t>
            </a:r>
            <a:r>
              <a:rPr lang="en-US" sz="3000" dirty="0" smtClean="0"/>
              <a:t>/</a:t>
            </a:r>
            <a:endParaRPr lang="ru-RU" sz="3000" dirty="0" smtClean="0"/>
          </a:p>
          <a:p>
            <a:endParaRPr lang="ru-RU" sz="3300" dirty="0"/>
          </a:p>
        </p:txBody>
      </p:sp>
      <p:sp>
        <p:nvSpPr>
          <p:cNvPr id="4" name="Объект 3"/>
          <p:cNvSpPr>
            <a:spLocks noGrp="1"/>
          </p:cNvSpPr>
          <p:nvPr>
            <p:ph sz="half" idx="2"/>
          </p:nvPr>
        </p:nvSpPr>
        <p:spPr/>
        <p:txBody>
          <a:bodyPr>
            <a:noAutofit/>
          </a:bodyPr>
          <a:lstStyle/>
          <a:p>
            <a:pPr marL="114300" indent="0">
              <a:buNone/>
            </a:pPr>
            <a:r>
              <a:rPr lang="ru-RU" dirty="0" smtClean="0"/>
              <a:t>Ершов Филипп Кузьмич /погиб на Курской дуге/</a:t>
            </a:r>
          </a:p>
          <a:p>
            <a:pPr marL="114300" indent="0">
              <a:buNone/>
            </a:pPr>
            <a:r>
              <a:rPr lang="ru-RU" dirty="0" smtClean="0"/>
              <a:t>Алимов Семён </a:t>
            </a:r>
            <a:r>
              <a:rPr lang="ru-RU" dirty="0" err="1" smtClean="0"/>
              <a:t>Алимович</a:t>
            </a:r>
            <a:r>
              <a:rPr lang="ru-RU" dirty="0" smtClean="0"/>
              <a:t> /погиб под Тулой/</a:t>
            </a:r>
          </a:p>
          <a:p>
            <a:pPr marL="114300" indent="0">
              <a:buNone/>
            </a:pPr>
            <a:r>
              <a:rPr lang="ru-RU" dirty="0" smtClean="0"/>
              <a:t>Коровин Василий Илларионович </a:t>
            </a:r>
            <a:r>
              <a:rPr lang="en-US" dirty="0" smtClean="0"/>
              <a:t>/</a:t>
            </a:r>
            <a:r>
              <a:rPr lang="ru-RU" dirty="0" smtClean="0"/>
              <a:t>участник войны с японцами</a:t>
            </a:r>
            <a:r>
              <a:rPr lang="en-US" dirty="0" smtClean="0"/>
              <a:t>/</a:t>
            </a:r>
            <a:endParaRPr lang="ru-RU" dirty="0"/>
          </a:p>
        </p:txBody>
      </p:sp>
    </p:spTree>
    <p:extLst>
      <p:ext uri="{BB962C8B-B14F-4D97-AF65-F5344CB8AC3E}">
        <p14:creationId xmlns:p14="http://schemas.microsoft.com/office/powerpoint/2010/main" val="358344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4000" b="1" dirty="0" smtClean="0"/>
              <a:t>Бессмертный полк   8А класса</a:t>
            </a:r>
            <a:endParaRPr lang="ru-RU" sz="4000" b="1" dirty="0"/>
          </a:p>
        </p:txBody>
      </p:sp>
      <p:sp>
        <p:nvSpPr>
          <p:cNvPr id="3" name="Объект 2"/>
          <p:cNvSpPr>
            <a:spLocks noGrp="1"/>
          </p:cNvSpPr>
          <p:nvPr>
            <p:ph idx="1"/>
          </p:nvPr>
        </p:nvSpPr>
        <p:spPr/>
        <p:txBody>
          <a:bodyPr/>
          <a:lstStyle/>
          <a:p>
            <a:pPr algn="ctr"/>
            <a:r>
              <a:rPr lang="ru-RU" sz="3200" dirty="0"/>
              <a:t>Попов Антон Иванович</a:t>
            </a:r>
          </a:p>
          <a:p>
            <a:pPr algn="ctr"/>
            <a:r>
              <a:rPr lang="ru-RU" sz="3200" dirty="0"/>
              <a:t>Кириллов Егор </a:t>
            </a:r>
            <a:r>
              <a:rPr lang="ru-RU" sz="3200" dirty="0" smtClean="0"/>
              <a:t>Сергеевич</a:t>
            </a:r>
            <a:endParaRPr lang="en-US" sz="3200" dirty="0" smtClean="0"/>
          </a:p>
          <a:p>
            <a:pPr algn="ctr"/>
            <a:r>
              <a:rPr lang="ru-RU" dirty="0"/>
              <a:t>Гребенников Иван Давыдович</a:t>
            </a:r>
          </a:p>
          <a:p>
            <a:endParaRPr lang="en-US" sz="3200" dirty="0"/>
          </a:p>
          <a:p>
            <a:endParaRPr lang="en-US" sz="3200" dirty="0" smtClean="0"/>
          </a:p>
          <a:p>
            <a:pPr marL="114300" indent="0" algn="ctr">
              <a:buNone/>
            </a:pPr>
            <a:r>
              <a:rPr lang="ru-RU" sz="3200" b="1" dirty="0" smtClean="0"/>
              <a:t>Сведений не имеется</a:t>
            </a:r>
            <a:endParaRPr lang="ru-RU" sz="3200" b="1" dirty="0"/>
          </a:p>
          <a:p>
            <a:endParaRPr lang="ru-RU" dirty="0"/>
          </a:p>
        </p:txBody>
      </p:sp>
    </p:spTree>
    <p:extLst>
      <p:ext uri="{BB962C8B-B14F-4D97-AF65-F5344CB8AC3E}">
        <p14:creationId xmlns:p14="http://schemas.microsoft.com/office/powerpoint/2010/main" val="36712537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r>
              <a:rPr lang="ru-RU" sz="2800" dirty="0" smtClean="0"/>
              <a:t>Часть мемориала в </a:t>
            </a:r>
            <a:r>
              <a:rPr lang="ru-RU" sz="2800" dirty="0" err="1" smtClean="0"/>
              <a:t>с.Баево</a:t>
            </a:r>
            <a:r>
              <a:rPr lang="ru-RU" sz="2800" dirty="0" smtClean="0"/>
              <a:t> </a:t>
            </a:r>
            <a:r>
              <a:rPr lang="ru-RU" sz="2800" dirty="0" err="1" smtClean="0"/>
              <a:t>Баевского</a:t>
            </a:r>
            <a:r>
              <a:rPr lang="ru-RU" sz="2800" dirty="0" smtClean="0"/>
              <a:t> района Алтайского края</a:t>
            </a:r>
            <a:endParaRPr lang="ru-RU" sz="2800" dirty="0"/>
          </a:p>
        </p:txBody>
      </p:sp>
      <p:pic>
        <p:nvPicPr>
          <p:cNvPr id="1026" name="Picture 2"/>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15" r="15"/>
          <a:stretch>
            <a:fillRect/>
          </a:stretch>
        </p:blipFill>
        <p:spPr bwMode="auto">
          <a:xfrm>
            <a:off x="1187623" y="159276"/>
            <a:ext cx="6951919" cy="5213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98273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r>
              <a:rPr lang="ru-RU" sz="2800" dirty="0"/>
              <a:t>Часть мемориала в </a:t>
            </a:r>
            <a:r>
              <a:rPr lang="ru-RU" sz="2800" dirty="0" err="1"/>
              <a:t>с.Баево</a:t>
            </a:r>
            <a:r>
              <a:rPr lang="ru-RU" sz="2800" dirty="0"/>
              <a:t> </a:t>
            </a:r>
            <a:r>
              <a:rPr lang="ru-RU" sz="2800" dirty="0" err="1"/>
              <a:t>Баевского</a:t>
            </a:r>
            <a:r>
              <a:rPr lang="ru-RU" sz="2800" dirty="0"/>
              <a:t> района Алтайского края</a:t>
            </a:r>
          </a:p>
        </p:txBody>
      </p:sp>
      <p:pic>
        <p:nvPicPr>
          <p:cNvPr id="2051" name="Picture 3"/>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a:stretch>
            <a:fillRect/>
          </a:stretch>
        </p:blipFill>
        <p:spPr bwMode="auto">
          <a:xfrm>
            <a:off x="1115615" y="105270"/>
            <a:ext cx="7119937" cy="5339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71908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t>Как животные воевали за Победу</a:t>
            </a:r>
            <a:endParaRPr lang="ru-RU" b="1" dirty="0"/>
          </a:p>
        </p:txBody>
      </p:sp>
      <p:pic>
        <p:nvPicPr>
          <p:cNvPr id="27650" name="Picture 2" descr="G:\5d4219c2b48874f342c0c777db2a5d01.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23728" y="1556792"/>
            <a:ext cx="4608512" cy="4608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4582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r>
              <a:rPr lang="ru-RU" dirty="0" smtClean="0"/>
              <a:t>В легендарном параде Победы 24 июня 1945 года на Красной площади  участвовали и «четвероногие воины» – собаки-сапёры.</a:t>
            </a:r>
          </a:p>
          <a:p>
            <a:r>
              <a:rPr lang="ru-RU" dirty="0" smtClean="0"/>
              <a:t>Впрочем, они были не единственными боевыми животными тех лет. </a:t>
            </a:r>
          </a:p>
          <a:p>
            <a:endParaRPr lang="ru-RU" dirty="0"/>
          </a:p>
        </p:txBody>
      </p:sp>
    </p:spTree>
    <p:extLst>
      <p:ext uri="{BB962C8B-B14F-4D97-AF65-F5344CB8AC3E}">
        <p14:creationId xmlns:p14="http://schemas.microsoft.com/office/powerpoint/2010/main" val="24388514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400" dirty="0"/>
              <a:t>Собаки вытащили с поля боя около 700 тыс. раненых. </a:t>
            </a:r>
            <a:r>
              <a:rPr lang="ru-RU" sz="2400" dirty="0" smtClean="0"/>
              <a:t/>
            </a:r>
            <a:br>
              <a:rPr lang="ru-RU" sz="2400" dirty="0" smtClean="0"/>
            </a:br>
            <a:r>
              <a:rPr lang="ru-RU" sz="2400" dirty="0" smtClean="0"/>
              <a:t>С </a:t>
            </a:r>
            <a:r>
              <a:rPr lang="ru-RU" sz="2400" dirty="0"/>
              <a:t>их помощью было разминировано </a:t>
            </a:r>
            <a:r>
              <a:rPr lang="ru-RU" sz="2400" dirty="0" smtClean="0"/>
              <a:t>303 города </a:t>
            </a:r>
            <a:r>
              <a:rPr lang="ru-RU" sz="2400" dirty="0"/>
              <a:t>и </a:t>
            </a:r>
            <a:r>
              <a:rPr lang="ru-RU" sz="2400" dirty="0" smtClean="0"/>
              <a:t>населённых </a:t>
            </a:r>
            <a:r>
              <a:rPr lang="ru-RU" sz="2400" dirty="0"/>
              <a:t>пункта, </a:t>
            </a:r>
            <a:r>
              <a:rPr lang="ru-RU" sz="2400" dirty="0" smtClean="0"/>
              <a:t/>
            </a:r>
            <a:br>
              <a:rPr lang="ru-RU" sz="2400" dirty="0" smtClean="0"/>
            </a:br>
            <a:r>
              <a:rPr lang="ru-RU" sz="2400" dirty="0" smtClean="0"/>
              <a:t>более </a:t>
            </a:r>
            <a:r>
              <a:rPr lang="ru-RU" sz="2400" dirty="0"/>
              <a:t>18 тыс. зданий, обнаружено 4 млн фугасов и мин.</a:t>
            </a:r>
          </a:p>
        </p:txBody>
      </p:sp>
      <p:sp>
        <p:nvSpPr>
          <p:cNvPr id="3" name="Объект 2"/>
          <p:cNvSpPr>
            <a:spLocks noGrp="1"/>
          </p:cNvSpPr>
          <p:nvPr>
            <p:ph idx="1"/>
          </p:nvPr>
        </p:nvSpPr>
        <p:spPr/>
        <p:txBody>
          <a:bodyPr/>
          <a:lstStyle/>
          <a:p>
            <a:endParaRPr lang="ru-RU" dirty="0"/>
          </a:p>
        </p:txBody>
      </p:sp>
      <p:pic>
        <p:nvPicPr>
          <p:cNvPr id="8194" name="Picture 2" descr="G:\c32e656a6ba2e3b472c8a5cbe650aaf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1552973"/>
            <a:ext cx="7088460" cy="4707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21607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История одного памятника</a:t>
            </a:r>
            <a:endParaRPr lang="ru-RU" b="1" dirty="0"/>
          </a:p>
        </p:txBody>
      </p:sp>
      <p:pic>
        <p:nvPicPr>
          <p:cNvPr id="28674" name="Picture 2" descr="G:\5d4219c2b48874f342c0c777db2a5d01.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55776" y="1484784"/>
            <a:ext cx="4680520" cy="468052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i (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1268760"/>
            <a:ext cx="7192157" cy="4752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4768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3200" dirty="0"/>
              <a:t>После прорыва блокады в Ленинград ввезли около 5 тыс. кошек, которые смогли освободить город от полчищ крыс.</a:t>
            </a:r>
          </a:p>
        </p:txBody>
      </p:sp>
      <p:pic>
        <p:nvPicPr>
          <p:cNvPr id="9218" name="Picture 2" descr="G:\3c9403771d4b5dd81212f4a60b932155.jpg"/>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524000" y="1839119"/>
            <a:ext cx="6096000" cy="4048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21348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04664"/>
            <a:ext cx="8229600" cy="1143000"/>
          </a:xfrm>
        </p:spPr>
        <p:txBody>
          <a:bodyPr>
            <a:normAutofit fontScale="90000"/>
          </a:bodyPr>
          <a:lstStyle/>
          <a:p>
            <a:r>
              <a:rPr lang="ru-RU" sz="3600" dirty="0"/>
              <a:t>В ходе войны «пернатые партизаны» доставили более 15 тыс. донесений</a:t>
            </a:r>
            <a:r>
              <a:rPr lang="ru-RU" sz="2000" dirty="0"/>
              <a:t>.</a:t>
            </a:r>
          </a:p>
        </p:txBody>
      </p:sp>
      <p:pic>
        <p:nvPicPr>
          <p:cNvPr id="10242" name="Picture 2" descr="G:\8ad4e09014e620637a23b6b0a245e3b4.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00972" y="1700809"/>
            <a:ext cx="6419028" cy="426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31762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400" dirty="0"/>
              <a:t>Не обошлось на войне и без лошадей, которых часто использовали как тягловую силу: с их помощью перевозили артиллерийские установки, снаряды. Численность лошадей в Советской армии по время войны составляла 1,9 млн голов.</a:t>
            </a:r>
          </a:p>
        </p:txBody>
      </p:sp>
      <p:pic>
        <p:nvPicPr>
          <p:cNvPr id="11266" name="Picture 2" descr="G:\29dab00bb50bd1573063e4f183d96cf1.jp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524000" y="1839119"/>
            <a:ext cx="6096000" cy="4048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47683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000" dirty="0"/>
              <a:t>Когда лошадей не хватало, в ход шли… верблюды. В боях под Сталинградом участвовала 28-я армия, комплектовавшаяся под Астраханью, где для боевой службы набрали Более 300 </a:t>
            </a:r>
            <a:r>
              <a:rPr lang="ru-RU" sz="2000" dirty="0" smtClean="0"/>
              <a:t> </a:t>
            </a:r>
            <a:r>
              <a:rPr lang="ru-RU" sz="2000" dirty="0"/>
              <a:t>двугорбых животных. Некоторые из них добрались до Берлина!</a:t>
            </a:r>
            <a:br>
              <a:rPr lang="ru-RU" sz="2000" dirty="0"/>
            </a:br>
            <a:endParaRPr lang="ru-RU" sz="2000" dirty="0"/>
          </a:p>
        </p:txBody>
      </p:sp>
      <p:pic>
        <p:nvPicPr>
          <p:cNvPr id="12290" name="Picture 2" descr="G:\295067997e3bb4310ac272da0c2ce377.jpg"/>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773542" y="1340768"/>
            <a:ext cx="7038818" cy="4674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077127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История создания военных песен</a:t>
            </a:r>
            <a:endParaRPr lang="ru-RU" b="1" dirty="0"/>
          </a:p>
        </p:txBody>
      </p:sp>
      <p:pic>
        <p:nvPicPr>
          <p:cNvPr id="3074" name="Picture 2" descr="G:\i (9).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47664" y="1484784"/>
            <a:ext cx="5926617" cy="4582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01960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sz="half" idx="1"/>
          </p:nvPr>
        </p:nvSpPr>
        <p:spPr/>
        <p:txBody>
          <a:bodyPr/>
          <a:lstStyle/>
          <a:p>
            <a:r>
              <a:rPr lang="ru-RU" dirty="0"/>
              <a:t>«Кто сказал, что надо бросить</a:t>
            </a:r>
            <a:br>
              <a:rPr lang="ru-RU" dirty="0"/>
            </a:br>
            <a:r>
              <a:rPr lang="ru-RU" dirty="0"/>
              <a:t> Песни на войне? </a:t>
            </a:r>
            <a:br>
              <a:rPr lang="ru-RU" dirty="0"/>
            </a:br>
            <a:r>
              <a:rPr lang="ru-RU" dirty="0"/>
              <a:t>После боя сердце просит</a:t>
            </a:r>
            <a:br>
              <a:rPr lang="ru-RU" dirty="0"/>
            </a:br>
            <a:r>
              <a:rPr lang="ru-RU" dirty="0"/>
              <a:t> Музыки вдвойне!»</a:t>
            </a:r>
            <a:br>
              <a:rPr lang="ru-RU" dirty="0"/>
            </a:br>
            <a:r>
              <a:rPr lang="ru-RU" dirty="0"/>
              <a:t>( А. Твардовский. </a:t>
            </a:r>
            <a:br>
              <a:rPr lang="ru-RU" dirty="0"/>
            </a:br>
            <a:r>
              <a:rPr lang="ru-RU" dirty="0"/>
              <a:t>Поэма «Василий Теркин»)</a:t>
            </a:r>
            <a:br>
              <a:rPr lang="ru-RU" dirty="0"/>
            </a:br>
            <a:endParaRPr lang="ru-RU" dirty="0"/>
          </a:p>
        </p:txBody>
      </p:sp>
      <p:pic>
        <p:nvPicPr>
          <p:cNvPr id="26628"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203692" y="1916832"/>
            <a:ext cx="4922214" cy="3888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14185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Священная война</a:t>
            </a:r>
            <a:endParaRPr lang="ru-RU" b="1" dirty="0"/>
          </a:p>
        </p:txBody>
      </p:sp>
      <p:sp>
        <p:nvSpPr>
          <p:cNvPr id="3" name="Объект 2"/>
          <p:cNvSpPr>
            <a:spLocks noGrp="1"/>
          </p:cNvSpPr>
          <p:nvPr>
            <p:ph sz="half" idx="1"/>
          </p:nvPr>
        </p:nvSpPr>
        <p:spPr/>
        <p:txBody>
          <a:bodyPr/>
          <a:lstStyle/>
          <a:p>
            <a:r>
              <a:rPr lang="ru-RU" dirty="0"/>
              <a:t>Уже на третий день по всей стране</a:t>
            </a:r>
            <a:r>
              <a:rPr lang="ru-RU" dirty="0" smtClean="0"/>
              <a:t>, как </a:t>
            </a:r>
            <a:r>
              <a:rPr lang="ru-RU" dirty="0"/>
              <a:t>призыв, зазвучала </a:t>
            </a:r>
            <a:r>
              <a:rPr lang="ru-RU" dirty="0" smtClean="0"/>
              <a:t>эта песня </a:t>
            </a:r>
            <a:r>
              <a:rPr lang="ru-RU" dirty="0"/>
              <a:t>на стихи </a:t>
            </a:r>
            <a:r>
              <a:rPr lang="ru-RU" dirty="0" err="1" smtClean="0"/>
              <a:t>В.Лебедева</a:t>
            </a:r>
            <a:r>
              <a:rPr lang="ru-RU" dirty="0" smtClean="0"/>
              <a:t>-Кумача.</a:t>
            </a:r>
            <a:endParaRPr lang="ru-RU" dirty="0"/>
          </a:p>
        </p:txBody>
      </p:sp>
      <p:pic>
        <p:nvPicPr>
          <p:cNvPr id="14338" name="Picture 2"/>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5301877" y="1881810"/>
            <a:ext cx="2731245" cy="3962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Священная война.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7584" y="6021288"/>
            <a:ext cx="609600" cy="609600"/>
          </a:xfrm>
          <a:prstGeom prst="rect">
            <a:avLst/>
          </a:prstGeom>
        </p:spPr>
      </p:pic>
    </p:spTree>
    <p:extLst>
      <p:ext uri="{BB962C8B-B14F-4D97-AF65-F5344CB8AC3E}">
        <p14:creationId xmlns:p14="http://schemas.microsoft.com/office/powerpoint/2010/main" val="40001206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48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В землянке</a:t>
            </a:r>
            <a:endParaRPr lang="ru-RU" b="1" dirty="0"/>
          </a:p>
        </p:txBody>
      </p:sp>
      <p:sp>
        <p:nvSpPr>
          <p:cNvPr id="4" name="Объект 3"/>
          <p:cNvSpPr>
            <a:spLocks noGrp="1"/>
          </p:cNvSpPr>
          <p:nvPr>
            <p:ph sz="half" idx="2"/>
          </p:nvPr>
        </p:nvSpPr>
        <p:spPr/>
        <p:txBody>
          <a:bodyPr/>
          <a:lstStyle/>
          <a:p>
            <a:r>
              <a:rPr lang="ru-RU" dirty="0"/>
              <a:t>Наибольшее признание получили песни в форме любовного послания. Одно из таких стихотворений поэт Алексей Сурков, находясь на фронте, написал своей жене, фактически это было письмо в стихах. </a:t>
            </a:r>
          </a:p>
          <a:p>
            <a:endParaRPr lang="ru-RU" dirty="0"/>
          </a:p>
          <a:p>
            <a:endParaRPr lang="ru-RU" dirty="0"/>
          </a:p>
        </p:txBody>
      </p:sp>
      <p:pic>
        <p:nvPicPr>
          <p:cNvPr id="15362" name="Picture 2"/>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bwMode="auto">
          <a:xfrm>
            <a:off x="568286" y="1738541"/>
            <a:ext cx="3816427" cy="4249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В землянке.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9592" y="6093296"/>
            <a:ext cx="609600" cy="609600"/>
          </a:xfrm>
          <a:prstGeom prst="rect">
            <a:avLst/>
          </a:prstGeom>
        </p:spPr>
      </p:pic>
    </p:spTree>
    <p:extLst>
      <p:ext uri="{BB962C8B-B14F-4D97-AF65-F5344CB8AC3E}">
        <p14:creationId xmlns:p14="http://schemas.microsoft.com/office/powerpoint/2010/main" val="35603288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25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332656"/>
            <a:ext cx="8229600" cy="1143000"/>
          </a:xfrm>
        </p:spPr>
        <p:txBody>
          <a:bodyPr/>
          <a:lstStyle/>
          <a:p>
            <a:r>
              <a:rPr lang="ru-RU" b="1" dirty="0" smtClean="0"/>
              <a:t>Нам нужна одна победа</a:t>
            </a:r>
            <a:r>
              <a:rPr lang="ru-RU" dirty="0" smtClean="0"/>
              <a:t/>
            </a:r>
            <a:br>
              <a:rPr lang="ru-RU" dirty="0" smtClean="0"/>
            </a:br>
            <a:endParaRPr lang="ru-RU" dirty="0"/>
          </a:p>
        </p:txBody>
      </p:sp>
      <p:sp>
        <p:nvSpPr>
          <p:cNvPr id="4" name="Объект 3"/>
          <p:cNvSpPr>
            <a:spLocks noGrp="1"/>
          </p:cNvSpPr>
          <p:nvPr>
            <p:ph sz="half" idx="2"/>
          </p:nvPr>
        </p:nvSpPr>
        <p:spPr/>
        <p:txBody>
          <a:bodyPr/>
          <a:lstStyle/>
          <a:p>
            <a:pPr algn="ctr"/>
            <a:endParaRPr lang="ru-RU" dirty="0" smtClean="0"/>
          </a:p>
          <a:p>
            <a:pPr algn="ctr"/>
            <a:endParaRPr lang="ru-RU" dirty="0"/>
          </a:p>
          <a:p>
            <a:pPr algn="ctr"/>
            <a:endParaRPr lang="ru-RU" dirty="0" smtClean="0"/>
          </a:p>
          <a:p>
            <a:pPr algn="ctr"/>
            <a:r>
              <a:rPr lang="ru-RU" dirty="0" smtClean="0"/>
              <a:t>Булат </a:t>
            </a:r>
            <a:r>
              <a:rPr lang="ru-RU" dirty="0"/>
              <a:t>Шалвович Окуджава</a:t>
            </a:r>
          </a:p>
        </p:txBody>
      </p:sp>
      <p:pic>
        <p:nvPicPr>
          <p:cNvPr id="16389" name="Picture 5"/>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bwMode="auto">
          <a:xfrm>
            <a:off x="467543" y="1626027"/>
            <a:ext cx="3882265" cy="4323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Нам нужна одна победа.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3568" y="6021288"/>
            <a:ext cx="609600" cy="609600"/>
          </a:xfrm>
          <a:prstGeom prst="rect">
            <a:avLst/>
          </a:prstGeom>
        </p:spPr>
      </p:pic>
    </p:spTree>
    <p:extLst>
      <p:ext uri="{BB962C8B-B14F-4D97-AF65-F5344CB8AC3E}">
        <p14:creationId xmlns:p14="http://schemas.microsoft.com/office/powerpoint/2010/main" val="21696153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013" fill="hold"/>
                                        <p:tgtEl>
                                          <p:spTgt spid="6"/>
                                        </p:tgtEl>
                                      </p:cBhvr>
                                    </p:cmd>
                                  </p:childTnLst>
                                </p:cTn>
                              </p:par>
                            </p:childTnLst>
                          </p:cTn>
                        </p:par>
                      </p:childTnLst>
                    </p:cTn>
                  </p:par>
                </p:childTnLst>
              </p:cTn>
              <p:nextCondLst>
                <p:cond evt="onClick" delay="0">
                  <p:tgtEl>
                    <p:spTgt spid="6"/>
                  </p:tgtEl>
                </p:cond>
              </p:nextCondLst>
            </p:seq>
            <p:audio>
              <p:cMediaNode vol="26415">
                <p:cTn id="7"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Смуглянка</a:t>
            </a:r>
            <a:endParaRPr lang="ru-RU" b="1" dirty="0"/>
          </a:p>
        </p:txBody>
      </p:sp>
      <p:pic>
        <p:nvPicPr>
          <p:cNvPr id="4" name="Смуглянка.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827584" y="6021288"/>
            <a:ext cx="609600" cy="609600"/>
          </a:xfrm>
        </p:spPr>
      </p:pic>
      <p:pic>
        <p:nvPicPr>
          <p:cNvPr id="1026" name="Picture 2" descr="G:\i (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9592" y="1285875"/>
            <a:ext cx="2736304" cy="205222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G:\i.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1016" y="3985543"/>
            <a:ext cx="2764880" cy="20132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7839582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39952" y="2152377"/>
            <a:ext cx="4491577" cy="3261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31910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607" fill="hold"/>
                                        <p:tgtEl>
                                          <p:spTgt spid="4"/>
                                        </p:tgtEl>
                                      </p:cBhvr>
                                    </p:cmd>
                                  </p:childTnLst>
                                </p:cTn>
                              </p:par>
                            </p:childTnLst>
                          </p:cTn>
                        </p:par>
                      </p:childTnLst>
                    </p:cTn>
                  </p:par>
                </p:childTnLst>
              </p:cTn>
              <p:nextCondLst>
                <p:cond evt="onClick" delay="0">
                  <p:tgtEl>
                    <p:spTgt spid="4"/>
                  </p:tgtEl>
                </p:cond>
              </p:nextCondLst>
            </p:seq>
            <p:audio>
              <p:cMediaNode vol="15094">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Андрей\Desktop\алёша\0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097" y="1052736"/>
            <a:ext cx="7179296" cy="4807006"/>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539552" y="260648"/>
            <a:ext cx="8229600" cy="1143000"/>
          </a:xfrm>
        </p:spPr>
        <p:txBody>
          <a:bodyPr>
            <a:normAutofit fontScale="90000"/>
          </a:bodyPr>
          <a:lstStyle/>
          <a:p>
            <a:r>
              <a:rPr lang="ru-RU" b="1" dirty="0" smtClean="0"/>
              <a:t>Болгарский город-Пловдив</a:t>
            </a:r>
            <a:br>
              <a:rPr lang="ru-RU" b="1" dirty="0" smtClean="0"/>
            </a:br>
            <a:endParaRPr lang="ru-RU" b="1" dirty="0"/>
          </a:p>
        </p:txBody>
      </p:sp>
    </p:spTree>
    <p:extLst>
      <p:ext uri="{BB962C8B-B14F-4D97-AF65-F5344CB8AC3E}">
        <p14:creationId xmlns:p14="http://schemas.microsoft.com/office/powerpoint/2010/main" val="3993413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Катюша</a:t>
            </a:r>
            <a:endParaRPr lang="ru-RU" b="1" dirty="0"/>
          </a:p>
        </p:txBody>
      </p:sp>
      <p:sp>
        <p:nvSpPr>
          <p:cNvPr id="3" name="Объект 2"/>
          <p:cNvSpPr>
            <a:spLocks noGrp="1"/>
          </p:cNvSpPr>
          <p:nvPr>
            <p:ph sz="half" idx="1"/>
          </p:nvPr>
        </p:nvSpPr>
        <p:spPr/>
        <p:txBody>
          <a:bodyPr/>
          <a:lstStyle/>
          <a:p>
            <a:r>
              <a:rPr lang="ru-RU" dirty="0"/>
              <a:t>В годы Великой Отечественной войны появились десятки вариантов «Катюши», её именем «окрестил» народ новое орудие – реактивные гвардейские миномёты, вселявшие ужас во врага.</a:t>
            </a:r>
          </a:p>
        </p:txBody>
      </p:sp>
      <p:pic>
        <p:nvPicPr>
          <p:cNvPr id="19459" name="Picture 3"/>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4860032" y="1700808"/>
            <a:ext cx="3744415" cy="4425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12 - М. Исаковский «Катюша».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5576" y="6021288"/>
            <a:ext cx="609600" cy="609600"/>
          </a:xfrm>
          <a:prstGeom prst="rect">
            <a:avLst/>
          </a:prstGeom>
        </p:spPr>
      </p:pic>
    </p:spTree>
    <p:extLst>
      <p:ext uri="{BB962C8B-B14F-4D97-AF65-F5344CB8AC3E}">
        <p14:creationId xmlns:p14="http://schemas.microsoft.com/office/powerpoint/2010/main" val="32117755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103" fill="hold"/>
                                        <p:tgtEl>
                                          <p:spTgt spid="6"/>
                                        </p:tgtEl>
                                      </p:cBhvr>
                                    </p:cmd>
                                  </p:childTnLst>
                                </p:cTn>
                              </p:par>
                            </p:childTnLst>
                          </p:cTn>
                        </p:par>
                      </p:childTnLst>
                    </p:cTn>
                  </p:par>
                </p:childTnLst>
              </p:cTn>
              <p:nextCondLst>
                <p:cond evt="onClick" delay="0">
                  <p:tgtEl>
                    <p:spTgt spid="6"/>
                  </p:tgtEl>
                </p:cond>
              </p:nextCondLst>
            </p:seq>
            <p:audio>
              <p:cMediaNode vol="69811">
                <p:cTn id="7" fill="hold" display="0">
                  <p:stCondLst>
                    <p:cond delay="indefinite"/>
                  </p:stCondLst>
                  <p:endCondLst>
                    <p:cond evt="onStopAudio" delay="0">
                      <p:tgtEl>
                        <p:sldTgt/>
                      </p:tgtEl>
                    </p:cond>
                  </p:endCondLst>
                </p:cTn>
                <p:tgtEl>
                  <p:spTgt spid="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День Победы</a:t>
            </a:r>
            <a:endParaRPr lang="ru-RU" b="1" dirty="0"/>
          </a:p>
        </p:txBody>
      </p:sp>
      <p:pic>
        <p:nvPicPr>
          <p:cNvPr id="20482" name="Picture 2"/>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2699792" y="1240829"/>
            <a:ext cx="4076959"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День Победы.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7604" y="5157192"/>
            <a:ext cx="609600" cy="609600"/>
          </a:xfrm>
          <a:prstGeom prst="rect">
            <a:avLst/>
          </a:prstGeom>
        </p:spPr>
      </p:pic>
    </p:spTree>
    <p:extLst>
      <p:ext uri="{BB962C8B-B14F-4D97-AF65-F5344CB8AC3E}">
        <p14:creationId xmlns:p14="http://schemas.microsoft.com/office/powerpoint/2010/main" val="25857912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523" fill="hold"/>
                                        <p:tgtEl>
                                          <p:spTgt spid="4"/>
                                        </p:tgtEl>
                                      </p:cBhvr>
                                    </p:cmd>
                                  </p:childTnLst>
                                </p:cTn>
                              </p:par>
                            </p:childTnLst>
                          </p:cTn>
                        </p:par>
                      </p:childTnLst>
                    </p:cTn>
                  </p:par>
                </p:childTnLst>
              </p:cTn>
              <p:nextCondLst>
                <p:cond evt="onClick" delay="0">
                  <p:tgtEl>
                    <p:spTgt spid="4"/>
                  </p:tgtEl>
                </p:cond>
              </p:nextCondLst>
            </p:seq>
            <p:audio>
              <p:cMediaNode vol="98113">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a:t>Один из символов современного Пловдива. </a:t>
            </a:r>
          </a:p>
        </p:txBody>
      </p:sp>
      <p:pic>
        <p:nvPicPr>
          <p:cNvPr id="9220" name="Picture 4"/>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tretch>
            <a:fillRect/>
          </a:stretch>
        </p:blipFill>
        <p:spPr bwMode="auto">
          <a:xfrm>
            <a:off x="697101" y="1600200"/>
            <a:ext cx="355879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Объект 3"/>
          <p:cNvSpPr>
            <a:spLocks noGrp="1"/>
          </p:cNvSpPr>
          <p:nvPr>
            <p:ph sz="half" idx="2"/>
          </p:nvPr>
        </p:nvSpPr>
        <p:spPr/>
        <p:txBody>
          <a:bodyPr>
            <a:normAutofit fontScale="92500"/>
          </a:bodyPr>
          <a:lstStyle/>
          <a:p>
            <a:r>
              <a:rPr lang="ru-RU" dirty="0" smtClean="0"/>
              <a:t>Это знаменитый Алеша, – монумент советским солдатам, сражавшимся за свободу болгарского народа в годы второй мировой войны. Он был создан творческим коллективом под руководством Бориса Маркова.</a:t>
            </a:r>
            <a:endParaRPr lang="ru-RU" dirty="0"/>
          </a:p>
        </p:txBody>
      </p:sp>
      <p:pic>
        <p:nvPicPr>
          <p:cNvPr id="3" name="Алёша.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716016" y="6229350"/>
            <a:ext cx="609600" cy="609600"/>
          </a:xfrm>
          <a:prstGeom prst="rect">
            <a:avLst/>
          </a:prstGeom>
        </p:spPr>
      </p:pic>
    </p:spTree>
    <p:extLst>
      <p:ext uri="{BB962C8B-B14F-4D97-AF65-F5344CB8AC3E}">
        <p14:creationId xmlns:p14="http://schemas.microsoft.com/office/powerpoint/2010/main" val="34420927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78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b="1" dirty="0"/>
              <a:t>С</a:t>
            </a:r>
            <a:r>
              <a:rPr lang="ru-RU" b="1" dirty="0" smtClean="0"/>
              <a:t>ибиряк Алексей </a:t>
            </a:r>
            <a:r>
              <a:rPr lang="ru-RU" b="1" dirty="0" err="1" smtClean="0"/>
              <a:t>Скурлатов</a:t>
            </a:r>
            <a:r>
              <a:rPr lang="ru-RU" b="1" dirty="0" smtClean="0"/>
              <a:t> </a:t>
            </a:r>
            <a:endParaRPr lang="ru-RU" b="1" dirty="0"/>
          </a:p>
        </p:txBody>
      </p:sp>
      <p:pic>
        <p:nvPicPr>
          <p:cNvPr id="10242"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837789" y="1600200"/>
            <a:ext cx="3277421"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Объект 3"/>
          <p:cNvSpPr>
            <a:spLocks noGrp="1"/>
          </p:cNvSpPr>
          <p:nvPr>
            <p:ph sz="half" idx="2"/>
          </p:nvPr>
        </p:nvSpPr>
        <p:spPr/>
        <p:txBody>
          <a:bodyPr>
            <a:normAutofit/>
          </a:bodyPr>
          <a:lstStyle/>
          <a:p>
            <a:pPr marL="0" indent="0">
              <a:buNone/>
            </a:pPr>
            <a:r>
              <a:rPr lang="ru-RU" dirty="0" smtClean="0"/>
              <a:t>В сентябре 1944 года советский воин оказался в этих местах, где связисты тянули кабельную связь до Софии,  подружился с почтовым служащим </a:t>
            </a:r>
            <a:r>
              <a:rPr lang="ru-RU" dirty="0" err="1" smtClean="0"/>
              <a:t>Методи</a:t>
            </a:r>
            <a:r>
              <a:rPr lang="ru-RU" dirty="0" smtClean="0"/>
              <a:t> </a:t>
            </a:r>
            <a:r>
              <a:rPr lang="ru-RU" dirty="0" err="1" smtClean="0"/>
              <a:t>Витановым</a:t>
            </a:r>
            <a:r>
              <a:rPr lang="ru-RU" dirty="0" smtClean="0"/>
              <a:t>, которого скоро стал звать просто Митя.</a:t>
            </a:r>
            <a:endParaRPr lang="ru-RU" dirty="0"/>
          </a:p>
        </p:txBody>
      </p:sp>
    </p:spTree>
    <p:extLst>
      <p:ext uri="{BB962C8B-B14F-4D97-AF65-F5344CB8AC3E}">
        <p14:creationId xmlns:p14="http://schemas.microsoft.com/office/powerpoint/2010/main" val="4255040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800" dirty="0" smtClean="0"/>
              <a:t>Могучий и статный, </a:t>
            </a:r>
            <a:r>
              <a:rPr lang="ru-RU" sz="2800" dirty="0" err="1" smtClean="0"/>
              <a:t>Скурлатов</a:t>
            </a:r>
            <a:r>
              <a:rPr lang="ru-RU" sz="2800" dirty="0" smtClean="0"/>
              <a:t> идеально соответствовал образу советского солдата-освободителя. </a:t>
            </a:r>
            <a:endParaRPr lang="ru-RU" sz="2800" dirty="0"/>
          </a:p>
        </p:txBody>
      </p:sp>
      <p:pic>
        <p:nvPicPr>
          <p:cNvPr id="11266" name="Picture 2" descr="C:\Users\Андрей\Desktop\алёша\alesha.gif"/>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1047750" y="1720056"/>
            <a:ext cx="2857500" cy="4286250"/>
          </a:xfrm>
          <a:prstGeom prst="rect">
            <a:avLst/>
          </a:prstGeom>
          <a:noFill/>
          <a:extLst>
            <a:ext uri="{909E8E84-426E-40DD-AFC4-6F175D3DCCD1}">
              <a14:hiddenFill xmlns:a14="http://schemas.microsoft.com/office/drawing/2010/main">
                <a:solidFill>
                  <a:srgbClr val="FFFFFF"/>
                </a:solidFill>
              </a14:hiddenFill>
            </a:ext>
          </a:extLst>
        </p:spPr>
      </p:pic>
      <p:sp>
        <p:nvSpPr>
          <p:cNvPr id="4" name="Объект 3"/>
          <p:cNvSpPr>
            <a:spLocks noGrp="1"/>
          </p:cNvSpPr>
          <p:nvPr>
            <p:ph sz="half" idx="2"/>
          </p:nvPr>
        </p:nvSpPr>
        <p:spPr/>
        <p:txBody>
          <a:bodyPr>
            <a:normAutofit/>
          </a:bodyPr>
          <a:lstStyle/>
          <a:p>
            <a:pPr marL="0" indent="0">
              <a:buNone/>
            </a:pPr>
            <a:r>
              <a:rPr lang="ru-RU" dirty="0"/>
              <a:t>К</a:t>
            </a:r>
            <a:r>
              <a:rPr lang="ru-RU" dirty="0" smtClean="0"/>
              <a:t>огда на холме </a:t>
            </a:r>
            <a:r>
              <a:rPr lang="ru-RU" dirty="0" err="1" smtClean="0"/>
              <a:t>Бунарджик</a:t>
            </a:r>
            <a:r>
              <a:rPr lang="ru-RU" dirty="0" smtClean="0"/>
              <a:t> стали возводить памятник, </a:t>
            </a:r>
            <a:r>
              <a:rPr lang="ru-RU" dirty="0" err="1" smtClean="0"/>
              <a:t>Методи</a:t>
            </a:r>
            <a:r>
              <a:rPr lang="ru-RU" dirty="0" smtClean="0"/>
              <a:t> самолично вывел на нем имя русского друга – Алеша. Так и стали с тех пор в Болгарии называть каменного русского солдата. </a:t>
            </a:r>
            <a:endParaRPr lang="ru-RU" dirty="0"/>
          </a:p>
        </p:txBody>
      </p:sp>
    </p:spTree>
    <p:extLst>
      <p:ext uri="{BB962C8B-B14F-4D97-AF65-F5344CB8AC3E}">
        <p14:creationId xmlns:p14="http://schemas.microsoft.com/office/powerpoint/2010/main" val="14921469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dirty="0"/>
              <a:t>Увидеться вновь друзьям довелось лишь через много лет после войны. </a:t>
            </a:r>
          </a:p>
        </p:txBody>
      </p:sp>
      <p:pic>
        <p:nvPicPr>
          <p:cNvPr id="2050"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399448" y="1388558"/>
            <a:ext cx="4388575" cy="4416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Объект 3"/>
          <p:cNvSpPr>
            <a:spLocks noGrp="1"/>
          </p:cNvSpPr>
          <p:nvPr>
            <p:ph sz="half" idx="2"/>
          </p:nvPr>
        </p:nvSpPr>
        <p:spPr/>
        <p:txBody>
          <a:bodyPr/>
          <a:lstStyle/>
          <a:p>
            <a:r>
              <a:rPr lang="ru-RU" dirty="0"/>
              <a:t>Помогли уральские следопыты – отыскали в алтайской глубинке, в селе </a:t>
            </a:r>
            <a:r>
              <a:rPr lang="ru-RU" dirty="0" err="1"/>
              <a:t>Налобиха</a:t>
            </a:r>
            <a:r>
              <a:rPr lang="ru-RU" dirty="0"/>
              <a:t>, Алексея </a:t>
            </a:r>
            <a:r>
              <a:rPr lang="ru-RU" dirty="0" err="1"/>
              <a:t>Скурлатова</a:t>
            </a:r>
            <a:r>
              <a:rPr lang="ru-RU" dirty="0"/>
              <a:t>. </a:t>
            </a:r>
          </a:p>
        </p:txBody>
      </p:sp>
    </p:spTree>
    <p:extLst>
      <p:ext uri="{BB962C8B-B14F-4D97-AF65-F5344CB8AC3E}">
        <p14:creationId xmlns:p14="http://schemas.microsoft.com/office/powerpoint/2010/main" val="10504990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3075"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323528" y="1556792"/>
            <a:ext cx="4317993" cy="4464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Объект 3"/>
          <p:cNvSpPr>
            <a:spLocks noGrp="1"/>
          </p:cNvSpPr>
          <p:nvPr>
            <p:ph sz="half" idx="2"/>
          </p:nvPr>
        </p:nvSpPr>
        <p:spPr/>
        <p:txBody>
          <a:bodyPr>
            <a:normAutofit fontScale="85000" lnSpcReduction="20000"/>
          </a:bodyPr>
          <a:lstStyle/>
          <a:p>
            <a:r>
              <a:rPr lang="ru-RU" dirty="0"/>
              <a:t>В составе отдельного лыжного батальона, в качестве разведчика прошел всю войну, был участником битвы за Москву и сражался в боях у деревни Крюково, освобождал города Зеленоград, Клин, Калинин, где впервые был ранен, отлежал в госпитале, после выздоровления попал в состав 250-ой дивизии 31-ой армии. </a:t>
            </a:r>
          </a:p>
        </p:txBody>
      </p:sp>
    </p:spTree>
    <p:extLst>
      <p:ext uri="{BB962C8B-B14F-4D97-AF65-F5344CB8AC3E}">
        <p14:creationId xmlns:p14="http://schemas.microsoft.com/office/powerpoint/2010/main" val="1751995558"/>
      </p:ext>
    </p:extLst>
  </p:cSld>
  <p:clrMapOvr>
    <a:masterClrMapping/>
  </p:clrMapOvr>
  <p:timing>
    <p:tnLst>
      <p:par>
        <p:cTn id="1" dur="indefinite" restart="never" nodeType="tmRoot"/>
      </p:par>
    </p:tnLst>
  </p:timing>
</p:sld>
</file>

<file path=ppt/theme/theme1.xml><?xml version="1.0" encoding="utf-8"?>
<a:theme xmlns:a="http://schemas.openxmlformats.org/drawingml/2006/main" name="73_suM">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73_suM</Template>
  <TotalTime>486</TotalTime>
  <Words>4531</Words>
  <Application>Microsoft Office PowerPoint</Application>
  <PresentationFormat>Экран (4:3)</PresentationFormat>
  <Paragraphs>211</Paragraphs>
  <Slides>41</Slides>
  <Notes>19</Notes>
  <HiddenSlides>0</HiddenSlides>
  <MMClips>7</MMClips>
  <ScaleCrop>false</ScaleCrop>
  <HeadingPairs>
    <vt:vector size="4" baseType="variant">
      <vt:variant>
        <vt:lpstr>Тема</vt:lpstr>
      </vt:variant>
      <vt:variant>
        <vt:i4>1</vt:i4>
      </vt:variant>
      <vt:variant>
        <vt:lpstr>Заголовки слайдов</vt:lpstr>
      </vt:variant>
      <vt:variant>
        <vt:i4>41</vt:i4>
      </vt:variant>
    </vt:vector>
  </HeadingPairs>
  <TitlesOfParts>
    <vt:vector size="42" baseType="lpstr">
      <vt:lpstr>73_suM</vt:lpstr>
      <vt:lpstr>ПАМЯТЬ </vt:lpstr>
      <vt:lpstr>Презентация PowerPoint</vt:lpstr>
      <vt:lpstr>История одного памятника</vt:lpstr>
      <vt:lpstr>Болгарский город-Пловдив </vt:lpstr>
      <vt:lpstr>Один из символов современного Пловдива. </vt:lpstr>
      <vt:lpstr>Сибиряк Алексей Скурлатов </vt:lpstr>
      <vt:lpstr>Могучий и статный, Скурлатов идеально соответствовал образу советского солдата-освободителя. </vt:lpstr>
      <vt:lpstr>Увидеться вновь друзьям довелось лишь через много лет после войны. </vt:lpstr>
      <vt:lpstr>Презентация PowerPoint</vt:lpstr>
      <vt:lpstr>Презентация PowerPoint</vt:lpstr>
      <vt:lpstr>Сапоги - победоносцы</vt:lpstr>
      <vt:lpstr>Кирзачи</vt:lpstr>
      <vt:lpstr>«Бетонный бомбардировщик»</vt:lpstr>
      <vt:lpstr>Презентация PowerPoint</vt:lpstr>
      <vt:lpstr>Сергей Ильюшин в кабине спортивного самолёта, 1937 год</vt:lpstr>
      <vt:lpstr>Бессмертный полк     8А класса </vt:lpstr>
      <vt:lpstr>Иванютин Алексей Андреевич </vt:lpstr>
      <vt:lpstr>Сидоренко Петр Захарович </vt:lpstr>
      <vt:lpstr>Котелянец Василий Маркович </vt:lpstr>
      <vt:lpstr>Шуховцев Аникан Федорович </vt:lpstr>
      <vt:lpstr>Шуховцев Аникан Федорович</vt:lpstr>
      <vt:lpstr>Шуховцев Аникан Федорович</vt:lpstr>
      <vt:lpstr>Бессмертный полк     8А класса </vt:lpstr>
      <vt:lpstr>Бессмертный полк   8А класса</vt:lpstr>
      <vt:lpstr>Презентация PowerPoint</vt:lpstr>
      <vt:lpstr>Презентация PowerPoint</vt:lpstr>
      <vt:lpstr>Как животные воевали за Победу</vt:lpstr>
      <vt:lpstr>Презентация PowerPoint</vt:lpstr>
      <vt:lpstr>Собаки вытащили с поля боя около 700 тыс. раненых.  С их помощью было разминировано 303 города и населённых пункта,  более 18 тыс. зданий, обнаружено 4 млн фугасов и мин.</vt:lpstr>
      <vt:lpstr>После прорыва блокады в Ленинград ввезли около 5 тыс. кошек, которые смогли освободить город от полчищ крыс.</vt:lpstr>
      <vt:lpstr>В ходе войны «пернатые партизаны» доставили более 15 тыс. донесений.</vt:lpstr>
      <vt:lpstr>Не обошлось на войне и без лошадей, которых часто использовали как тягловую силу: с их помощью перевозили артиллерийские установки, снаряды. Численность лошадей в Советской армии по время войны составляла 1,9 млн голов.</vt:lpstr>
      <vt:lpstr>Когда лошадей не хватало, в ход шли… верблюды. В боях под Сталинградом участвовала 28-я армия, комплектовавшаяся под Астраханью, где для боевой службы набрали Более 300  двугорбых животных. Некоторые из них добрались до Берлина! </vt:lpstr>
      <vt:lpstr>История создания военных песен</vt:lpstr>
      <vt:lpstr>Презентация PowerPoint</vt:lpstr>
      <vt:lpstr>Священная война</vt:lpstr>
      <vt:lpstr>В землянке</vt:lpstr>
      <vt:lpstr>Нам нужна одна победа </vt:lpstr>
      <vt:lpstr>Смуглянка</vt:lpstr>
      <vt:lpstr>Катюша</vt:lpstr>
      <vt:lpstr>День Победы</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70 лет Победы</dc:title>
  <dc:creator>Андрей</dc:creator>
  <cp:lastModifiedBy>Андрей</cp:lastModifiedBy>
  <cp:revision>46</cp:revision>
  <dcterms:created xsi:type="dcterms:W3CDTF">2015-04-20T17:43:39Z</dcterms:created>
  <dcterms:modified xsi:type="dcterms:W3CDTF">2016-10-25T08:37:54Z</dcterms:modified>
</cp:coreProperties>
</file>