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42" r:id="rId3"/>
    <p:sldId id="359" r:id="rId4"/>
    <p:sldId id="361" r:id="rId5"/>
    <p:sldId id="360" r:id="rId6"/>
    <p:sldId id="362" r:id="rId7"/>
    <p:sldId id="363" r:id="rId8"/>
    <p:sldId id="364" r:id="rId9"/>
    <p:sldId id="365" r:id="rId10"/>
    <p:sldId id="367" r:id="rId11"/>
    <p:sldId id="366" r:id="rId12"/>
    <p:sldId id="304" r:id="rId13"/>
    <p:sldId id="344" r:id="rId14"/>
    <p:sldId id="343" r:id="rId15"/>
    <p:sldId id="349" r:id="rId16"/>
    <p:sldId id="339" r:id="rId17"/>
    <p:sldId id="380" r:id="rId18"/>
    <p:sldId id="368" r:id="rId19"/>
    <p:sldId id="369" r:id="rId20"/>
    <p:sldId id="371" r:id="rId21"/>
    <p:sldId id="373" r:id="rId22"/>
    <p:sldId id="370" r:id="rId23"/>
    <p:sldId id="372" r:id="rId24"/>
    <p:sldId id="375" r:id="rId25"/>
    <p:sldId id="377" r:id="rId26"/>
    <p:sldId id="376" r:id="rId27"/>
    <p:sldId id="378" r:id="rId28"/>
    <p:sldId id="381" r:id="rId29"/>
    <p:sldId id="374" r:id="rId30"/>
    <p:sldId id="382" r:id="rId31"/>
    <p:sldId id="333" r:id="rId32"/>
    <p:sldId id="379" r:id="rId33"/>
    <p:sldId id="348" r:id="rId34"/>
    <p:sldId id="336" r:id="rId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64" autoAdjust="0"/>
  </p:normalViewPr>
  <p:slideViewPr>
    <p:cSldViewPr>
      <p:cViewPr>
        <p:scale>
          <a:sx n="100" d="100"/>
          <a:sy n="100" d="100"/>
        </p:scale>
        <p:origin x="-1308" y="-138"/>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ru-RU" b="1">
                <a:solidFill>
                  <a:schemeClr val="dk1"/>
                </a:solidFill>
                <a:latin typeface="+mn-lt"/>
                <a:ea typeface="+mn-ea"/>
                <a:cs typeface="+mn-cs"/>
              </a:rPr>
              <a:t>УРОВНИ</a:t>
            </a:r>
            <a:r>
              <a:rPr lang="ru-RU" b="1" baseline="0">
                <a:solidFill>
                  <a:schemeClr val="dk1"/>
                </a:solidFill>
                <a:latin typeface="+mn-lt"/>
                <a:ea typeface="+mn-ea"/>
                <a:cs typeface="+mn-cs"/>
              </a:rPr>
              <a:t> ПО КОМПОНЕТАМ ПОЗНАВАТЕЛЬНОГО ИНТЕРЕСА, %</a:t>
            </a:r>
            <a:endParaRPr lang="ru-RU" b="1">
              <a:solidFill>
                <a:srgbClr val="0070C0"/>
              </a:solidFill>
              <a:latin typeface="Times New Roman" panose="02020603050405020304" pitchFamily="18" charset="0"/>
              <a:cs typeface="Times New Roman" panose="02020603050405020304" pitchFamily="18" charset="0"/>
            </a:endParaRPr>
          </a:p>
        </c:rich>
      </c:tx>
      <c:layout/>
      <c:overlay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c:spPr>
    </c:title>
    <c:autoTitleDeleted val="0"/>
    <c:view3D>
      <c:rotX val="15"/>
      <c:rotY val="20"/>
      <c:depthPercent val="100"/>
      <c:rAngAx val="1"/>
    </c:view3D>
    <c:floor>
      <c:thickness val="0"/>
      <c:spPr>
        <a:noFill/>
        <a:ln>
          <a:noFill/>
        </a:ln>
        <a:effectLst/>
        <a:sp3d/>
      </c:spPr>
    </c:floor>
    <c:sideWall>
      <c:thickness val="0"/>
      <c:spPr>
        <a:solidFill>
          <a:srgbClr val="FFC000"/>
        </a:solidFill>
        <a:ln>
          <a:noFill/>
        </a:ln>
        <a:effectLst/>
        <a:sp3d/>
      </c:spPr>
    </c:sideWall>
    <c:backWall>
      <c:thickness val="0"/>
      <c:spPr>
        <a:solidFill>
          <a:srgbClr val="FFC000"/>
        </a:solidFill>
        <a:ln>
          <a:noFill/>
        </a:ln>
        <a:effectLst/>
        <a:sp3d/>
      </c:spPr>
    </c:backWall>
    <c:plotArea>
      <c:layout/>
      <c:bar3DChart>
        <c:barDir val="col"/>
        <c:grouping val="clustered"/>
        <c:varyColors val="0"/>
        <c:ser>
          <c:idx val="0"/>
          <c:order val="0"/>
          <c:tx>
            <c:strRef>
              <c:f>Лист1!$B$1</c:f>
              <c:strCache>
                <c:ptCount val="1"/>
                <c:pt idx="0">
                  <c:v>начальный </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интеллектуальный</c:v>
                </c:pt>
                <c:pt idx="1">
                  <c:v>эмоционально - волевой</c:v>
                </c:pt>
                <c:pt idx="2">
                  <c:v>процессуальный</c:v>
                </c:pt>
              </c:strCache>
            </c:strRef>
          </c:cat>
          <c:val>
            <c:numRef>
              <c:f>Лист1!$B$2:$B$5</c:f>
              <c:numCache>
                <c:formatCode>General</c:formatCode>
                <c:ptCount val="4"/>
                <c:pt idx="0">
                  <c:v>16</c:v>
                </c:pt>
                <c:pt idx="1">
                  <c:v>19</c:v>
                </c:pt>
                <c:pt idx="2">
                  <c:v>26</c:v>
                </c:pt>
              </c:numCache>
            </c:numRef>
          </c:val>
          <c:extLst xmlns:c16r2="http://schemas.microsoft.com/office/drawing/2015/06/chart">
            <c:ext xmlns:c16="http://schemas.microsoft.com/office/drawing/2014/chart" uri="{C3380CC4-5D6E-409C-BE32-E72D297353CC}">
              <c16:uniqueId val="{00000000-3AC0-429F-BB60-9697689F3846}"/>
            </c:ext>
          </c:extLst>
        </c:ser>
        <c:ser>
          <c:idx val="1"/>
          <c:order val="1"/>
          <c:tx>
            <c:strRef>
              <c:f>Лист1!$C$1</c:f>
              <c:strCache>
                <c:ptCount val="1"/>
                <c:pt idx="0">
                  <c:v>средний</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интеллектуальный</c:v>
                </c:pt>
                <c:pt idx="1">
                  <c:v>эмоционально - волевой</c:v>
                </c:pt>
                <c:pt idx="2">
                  <c:v>процессуальный</c:v>
                </c:pt>
              </c:strCache>
            </c:strRef>
          </c:cat>
          <c:val>
            <c:numRef>
              <c:f>Лист1!$C$2:$C$5</c:f>
              <c:numCache>
                <c:formatCode>General</c:formatCode>
                <c:ptCount val="4"/>
                <c:pt idx="0">
                  <c:v>68</c:v>
                </c:pt>
                <c:pt idx="1">
                  <c:v>62</c:v>
                </c:pt>
                <c:pt idx="2">
                  <c:v>60</c:v>
                </c:pt>
              </c:numCache>
            </c:numRef>
          </c:val>
          <c:extLst xmlns:c16r2="http://schemas.microsoft.com/office/drawing/2015/06/chart">
            <c:ext xmlns:c16="http://schemas.microsoft.com/office/drawing/2014/chart" uri="{C3380CC4-5D6E-409C-BE32-E72D297353CC}">
              <c16:uniqueId val="{00000001-3AC0-429F-BB60-9697689F3846}"/>
            </c:ext>
          </c:extLst>
        </c:ser>
        <c:ser>
          <c:idx val="2"/>
          <c:order val="2"/>
          <c:tx>
            <c:strRef>
              <c:f>Лист1!$D$1</c:f>
              <c:strCache>
                <c:ptCount val="1"/>
                <c:pt idx="0">
                  <c:v>достаточный</c:v>
                </c:pt>
              </c:strCache>
            </c:strRef>
          </c:tx>
          <c:spPr>
            <a:solidFill>
              <a:srgbClr val="7030A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интеллектуальный</c:v>
                </c:pt>
                <c:pt idx="1">
                  <c:v>эмоционально - волевой</c:v>
                </c:pt>
                <c:pt idx="2">
                  <c:v>процессуальный</c:v>
                </c:pt>
              </c:strCache>
            </c:strRef>
          </c:cat>
          <c:val>
            <c:numRef>
              <c:f>Лист1!$D$2:$D$5</c:f>
              <c:numCache>
                <c:formatCode>General</c:formatCode>
                <c:ptCount val="4"/>
                <c:pt idx="0">
                  <c:v>16</c:v>
                </c:pt>
                <c:pt idx="1">
                  <c:v>19</c:v>
                </c:pt>
                <c:pt idx="2">
                  <c:v>14</c:v>
                </c:pt>
              </c:numCache>
            </c:numRef>
          </c:val>
          <c:extLst xmlns:c16r2="http://schemas.microsoft.com/office/drawing/2015/06/chart">
            <c:ext xmlns:c16="http://schemas.microsoft.com/office/drawing/2014/chart" uri="{C3380CC4-5D6E-409C-BE32-E72D297353CC}">
              <c16:uniqueId val="{00000002-3AC0-429F-BB60-9697689F3846}"/>
            </c:ext>
          </c:extLst>
        </c:ser>
        <c:ser>
          <c:idx val="3"/>
          <c:order val="3"/>
          <c:tx>
            <c:strRef>
              <c:f>Лист1!$E$1</c:f>
              <c:strCache>
                <c:ptCount val="1"/>
                <c:pt idx="0">
                  <c:v>высокий</c:v>
                </c:pt>
              </c:strCache>
            </c:strRef>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интеллектуальный</c:v>
                </c:pt>
                <c:pt idx="1">
                  <c:v>эмоционально - волевой</c:v>
                </c:pt>
                <c:pt idx="2">
                  <c:v>процессуальный</c:v>
                </c:pt>
              </c:strCache>
            </c:strRef>
          </c:cat>
          <c:val>
            <c:numRef>
              <c:f>Лист1!$E$2:$E$5</c:f>
              <c:numCache>
                <c:formatCode>General</c:formatCode>
                <c:ptCount val="4"/>
                <c:pt idx="0">
                  <c:v>0</c:v>
                </c:pt>
                <c:pt idx="1">
                  <c:v>0</c:v>
                </c:pt>
                <c:pt idx="2">
                  <c:v>0</c:v>
                </c:pt>
              </c:numCache>
            </c:numRef>
          </c:val>
          <c:extLst xmlns:c16r2="http://schemas.microsoft.com/office/drawing/2015/06/chart">
            <c:ext xmlns:c16="http://schemas.microsoft.com/office/drawing/2014/chart" uri="{C3380CC4-5D6E-409C-BE32-E72D297353CC}">
              <c16:uniqueId val="{00000003-3AC0-429F-BB60-9697689F3846}"/>
            </c:ext>
          </c:extLst>
        </c:ser>
        <c:dLbls>
          <c:showLegendKey val="0"/>
          <c:showVal val="1"/>
          <c:showCatName val="0"/>
          <c:showSerName val="0"/>
          <c:showPercent val="0"/>
          <c:showBubbleSize val="0"/>
        </c:dLbls>
        <c:gapWidth val="150"/>
        <c:shape val="box"/>
        <c:axId val="30316416"/>
        <c:axId val="30317952"/>
        <c:axId val="0"/>
      </c:bar3DChart>
      <c:catAx>
        <c:axId val="30316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0317952"/>
        <c:crosses val="autoZero"/>
        <c:auto val="1"/>
        <c:lblAlgn val="ctr"/>
        <c:lblOffset val="100"/>
        <c:noMultiLvlLbl val="0"/>
      </c:catAx>
      <c:valAx>
        <c:axId val="30317952"/>
        <c:scaling>
          <c:orientation val="minMax"/>
        </c:scaling>
        <c:delete val="1"/>
        <c:axPos val="l"/>
        <c:numFmt formatCode="General" sourceLinked="1"/>
        <c:majorTickMark val="none"/>
        <c:minorTickMark val="none"/>
        <c:tickLblPos val="nextTo"/>
        <c:crossAx val="3031641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C8A7D36-4610-4591-A4B2-0601416B0654}" type="datetimeFigureOut">
              <a:rPr lang="ru-RU"/>
              <a:pPr>
                <a:defRPr/>
              </a:pPr>
              <a:t>21.10.2016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6F6397C-9143-4EB1-AF2A-1BCDAF1ED417}" type="slidenum">
              <a:rPr lang="ru-RU"/>
              <a:pPr>
                <a:defRPr/>
              </a:pPr>
              <a:t>‹#›</a:t>
            </a:fld>
            <a:endParaRPr lang="ru-RU"/>
          </a:p>
        </p:txBody>
      </p:sp>
    </p:spTree>
    <p:extLst>
      <p:ext uri="{BB962C8B-B14F-4D97-AF65-F5344CB8AC3E}">
        <p14:creationId xmlns:p14="http://schemas.microsoft.com/office/powerpoint/2010/main" val="7150327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5C0423D-C675-4A0B-A081-6533E92C705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C0A8B29-6C4B-41CF-BC00-D5D7DFAF421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B0E4DA-432E-4B98-B765-7AC6DD3F808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5B68A08-8DA0-49C0-971A-C49B6E11BDF6}"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A2DAFAD-358F-454F-828C-998E8890527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455A286-A675-451E-93E3-55301CA9D81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63262C8-802C-4375-AB76-636DCB0E58B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2C188604-A9BE-466E-BBA3-4217F7CD4D8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263106D-3A35-438C-8703-746ADC299EB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A18E520-DF67-4B30-996D-4D46582B50E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A7060A9-7367-40C5-97B6-3C8C32507A7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D7613E2-D0CE-4A38-8D4C-0C025F3AE0A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288" y="404813"/>
            <a:ext cx="8353425" cy="3671887"/>
          </a:xfrm>
        </p:spPr>
        <p:txBody>
          <a:bodyPr/>
          <a:lstStyle/>
          <a:p>
            <a:pPr eaLnBrk="1" hangingPunct="1">
              <a:defRPr/>
            </a:pPr>
            <a:r>
              <a:rPr lang="ru-RU" sz="3200" kern="10" dirty="0" smtClean="0">
                <a:solidFill>
                  <a:schemeClr val="tx2">
                    <a:lumMod val="50000"/>
                  </a:schemeClr>
                </a:solidFill>
                <a:effectLst>
                  <a:outerShdw dist="35921" dir="2700000" algn="ctr" rotWithShape="0">
                    <a:srgbClr val="C0C0C0">
                      <a:alpha val="80000"/>
                    </a:srgbClr>
                  </a:outerShdw>
                </a:effectLst>
                <a:latin typeface="Georgia" panose="02040502050405020303" pitchFamily="18" charset="0"/>
              </a:rPr>
              <a:t/>
            </a:r>
            <a:br>
              <a:rPr lang="ru-RU" sz="3200" kern="10" dirty="0" smtClean="0">
                <a:solidFill>
                  <a:schemeClr val="tx2">
                    <a:lumMod val="50000"/>
                  </a:schemeClr>
                </a:solidFill>
                <a:effectLst>
                  <a:outerShdw dist="35921" dir="2700000" algn="ctr" rotWithShape="0">
                    <a:srgbClr val="C0C0C0">
                      <a:alpha val="80000"/>
                    </a:srgbClr>
                  </a:outerShdw>
                </a:effectLst>
                <a:latin typeface="Georgia" panose="02040502050405020303" pitchFamily="18" charset="0"/>
              </a:rPr>
            </a:br>
            <a:r>
              <a:rPr lang="ru-RU" sz="3200" kern="10" dirty="0" smtClean="0">
                <a:solidFill>
                  <a:schemeClr val="tx2">
                    <a:lumMod val="50000"/>
                  </a:schemeClr>
                </a:solidFill>
                <a:effectLst>
                  <a:outerShdw dist="35921" dir="2700000" algn="ctr" rotWithShape="0">
                    <a:srgbClr val="C0C0C0">
                      <a:alpha val="80000"/>
                    </a:srgbClr>
                  </a:outerShdw>
                </a:effectLst>
                <a:latin typeface="Georgia" panose="02040502050405020303" pitchFamily="18" charset="0"/>
              </a:rPr>
              <a:t>Организация  </a:t>
            </a:r>
            <a:r>
              <a:rPr lang="ru-RU" sz="3200" kern="10" dirty="0">
                <a:solidFill>
                  <a:schemeClr val="tx2">
                    <a:lumMod val="50000"/>
                  </a:schemeClr>
                </a:solidFill>
                <a:effectLst>
                  <a:outerShdw dist="35921" dir="2700000" algn="ctr" rotWithShape="0">
                    <a:srgbClr val="C0C0C0">
                      <a:alpha val="80000"/>
                    </a:srgbClr>
                  </a:outerShdw>
                </a:effectLst>
                <a:latin typeface="Georgia" panose="02040502050405020303" pitchFamily="18" charset="0"/>
              </a:rPr>
              <a:t>опытно-экспериментальной деятельности  старших  дошкольников в условиях ДОО</a:t>
            </a:r>
            <a:r>
              <a:rPr lang="ru-RU" sz="3600" kern="10" dirty="0">
                <a:solidFill>
                  <a:schemeClr val="bg2">
                    <a:lumMod val="50000"/>
                  </a:schemeClr>
                </a:solidFill>
                <a:effectLst>
                  <a:outerShdw dist="35921" dir="2700000" algn="ctr" rotWithShape="0">
                    <a:srgbClr val="C0C0C0">
                      <a:alpha val="80000"/>
                    </a:srgbClr>
                  </a:outerShdw>
                </a:effectLst>
                <a:latin typeface="Impact"/>
              </a:rPr>
              <a:t/>
            </a:r>
            <a:br>
              <a:rPr lang="ru-RU" sz="3600" kern="10" dirty="0">
                <a:solidFill>
                  <a:schemeClr val="bg2">
                    <a:lumMod val="50000"/>
                  </a:schemeClr>
                </a:solidFill>
                <a:effectLst>
                  <a:outerShdw dist="35921" dir="2700000" algn="ctr" rotWithShape="0">
                    <a:srgbClr val="C0C0C0">
                      <a:alpha val="80000"/>
                    </a:srgbClr>
                  </a:outerShdw>
                </a:effectLst>
                <a:latin typeface="Impact"/>
              </a:rPr>
            </a:br>
            <a:endParaRPr lang="ru-RU" altLang="ru-RU" sz="3600" dirty="0" smtClean="0">
              <a:solidFill>
                <a:srgbClr val="002060"/>
              </a:solidFill>
            </a:endParaRPr>
          </a:p>
        </p:txBody>
      </p:sp>
      <p:sp>
        <p:nvSpPr>
          <p:cNvPr id="14338" name="Rectangle 3"/>
          <p:cNvSpPr>
            <a:spLocks noGrp="1" noChangeArrowheads="1"/>
          </p:cNvSpPr>
          <p:nvPr>
            <p:ph type="subTitle" idx="1"/>
          </p:nvPr>
        </p:nvSpPr>
        <p:spPr>
          <a:xfrm>
            <a:off x="684213" y="5229225"/>
            <a:ext cx="8280400" cy="1295400"/>
          </a:xfrm>
        </p:spPr>
        <p:txBody>
          <a:bodyPr/>
          <a:lstStyle/>
          <a:p>
            <a:pPr algn="r" eaLnBrk="1" hangingPunct="1"/>
            <a:r>
              <a:rPr lang="ru-RU" altLang="ru-RU" sz="2400" i="1" smtClean="0"/>
              <a:t> </a:t>
            </a:r>
            <a:r>
              <a:rPr lang="ru-RU" altLang="ru-RU" sz="2400" smtClean="0"/>
              <a:t>Кулик Елена Ивановна</a:t>
            </a:r>
          </a:p>
          <a:p>
            <a:pPr algn="r" eaLnBrk="1" hangingPunct="1"/>
            <a:r>
              <a:rPr lang="ru-RU" altLang="ru-RU" sz="2400" smtClean="0"/>
              <a:t>ГБДОУ «Детский сад №91 комбинированного вида»</a:t>
            </a:r>
          </a:p>
        </p:txBody>
      </p:sp>
      <p:pic>
        <p:nvPicPr>
          <p:cNvPr id="14339" name="Picture 5" descr="i?id=453721281-30-72&amp;n=21"/>
          <p:cNvPicPr>
            <a:picLocks noChangeAspect="1" noChangeArrowheads="1"/>
          </p:cNvPicPr>
          <p:nvPr/>
        </p:nvPicPr>
        <p:blipFill>
          <a:blip r:embed="rId2"/>
          <a:srcRect/>
          <a:stretch>
            <a:fillRect/>
          </a:stretch>
        </p:blipFill>
        <p:spPr bwMode="auto">
          <a:xfrm>
            <a:off x="179388" y="61913"/>
            <a:ext cx="1504950" cy="1428750"/>
          </a:xfrm>
          <a:prstGeom prst="rect">
            <a:avLst/>
          </a:prstGeom>
          <a:noFill/>
          <a:ln w="9525">
            <a:noFill/>
            <a:miter lim="800000"/>
            <a:headEnd/>
            <a:tailEnd/>
          </a:ln>
        </p:spPr>
      </p:pic>
      <p:pic>
        <p:nvPicPr>
          <p:cNvPr id="14340" name="Picture 6" descr="i?id=570050893-32-72&amp;n=21"/>
          <p:cNvPicPr>
            <a:picLocks noChangeAspect="1" noChangeArrowheads="1"/>
          </p:cNvPicPr>
          <p:nvPr/>
        </p:nvPicPr>
        <p:blipFill>
          <a:blip r:embed="rId3"/>
          <a:srcRect/>
          <a:stretch>
            <a:fillRect/>
          </a:stretch>
        </p:blipFill>
        <p:spPr bwMode="auto">
          <a:xfrm>
            <a:off x="6443663" y="2997200"/>
            <a:ext cx="1944687"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323850" y="-458788"/>
            <a:ext cx="8496300" cy="6840538"/>
          </a:xfrm>
        </p:spPr>
        <p:txBody>
          <a:bodyPr/>
          <a:lstStyle/>
          <a:p>
            <a:r>
              <a:rPr lang="ru-RU" sz="2400" b="1" dirty="0" smtClean="0"/>
              <a:t/>
            </a:r>
            <a:br>
              <a:rPr lang="ru-RU" sz="2400" b="1" dirty="0" smtClean="0"/>
            </a:br>
            <a:r>
              <a:rPr lang="ru-RU" sz="2400" b="1" dirty="0" smtClean="0"/>
              <a:t/>
            </a:r>
            <a:br>
              <a:rPr lang="ru-RU" sz="2400" b="1" dirty="0" smtClean="0"/>
            </a:br>
            <a:r>
              <a:rPr lang="ru-RU" sz="2400" b="1" dirty="0" smtClean="0"/>
              <a:t>           В процессе опытно-экспериментальной </a:t>
            </a:r>
            <a:br>
              <a:rPr lang="ru-RU" sz="2400" b="1" dirty="0" smtClean="0"/>
            </a:br>
            <a:r>
              <a:rPr lang="ru-RU" sz="2400" b="1" dirty="0" smtClean="0"/>
              <a:t>деятельности </a:t>
            </a:r>
            <a:br>
              <a:rPr lang="ru-RU" sz="2400" b="1" dirty="0" smtClean="0"/>
            </a:br>
            <a:r>
              <a:rPr lang="ru-RU" sz="2400" b="1" dirty="0" smtClean="0"/>
              <a:t>                с детьми были  использованы  следующие методы:</a:t>
            </a:r>
            <a:br>
              <a:rPr lang="ru-RU" sz="2400" b="1" dirty="0" smtClean="0"/>
            </a:br>
            <a:r>
              <a:rPr lang="ru-RU" sz="2400" b="1" dirty="0" smtClean="0"/>
              <a:t/>
            </a:r>
            <a:br>
              <a:rPr lang="ru-RU" sz="2400" b="1" dirty="0" smtClean="0"/>
            </a:br>
            <a:r>
              <a:rPr lang="ru-RU" sz="2000" b="1" dirty="0" smtClean="0"/>
              <a:t>Наглядный метод</a:t>
            </a:r>
            <a:r>
              <a:rPr lang="ru-RU" sz="2000" dirty="0" smtClean="0"/>
              <a:t> ( иллюстрации по теме «Вода», «Песок», «Овощи», «Полезные ископаемые», «Виды бумаг»…..картотека полезных ископаемых и картотека семян и др.)</a:t>
            </a:r>
            <a:br>
              <a:rPr lang="ru-RU" sz="2000" dirty="0" smtClean="0"/>
            </a:br>
            <a:r>
              <a:rPr lang="ru-RU" sz="2000" b="1" dirty="0" smtClean="0"/>
              <a:t>Словесный метод</a:t>
            </a:r>
            <a:r>
              <a:rPr lang="ru-RU" sz="2000" dirty="0" smtClean="0"/>
              <a:t> ( рассказы о чудесах света, например, «Передвигающиеся камни», «Поющие пески», «Зыбучие пески»; беседы на разнообразные темы, например, «Почему камни бывают разноцветными», «Здоровье на тарелке», «Глаза – главные помощники человека», «Как образуются метеоритные кратеры» и др.)</a:t>
            </a:r>
            <a:br>
              <a:rPr lang="ru-RU" sz="2000" dirty="0" smtClean="0"/>
            </a:br>
            <a:r>
              <a:rPr lang="ru-RU" sz="2000" b="1" dirty="0" smtClean="0"/>
              <a:t>Практический метод</a:t>
            </a:r>
            <a:r>
              <a:rPr lang="ru-RU" sz="2000" dirty="0" smtClean="0"/>
              <a:t> (эксперименты и опыты «Какие бывают камешки», «Фокусы с магнитами», «Подводная лодка из яйца», «Может ли растение дышать» и др.)</a:t>
            </a:r>
            <a:br>
              <a:rPr lang="ru-RU" sz="2000" dirty="0" smtClean="0"/>
            </a:br>
            <a:r>
              <a:rPr lang="ru-RU" sz="2000" dirty="0" smtClean="0"/>
              <a:t>Игровой метод («Фокусы с магнитами», «Фокус летающая бабочка», «Двигающиеся спички», «Водоворот» и др.)</a:t>
            </a:r>
            <a:br>
              <a:rPr lang="ru-RU" sz="2000" dirty="0" smtClean="0"/>
            </a:br>
            <a:endParaRPr lang="ru-RU" sz="2000" dirty="0" smtClean="0"/>
          </a:p>
        </p:txBody>
      </p:sp>
      <p:pic>
        <p:nvPicPr>
          <p:cNvPr id="30722" name="Рисунок 3" descr="MCj02871040000[1]"/>
          <p:cNvPicPr>
            <a:picLocks noChangeAspect="1" noChangeArrowheads="1"/>
          </p:cNvPicPr>
          <p:nvPr/>
        </p:nvPicPr>
        <p:blipFill>
          <a:blip r:embed="rId2"/>
          <a:srcRect/>
          <a:stretch>
            <a:fillRect/>
          </a:stretch>
        </p:blipFill>
        <p:spPr bwMode="auto">
          <a:xfrm>
            <a:off x="395288" y="548680"/>
            <a:ext cx="1201737" cy="14192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457200" y="274638"/>
            <a:ext cx="8229600" cy="561975"/>
          </a:xfrm>
        </p:spPr>
        <p:txBody>
          <a:bodyPr/>
          <a:lstStyle/>
          <a:p>
            <a:r>
              <a:rPr lang="ru-RU" sz="2400" b="1" smtClean="0"/>
              <a:t>Этапы опытно-экспериментальной деятельности</a:t>
            </a:r>
            <a:r>
              <a:rPr lang="ru-RU" sz="2400" smtClean="0"/>
              <a:t/>
            </a:r>
            <a:br>
              <a:rPr lang="ru-RU" sz="2400" smtClean="0"/>
            </a:br>
            <a:r>
              <a:rPr lang="ru-RU" sz="2400" smtClean="0"/>
              <a:t> </a:t>
            </a:r>
          </a:p>
        </p:txBody>
      </p:sp>
      <p:sp>
        <p:nvSpPr>
          <p:cNvPr id="3" name="Объект 2"/>
          <p:cNvSpPr>
            <a:spLocks noGrp="1"/>
          </p:cNvSpPr>
          <p:nvPr>
            <p:ph idx="1"/>
          </p:nvPr>
        </p:nvSpPr>
        <p:spPr>
          <a:xfrm>
            <a:off x="395288" y="765175"/>
            <a:ext cx="8208962" cy="4608513"/>
          </a:xfrm>
        </p:spPr>
        <p:txBody>
          <a:bodyPr/>
          <a:lstStyle/>
          <a:p>
            <a:pPr algn="just">
              <a:buFont typeface="Times New Roman" pitchFamily="18" charset="0"/>
              <a:buAutoNum type="arabicParenR"/>
              <a:tabLst>
                <a:tab pos="457200" algn="l"/>
              </a:tabLst>
            </a:pPr>
            <a:r>
              <a:rPr lang="ru-RU" sz="2000" b="1" smtClean="0"/>
              <a:t>Подготовительный этап:</a:t>
            </a:r>
            <a:r>
              <a:rPr lang="ru-RU" sz="2000" smtClean="0"/>
              <a:t> Изучение теоретических аспектов по данной проблеме в современной  педагогике, оснащение уголка экспериментирования</a:t>
            </a:r>
            <a:r>
              <a:rPr lang="ru-RU" sz="1800" smtClean="0"/>
              <a:t>, </a:t>
            </a:r>
            <a:r>
              <a:rPr lang="ru-RU" sz="2000" smtClean="0"/>
              <a:t>создание картотек опытов и экспериментов, разработка экологической тропы для опытно-экспериментальной работы в природе, создание мини-музеев,  игр – опытов с песком, водой,  воздухом и т.п) </a:t>
            </a:r>
            <a:endParaRPr lang="ru-RU" sz="1800" smtClean="0"/>
          </a:p>
          <a:p>
            <a:pPr>
              <a:buFont typeface="Times New Roman" pitchFamily="18" charset="0"/>
              <a:buAutoNum type="arabicParenR"/>
              <a:tabLst>
                <a:tab pos="457200" algn="l"/>
              </a:tabLst>
            </a:pPr>
            <a:r>
              <a:rPr lang="ru-RU" sz="2000" b="1" smtClean="0"/>
              <a:t>Диагностический этап:</a:t>
            </a:r>
            <a:r>
              <a:rPr lang="ru-RU" sz="2000" smtClean="0"/>
              <a:t> Разработка  и проведение  диагностики познавательного развития   детей, с целью  выявления уровня познавательного развития </a:t>
            </a:r>
            <a:endParaRPr lang="ru-RU" sz="1800" smtClean="0"/>
          </a:p>
          <a:p>
            <a:pPr>
              <a:buFont typeface="Times New Roman" pitchFamily="18" charset="0"/>
              <a:buAutoNum type="arabicParenR"/>
              <a:tabLst>
                <a:tab pos="457200" algn="l"/>
              </a:tabLst>
            </a:pPr>
            <a:r>
              <a:rPr lang="ru-RU" sz="2000" smtClean="0"/>
              <a:t> </a:t>
            </a:r>
            <a:r>
              <a:rPr lang="ru-RU" sz="2000" b="1" smtClean="0"/>
              <a:t>Основной этап:</a:t>
            </a:r>
            <a:r>
              <a:rPr lang="ru-RU" sz="2000" smtClean="0"/>
              <a:t> Определение  цели и задач данного этапа работы, ожидаемых результатов. Определение основных форм работы с детьми  Разработка перспективного плана по внедрению в практическую повседневную деятельность детей  опытов и экспериментов, разработка</a:t>
            </a:r>
            <a:r>
              <a:rPr lang="ru-RU" sz="1800" smtClean="0"/>
              <a:t> </a:t>
            </a:r>
            <a:r>
              <a:rPr lang="ru-RU" sz="2000" smtClean="0">
                <a:cs typeface="Calibri" pitchFamily="34" charset="0"/>
              </a:rPr>
              <a:t>конспектов по НОД с элементами экспериментирования.</a:t>
            </a:r>
            <a:endParaRPr lang="ru-RU" sz="1600" smtClean="0">
              <a:cs typeface="Calibri" pitchFamily="34" charset="0"/>
            </a:endParaRPr>
          </a:p>
          <a:p>
            <a:pPr>
              <a:buFont typeface="Times New Roman" pitchFamily="18" charset="0"/>
              <a:buAutoNum type="arabicParenR"/>
              <a:tabLst>
                <a:tab pos="457200" algn="l"/>
              </a:tabLst>
            </a:pPr>
            <a:r>
              <a:rPr lang="ru-RU" sz="2000" smtClean="0">
                <a:cs typeface="Calibri" pitchFamily="34" charset="0"/>
              </a:rPr>
              <a:t> </a:t>
            </a:r>
            <a:r>
              <a:rPr lang="ru-RU" sz="2000" b="1" smtClean="0">
                <a:cs typeface="Calibri" pitchFamily="34" charset="0"/>
              </a:rPr>
              <a:t>Результативный</a:t>
            </a:r>
            <a:r>
              <a:rPr lang="ru-RU" sz="2000" smtClean="0">
                <a:cs typeface="Calibri" pitchFamily="34" charset="0"/>
              </a:rPr>
              <a:t>- анализ результатов, контрольное диагностирование детей.</a:t>
            </a:r>
            <a:r>
              <a:rPr lang="ru-RU" sz="2000" b="1" smtClean="0">
                <a:solidFill>
                  <a:srgbClr val="000000"/>
                </a:solidFill>
              </a:rPr>
              <a:t> </a:t>
            </a:r>
            <a:endParaRPr lang="ru-RU" sz="2000" smtClean="0"/>
          </a:p>
          <a:p>
            <a:pPr>
              <a:tabLst>
                <a:tab pos="457200" algn="l"/>
              </a:tabLst>
            </a:pPr>
            <a:endParaRPr lang="ru-RU" sz="20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Содержимое 2"/>
          <p:cNvSpPr>
            <a:spLocks noGrp="1"/>
          </p:cNvSpPr>
          <p:nvPr>
            <p:ph idx="1"/>
          </p:nvPr>
        </p:nvSpPr>
        <p:spPr>
          <a:xfrm>
            <a:off x="0" y="260350"/>
            <a:ext cx="8964488" cy="6153150"/>
          </a:xfrm>
        </p:spPr>
        <p:txBody>
          <a:bodyPr/>
          <a:lstStyle/>
          <a:p>
            <a:pPr>
              <a:buFontTx/>
              <a:buNone/>
            </a:pPr>
            <a:r>
              <a:rPr lang="ru-RU" altLang="ru-RU" sz="2400" b="1" i="1" dirty="0" smtClean="0">
                <a:solidFill>
                  <a:srgbClr val="002060"/>
                </a:solidFill>
              </a:rPr>
              <a:t>		</a:t>
            </a:r>
            <a:r>
              <a:rPr lang="ru-RU" sz="2400" b="1" dirty="0" smtClean="0"/>
              <a:t>Содержание опытно – экспериментальной деятельности построено из четырёх блоков педагогического процесса</a:t>
            </a:r>
            <a:r>
              <a:rPr lang="ru-RU" sz="2400" dirty="0" smtClean="0"/>
              <a:t>.</a:t>
            </a:r>
            <a:br>
              <a:rPr lang="ru-RU" sz="2400" dirty="0" smtClean="0"/>
            </a:br>
            <a:r>
              <a:rPr lang="ru-RU" sz="2000" b="1" dirty="0" smtClean="0"/>
              <a:t>1.</a:t>
            </a:r>
            <a:r>
              <a:rPr lang="ru-RU" sz="2000" dirty="0" smtClean="0"/>
              <a:t> </a:t>
            </a:r>
            <a:r>
              <a:rPr lang="ru-RU" sz="2000" i="1" dirty="0" smtClean="0"/>
              <a:t>Непосредственно-организованная деятельность с детьми</a:t>
            </a:r>
            <a:r>
              <a:rPr lang="ru-RU" sz="2000" dirty="0" smtClean="0"/>
              <a:t> </a:t>
            </a:r>
          </a:p>
          <a:p>
            <a:pPr>
              <a:buFontTx/>
              <a:buNone/>
            </a:pPr>
            <a:r>
              <a:rPr lang="ru-RU" sz="2000" dirty="0" smtClean="0"/>
              <a:t>      Организация опытно-экспериментальной деятельности проходила   в форме партнерства  педагога и ребенка, что  способствовало развитию у ребенка активности, самостоятельности, умению принять решение, пробовать  делать что-то, не боясь, что получится </a:t>
            </a:r>
          </a:p>
          <a:p>
            <a:pPr>
              <a:buFontTx/>
              <a:buNone/>
            </a:pPr>
            <a:r>
              <a:rPr lang="ru-RU" sz="2000" dirty="0" smtClean="0"/>
              <a:t>       неправильно, вызывало стремление к  достижению, способствовало эмоциональному комфорту,  развитию социальной и познавательной деятельности</a:t>
            </a:r>
            <a:br>
              <a:rPr lang="ru-RU" sz="2000" dirty="0" smtClean="0"/>
            </a:br>
            <a:r>
              <a:rPr lang="ru-RU" sz="2000" b="1" dirty="0" smtClean="0"/>
              <a:t>2.</a:t>
            </a:r>
            <a:r>
              <a:rPr lang="ru-RU" sz="2000" dirty="0" smtClean="0"/>
              <a:t> </a:t>
            </a:r>
            <a:r>
              <a:rPr lang="ru-RU" sz="2000" i="1" dirty="0" smtClean="0"/>
              <a:t>Совместная деятельность с детьми</a:t>
            </a:r>
            <a:r>
              <a:rPr lang="ru-RU" sz="2000" dirty="0" smtClean="0"/>
              <a:t> </a:t>
            </a:r>
          </a:p>
          <a:p>
            <a:pPr>
              <a:buFontTx/>
              <a:buNone/>
            </a:pPr>
            <a:r>
              <a:rPr lang="ru-RU" sz="2000" dirty="0" smtClean="0"/>
              <a:t>        Совместная деятельность взрослого  с детьми являлась основной в формировании у детей  опытно-исследовательских навыков. К этому блоку относились  опыты  и эксперименты, игры - эксперименты, игры – опыты</a:t>
            </a:r>
          </a:p>
          <a:p>
            <a:pPr>
              <a:buFontTx/>
              <a:buNone/>
            </a:pPr>
            <a:r>
              <a:rPr lang="ru-RU" sz="2000" dirty="0" smtClean="0"/>
              <a:t>     </a:t>
            </a:r>
            <a:r>
              <a:rPr lang="ru-RU" sz="2000" b="1" dirty="0" smtClean="0"/>
              <a:t>3.   </a:t>
            </a:r>
            <a:r>
              <a:rPr lang="ru-RU" sz="2000" i="1" dirty="0" smtClean="0"/>
              <a:t>Самостоятельная деятельность детей</a:t>
            </a:r>
            <a:endParaRPr lang="ru-RU" sz="2000" dirty="0" smtClean="0"/>
          </a:p>
          <a:p>
            <a:pPr>
              <a:buFontTx/>
              <a:buNone/>
            </a:pPr>
            <a:r>
              <a:rPr lang="ru-RU" sz="2000" dirty="0" smtClean="0"/>
              <a:t>     Свободная самостоятельная деятельность детей, способствовала самостоятельности, инициативности, развитию познавательного интереса, творчества .</a:t>
            </a:r>
          </a:p>
          <a:p>
            <a:pPr>
              <a:buFontTx/>
              <a:buNone/>
            </a:pPr>
            <a:r>
              <a:rPr lang="ru-RU" sz="2000" dirty="0"/>
              <a:t> </a:t>
            </a:r>
            <a:r>
              <a:rPr lang="ru-RU" sz="2000" dirty="0" smtClean="0"/>
              <a:t>      </a:t>
            </a:r>
            <a:r>
              <a:rPr lang="ru-RU" sz="2000" b="1" dirty="0" smtClean="0"/>
              <a:t>4</a:t>
            </a:r>
            <a:r>
              <a:rPr lang="ru-RU" sz="2000" dirty="0" smtClean="0"/>
              <a:t>. </a:t>
            </a:r>
            <a:r>
              <a:rPr lang="ru-RU" sz="2000" i="1" dirty="0" smtClean="0"/>
              <a:t>Работа   с родителями</a:t>
            </a:r>
          </a:p>
          <a:p>
            <a:pPr>
              <a:buFontTx/>
              <a:buNone/>
            </a:pPr>
            <a:endParaRPr lang="ru-RU" altLang="ru-RU" sz="2400" dirty="0" smtClean="0">
              <a:solidFill>
                <a:schemeClr val="hlink"/>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2"/>
          <p:cNvSpPr>
            <a:spLocks noGrp="1"/>
          </p:cNvSpPr>
          <p:nvPr>
            <p:ph type="title"/>
          </p:nvPr>
        </p:nvSpPr>
        <p:spPr>
          <a:xfrm>
            <a:off x="250825" y="349020"/>
            <a:ext cx="8507413" cy="4708981"/>
          </a:xfrm>
        </p:spPr>
        <p:txBody>
          <a:bodyPr>
            <a:spAutoFit/>
          </a:bodyPr>
          <a:lstStyle/>
          <a:p>
            <a:r>
              <a:rPr lang="ru-RU" sz="2000" dirty="0" smtClean="0"/>
              <a:t/>
            </a:r>
            <a:br>
              <a:rPr lang="ru-RU" sz="2000" dirty="0" smtClean="0"/>
            </a:br>
            <a:r>
              <a:rPr lang="ru-RU" sz="2000" b="1" dirty="0" smtClean="0"/>
              <a:t>Мини </a:t>
            </a:r>
            <a:r>
              <a:rPr lang="ru-RU" sz="2000" b="1" dirty="0"/>
              <a:t>- </a:t>
            </a:r>
            <a:r>
              <a:rPr lang="ru-RU" sz="2000" b="1" dirty="0" smtClean="0"/>
              <a:t>лаборатория</a:t>
            </a:r>
            <a:r>
              <a:rPr lang="ru-RU" sz="2000" dirty="0" smtClean="0"/>
              <a:t>  </a:t>
            </a:r>
            <a:r>
              <a:rPr lang="ru-RU" sz="2000" b="1" dirty="0" smtClean="0"/>
              <a:t>оснащена:</a:t>
            </a:r>
            <a:r>
              <a:rPr lang="ru-RU" sz="2000" dirty="0"/>
              <a:t/>
            </a:r>
            <a:br>
              <a:rPr lang="ru-RU" sz="2000" dirty="0"/>
            </a:br>
            <a:r>
              <a:rPr lang="ru-RU" sz="2000" dirty="0" smtClean="0"/>
              <a:t> </a:t>
            </a:r>
            <a:r>
              <a:rPr lang="ru-RU" sz="2000" b="1" dirty="0" smtClean="0"/>
              <a:t>Приборами</a:t>
            </a:r>
            <a:r>
              <a:rPr lang="ru-RU" sz="2000" dirty="0" smtClean="0"/>
              <a:t>: Микроскопы, лупы, зеркалам, веса ; магниты, </a:t>
            </a:r>
            <a:r>
              <a:rPr lang="ru-RU" sz="2000" dirty="0" err="1" smtClean="0"/>
              <a:t>термометры,бинокли</a:t>
            </a:r>
            <a:r>
              <a:rPr lang="ru-RU" sz="2000" dirty="0" smtClean="0"/>
              <a:t>, верёвки, линейки, песочные часы, глобус, лампа, фонарик,  </a:t>
            </a:r>
            <a:r>
              <a:rPr lang="ru-RU" sz="2000" dirty="0" err="1" smtClean="0"/>
              <a:t>мыло,щётки</a:t>
            </a:r>
            <a:r>
              <a:rPr lang="ru-RU" sz="2000" dirty="0" smtClean="0"/>
              <a:t>, губки, пипетки,  одноразовые шприцы без игл, пищевые </a:t>
            </a:r>
            <a:r>
              <a:rPr lang="ru-RU" sz="2000" dirty="0" err="1" smtClean="0"/>
              <a:t>красители,ножницы</a:t>
            </a:r>
            <a:r>
              <a:rPr lang="ru-RU" sz="2000" dirty="0" smtClean="0"/>
              <a:t>,  винтики, тёрка, клей, наждачная бумага, лоскуты ткани, </a:t>
            </a:r>
            <a:r>
              <a:rPr lang="ru-RU" sz="2000" dirty="0" err="1" smtClean="0"/>
              <a:t>клей,колёсики</a:t>
            </a:r>
            <a:r>
              <a:rPr lang="ru-RU" sz="2000" dirty="0" smtClean="0"/>
              <a:t>, мелкие вещи из различных материалов (дерево, пластмасса, метал)</a:t>
            </a:r>
            <a:br>
              <a:rPr lang="ru-RU" sz="2000" dirty="0" smtClean="0"/>
            </a:br>
            <a:r>
              <a:rPr lang="ru-RU" sz="2000" b="1" dirty="0" err="1" smtClean="0"/>
              <a:t>Ёмкостами</a:t>
            </a:r>
            <a:r>
              <a:rPr lang="ru-RU" sz="2000" b="1" dirty="0" smtClean="0"/>
              <a:t>:</a:t>
            </a:r>
            <a:r>
              <a:rPr lang="ru-RU" sz="2000" dirty="0" smtClean="0"/>
              <a:t> пластиковые банки, бутылки, стаканы разной формы, величины, мерки, воронки, сито, формочки, лопатки.</a:t>
            </a:r>
            <a:br>
              <a:rPr lang="ru-RU" sz="2000" dirty="0" smtClean="0"/>
            </a:br>
            <a:r>
              <a:rPr lang="ru-RU" sz="2000" b="1" dirty="0" smtClean="0"/>
              <a:t>Материалами:</a:t>
            </a:r>
            <a:r>
              <a:rPr lang="ru-RU" sz="2000" dirty="0" smtClean="0"/>
              <a:t> природный (желуди, шишки, семена, скорлупа, сучки, спилы, крупа и т.п.); «бросовый» (пробки, палочки, куски резиновых шлангов, трубочки для коктейля и т.п.).</a:t>
            </a:r>
            <a:br>
              <a:rPr lang="ru-RU" sz="2000" dirty="0" smtClean="0"/>
            </a:br>
            <a:r>
              <a:rPr lang="ru-RU" sz="2000" b="1" dirty="0" smtClean="0"/>
              <a:t>Неструктурированными материалами :</a:t>
            </a:r>
            <a:r>
              <a:rPr lang="ru-RU" sz="2000" dirty="0" smtClean="0"/>
              <a:t> песок, вода, опилки, древесная стружка, опавшие листья, измельчённый пенопласт.</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457200" y="274638"/>
            <a:ext cx="8229600" cy="922337"/>
          </a:xfrm>
        </p:spPr>
        <p:txBody>
          <a:bodyPr/>
          <a:lstStyle/>
          <a:p>
            <a:r>
              <a:rPr lang="ru-RU" sz="3600" b="1" smtClean="0"/>
              <a:t>Мини-лаборатория в группе</a:t>
            </a:r>
          </a:p>
        </p:txBody>
      </p:sp>
      <p:pic>
        <p:nvPicPr>
          <p:cNvPr id="25602" name="Picture 1" descr="H:\фото детей\Новая папка\DSC02398.JPG"/>
          <p:cNvPicPr>
            <a:picLocks noChangeAspect="1" noChangeArrowheads="1"/>
          </p:cNvPicPr>
          <p:nvPr/>
        </p:nvPicPr>
        <p:blipFill>
          <a:blip r:embed="rId2"/>
          <a:srcRect/>
          <a:stretch>
            <a:fillRect/>
          </a:stretch>
        </p:blipFill>
        <p:spPr bwMode="auto">
          <a:xfrm>
            <a:off x="1908175" y="1341438"/>
            <a:ext cx="523875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Прямоугольник 1"/>
          <p:cNvSpPr>
            <a:spLocks noChangeArrowheads="1"/>
          </p:cNvSpPr>
          <p:nvPr/>
        </p:nvSpPr>
        <p:spPr bwMode="auto">
          <a:xfrm>
            <a:off x="895350" y="250825"/>
            <a:ext cx="7200900" cy="369888"/>
          </a:xfrm>
          <a:prstGeom prst="rect">
            <a:avLst/>
          </a:prstGeom>
          <a:noFill/>
          <a:ln w="9525">
            <a:noFill/>
            <a:miter lim="800000"/>
            <a:headEnd/>
            <a:tailEnd/>
          </a:ln>
        </p:spPr>
        <p:txBody>
          <a:bodyPr>
            <a:spAutoFit/>
          </a:bodyPr>
          <a:lstStyle/>
          <a:p>
            <a:pPr algn="ctr"/>
            <a:r>
              <a:rPr lang="ru-RU" b="1">
                <a:ea typeface="Meiryo UI" pitchFamily="34" charset="-128"/>
                <a:cs typeface="Meiryo UI" pitchFamily="34" charset="-128"/>
              </a:rPr>
              <a:t>Приборы помощники</a:t>
            </a:r>
            <a:endParaRPr lang="ru-RU"/>
          </a:p>
        </p:txBody>
      </p:sp>
      <p:pic>
        <p:nvPicPr>
          <p:cNvPr id="7" name="Picture 3" descr="H:\фото детей\DSC02456.JPG"/>
          <p:cNvPicPr>
            <a:picLocks noChangeAspect="1" noChangeArrowheads="1"/>
          </p:cNvPicPr>
          <p:nvPr/>
        </p:nvPicPr>
        <p:blipFill>
          <a:blip r:embed="rId2" cstate="print"/>
          <a:srcRect/>
          <a:stretch>
            <a:fillRect/>
          </a:stretch>
        </p:blipFill>
        <p:spPr bwMode="auto">
          <a:xfrm>
            <a:off x="4211960" y="708286"/>
            <a:ext cx="3114345" cy="2520279"/>
          </a:xfrm>
          <a:prstGeom prst="rect">
            <a:avLst/>
          </a:prstGeom>
          <a:ln>
            <a:noFill/>
          </a:ln>
          <a:effectLst>
            <a:softEdge rad="112500"/>
          </a:effectLst>
        </p:spPr>
      </p:pic>
      <p:pic>
        <p:nvPicPr>
          <p:cNvPr id="8" name="Picture 2" descr="H:\фото детей\DSC02460.JPG"/>
          <p:cNvPicPr>
            <a:picLocks noChangeAspect="1" noChangeArrowheads="1"/>
          </p:cNvPicPr>
          <p:nvPr/>
        </p:nvPicPr>
        <p:blipFill>
          <a:blip r:embed="rId3" cstate="print"/>
          <a:srcRect/>
          <a:stretch>
            <a:fillRect/>
          </a:stretch>
        </p:blipFill>
        <p:spPr bwMode="auto">
          <a:xfrm>
            <a:off x="395536" y="684609"/>
            <a:ext cx="3024336" cy="2448272"/>
          </a:xfrm>
          <a:prstGeom prst="rect">
            <a:avLst/>
          </a:prstGeom>
          <a:ln>
            <a:noFill/>
          </a:ln>
          <a:effectLst>
            <a:softEdge rad="112500"/>
          </a:effectLst>
        </p:spPr>
      </p:pic>
      <p:sp>
        <p:nvSpPr>
          <p:cNvPr id="26628" name="Прямоугольник 2"/>
          <p:cNvSpPr>
            <a:spLocks noChangeArrowheads="1"/>
          </p:cNvSpPr>
          <p:nvPr/>
        </p:nvSpPr>
        <p:spPr bwMode="auto">
          <a:xfrm>
            <a:off x="2339975" y="3244850"/>
            <a:ext cx="6480175" cy="368300"/>
          </a:xfrm>
          <a:prstGeom prst="rect">
            <a:avLst/>
          </a:prstGeom>
          <a:noFill/>
          <a:ln w="9525">
            <a:noFill/>
            <a:miter lim="800000"/>
            <a:headEnd/>
            <a:tailEnd/>
          </a:ln>
        </p:spPr>
        <p:txBody>
          <a:bodyPr>
            <a:spAutoFit/>
          </a:bodyPr>
          <a:lstStyle/>
          <a:p>
            <a:r>
              <a:rPr lang="ru-RU" b="1"/>
              <a:t>Природный  и бросовый материал </a:t>
            </a:r>
            <a:endParaRPr lang="ru-RU"/>
          </a:p>
        </p:txBody>
      </p:sp>
      <p:pic>
        <p:nvPicPr>
          <p:cNvPr id="10" name="Picture 2" descr="H:\фото детей\DSC02454.JPG"/>
          <p:cNvPicPr>
            <a:picLocks noChangeAspect="1" noChangeArrowheads="1"/>
          </p:cNvPicPr>
          <p:nvPr/>
        </p:nvPicPr>
        <p:blipFill>
          <a:blip r:embed="rId4" cstate="print"/>
          <a:srcRect/>
          <a:stretch>
            <a:fillRect/>
          </a:stretch>
        </p:blipFill>
        <p:spPr bwMode="auto">
          <a:xfrm>
            <a:off x="539552" y="3631084"/>
            <a:ext cx="3071834" cy="2786082"/>
          </a:xfrm>
          <a:prstGeom prst="rect">
            <a:avLst/>
          </a:prstGeom>
          <a:ln>
            <a:noFill/>
          </a:ln>
          <a:effectLst>
            <a:softEdge rad="112500"/>
          </a:effectLst>
        </p:spPr>
      </p:pic>
      <p:pic>
        <p:nvPicPr>
          <p:cNvPr id="13" name="Picture 2" descr="H:\фото детей\DSC02458.JPG"/>
          <p:cNvPicPr>
            <a:picLocks noChangeAspect="1" noChangeArrowheads="1"/>
          </p:cNvPicPr>
          <p:nvPr/>
        </p:nvPicPr>
        <p:blipFill>
          <a:blip r:embed="rId5" cstate="print"/>
          <a:srcRect/>
          <a:stretch>
            <a:fillRect/>
          </a:stretch>
        </p:blipFill>
        <p:spPr bwMode="auto">
          <a:xfrm>
            <a:off x="4254471" y="3737287"/>
            <a:ext cx="3071834" cy="25736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Содержимое 2"/>
          <p:cNvSpPr>
            <a:spLocks noGrp="1"/>
          </p:cNvSpPr>
          <p:nvPr>
            <p:ph idx="1"/>
          </p:nvPr>
        </p:nvSpPr>
        <p:spPr>
          <a:xfrm>
            <a:off x="565150" y="333375"/>
            <a:ext cx="8229600" cy="5721350"/>
          </a:xfrm>
        </p:spPr>
        <p:txBody>
          <a:bodyPr/>
          <a:lstStyle/>
          <a:p>
            <a:pPr algn="just">
              <a:buFontTx/>
              <a:buNone/>
            </a:pPr>
            <a:r>
              <a:rPr lang="ru-RU" altLang="ru-RU" sz="2400" smtClean="0"/>
              <a:t>		</a:t>
            </a:r>
            <a:r>
              <a:rPr lang="ru-RU" b="1" smtClean="0"/>
              <a:t>Оборудование для экспериментов</a:t>
            </a:r>
            <a:endParaRPr lang="ru-RU" altLang="ru-RU" smtClean="0"/>
          </a:p>
        </p:txBody>
      </p:sp>
      <p:pic>
        <p:nvPicPr>
          <p:cNvPr id="28674" name="Рисунок 2" descr="E:\IMG_0931.jpg"/>
          <p:cNvPicPr>
            <a:picLocks noChangeAspect="1" noChangeArrowheads="1"/>
          </p:cNvPicPr>
          <p:nvPr/>
        </p:nvPicPr>
        <p:blipFill>
          <a:blip r:embed="rId2"/>
          <a:srcRect/>
          <a:stretch>
            <a:fillRect/>
          </a:stretch>
        </p:blipFill>
        <p:spPr bwMode="auto">
          <a:xfrm>
            <a:off x="611188" y="1125538"/>
            <a:ext cx="2643187" cy="1981200"/>
          </a:xfrm>
          <a:prstGeom prst="rect">
            <a:avLst/>
          </a:prstGeom>
          <a:noFill/>
          <a:ln w="9525">
            <a:noFill/>
            <a:miter lim="800000"/>
            <a:headEnd/>
            <a:tailEnd/>
          </a:ln>
        </p:spPr>
      </p:pic>
      <p:pic>
        <p:nvPicPr>
          <p:cNvPr id="28675" name="Рисунок 3" descr="E:\IMG_0937.jpg"/>
          <p:cNvPicPr>
            <a:picLocks noChangeAspect="1" noChangeArrowheads="1"/>
          </p:cNvPicPr>
          <p:nvPr/>
        </p:nvPicPr>
        <p:blipFill>
          <a:blip r:embed="rId3"/>
          <a:srcRect/>
          <a:stretch>
            <a:fillRect/>
          </a:stretch>
        </p:blipFill>
        <p:spPr bwMode="auto">
          <a:xfrm>
            <a:off x="6000750" y="1181100"/>
            <a:ext cx="2535238" cy="1871663"/>
          </a:xfrm>
          <a:prstGeom prst="rect">
            <a:avLst/>
          </a:prstGeom>
          <a:noFill/>
          <a:ln w="9525">
            <a:noFill/>
            <a:miter lim="800000"/>
            <a:headEnd/>
            <a:tailEnd/>
          </a:ln>
        </p:spPr>
      </p:pic>
      <p:pic>
        <p:nvPicPr>
          <p:cNvPr id="28676" name="Рисунок 4" descr="E:\IMG_0940.jpg"/>
          <p:cNvPicPr>
            <a:picLocks noChangeAspect="1" noChangeArrowheads="1"/>
          </p:cNvPicPr>
          <p:nvPr/>
        </p:nvPicPr>
        <p:blipFill>
          <a:blip r:embed="rId4"/>
          <a:srcRect/>
          <a:stretch>
            <a:fillRect/>
          </a:stretch>
        </p:blipFill>
        <p:spPr bwMode="auto">
          <a:xfrm>
            <a:off x="3886200" y="938213"/>
            <a:ext cx="1587500" cy="2357437"/>
          </a:xfrm>
          <a:prstGeom prst="rect">
            <a:avLst/>
          </a:prstGeom>
          <a:noFill/>
          <a:ln w="9525">
            <a:noFill/>
            <a:miter lim="800000"/>
            <a:headEnd/>
            <a:tailEnd/>
          </a:ln>
        </p:spPr>
      </p:pic>
      <p:pic>
        <p:nvPicPr>
          <p:cNvPr id="28677" name="Рисунок 5" descr="E:\IMG_0941.jpg"/>
          <p:cNvPicPr>
            <a:picLocks noChangeAspect="1" noChangeArrowheads="1"/>
          </p:cNvPicPr>
          <p:nvPr/>
        </p:nvPicPr>
        <p:blipFill>
          <a:blip r:embed="rId5"/>
          <a:srcRect/>
          <a:stretch>
            <a:fillRect/>
          </a:stretch>
        </p:blipFill>
        <p:spPr bwMode="auto">
          <a:xfrm>
            <a:off x="1085850" y="3540125"/>
            <a:ext cx="1695450" cy="2262188"/>
          </a:xfrm>
          <a:prstGeom prst="rect">
            <a:avLst/>
          </a:prstGeom>
          <a:noFill/>
          <a:ln w="9525">
            <a:noFill/>
            <a:miter lim="800000"/>
            <a:headEnd/>
            <a:tailEnd/>
          </a:ln>
        </p:spPr>
      </p:pic>
      <p:pic>
        <p:nvPicPr>
          <p:cNvPr id="28678" name="Рисунок 6" descr="E:\IMG_0947.jpg"/>
          <p:cNvPicPr>
            <a:picLocks noChangeAspect="1" noChangeArrowheads="1"/>
          </p:cNvPicPr>
          <p:nvPr/>
        </p:nvPicPr>
        <p:blipFill>
          <a:blip r:embed="rId6"/>
          <a:srcRect/>
          <a:stretch>
            <a:fillRect/>
          </a:stretch>
        </p:blipFill>
        <p:spPr bwMode="auto">
          <a:xfrm>
            <a:off x="3397250" y="4040188"/>
            <a:ext cx="2349500" cy="1762125"/>
          </a:xfrm>
          <a:prstGeom prst="rect">
            <a:avLst/>
          </a:prstGeom>
          <a:noFill/>
          <a:ln w="9525">
            <a:noFill/>
            <a:miter lim="800000"/>
            <a:headEnd/>
            <a:tailEnd/>
          </a:ln>
        </p:spPr>
      </p:pic>
      <p:pic>
        <p:nvPicPr>
          <p:cNvPr id="28679" name=" 20" descr="IMG_0938.jpg"/>
          <p:cNvPicPr>
            <a:picLocks noGrp="1" noChangeAspect="1"/>
          </p:cNvPicPr>
          <p:nvPr/>
        </p:nvPicPr>
        <p:blipFill>
          <a:blip r:embed="rId7"/>
          <a:srcRect l="5704" r="5704"/>
          <a:stretch>
            <a:fillRect/>
          </a:stretch>
        </p:blipFill>
        <p:spPr bwMode="auto">
          <a:xfrm>
            <a:off x="6196013" y="4040188"/>
            <a:ext cx="2146300" cy="166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r>
              <a:rPr lang="ru-RU" sz="2800" b="1" dirty="0" smtClean="0"/>
              <a:t>Опытно-экспериментальная  деятельность</a:t>
            </a:r>
            <a:r>
              <a:rPr lang="ru-RU" sz="2800" dirty="0" smtClean="0"/>
              <a:t> взаимосвязана </a:t>
            </a:r>
            <a:r>
              <a:rPr lang="ru-RU" sz="2800" dirty="0" smtClean="0">
                <a:solidFill>
                  <a:srgbClr val="C00000"/>
                </a:solidFill>
              </a:rPr>
              <a:t>  </a:t>
            </a:r>
            <a:r>
              <a:rPr lang="ru-RU" sz="2800" dirty="0" smtClean="0"/>
              <a:t>с такими  видами деятельности</a:t>
            </a:r>
          </a:p>
        </p:txBody>
      </p:sp>
      <p:grpSp>
        <p:nvGrpSpPr>
          <p:cNvPr id="3" name="Diagram group"/>
          <p:cNvGrpSpPr/>
          <p:nvPr/>
        </p:nvGrpSpPr>
        <p:grpSpPr>
          <a:xfrm>
            <a:off x="539552" y="644079"/>
            <a:ext cx="5339222" cy="4866758"/>
            <a:chOff x="1829268" y="572860"/>
            <a:chExt cx="5339222" cy="4866758"/>
          </a:xfrm>
          <a:scene3d>
            <a:camera prst="isometricOffAxis2Left" zoom="95000"/>
            <a:lightRig rig="flat" dir="t"/>
          </a:scene3d>
        </p:grpSpPr>
        <p:sp>
          <p:nvSpPr>
            <p:cNvPr id="4" name="Прямая соединительная линия 3"/>
            <p:cNvSpPr/>
            <p:nvPr/>
          </p:nvSpPr>
          <p:spPr>
            <a:xfrm>
              <a:off x="2066723" y="868555"/>
              <a:ext cx="4571063" cy="4571063"/>
            </a:xfrm>
            <a:custGeom>
              <a:avLst/>
              <a:gdLst/>
              <a:ahLst/>
              <a:cxnLst/>
              <a:rect l="0" t="0" r="0" b="0"/>
              <a:pathLst>
                <a:path>
                  <a:moveTo>
                    <a:pt x="2882515" y="79343"/>
                  </a:moveTo>
                  <a:arcTo wR="2285531" hR="2285531" stAng="17108481" swAng="1861277"/>
                </a:path>
              </a:pathLst>
            </a:custGeom>
            <a:noFill/>
            <a:sp3d z="-40000" prstMaterial="matte"/>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5" name="Группа 4"/>
            <p:cNvGrpSpPr/>
            <p:nvPr/>
          </p:nvGrpSpPr>
          <p:grpSpPr>
            <a:xfrm>
              <a:off x="5408449" y="1580110"/>
              <a:ext cx="1760041" cy="1144026"/>
              <a:chOff x="5408449" y="1580110"/>
              <a:chExt cx="1760041" cy="1144026"/>
            </a:xfrm>
          </p:grpSpPr>
          <p:sp>
            <p:nvSpPr>
              <p:cNvPr id="10" name="Скругленный прямоугольник 9"/>
              <p:cNvSpPr/>
              <p:nvPr/>
            </p:nvSpPr>
            <p:spPr>
              <a:xfrm>
                <a:off x="5408449" y="1580110"/>
                <a:ext cx="1760041" cy="1144026"/>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sp>
          <p:sp>
            <p:nvSpPr>
              <p:cNvPr id="11" name="Скругленный прямоугольник 5"/>
              <p:cNvSpPr/>
              <p:nvPr/>
            </p:nvSpPr>
            <p:spPr>
              <a:xfrm>
                <a:off x="5464296" y="1635957"/>
                <a:ext cx="1648347" cy="1032332"/>
              </a:xfrm>
              <a:prstGeom prst="rect">
                <a:avLst/>
              </a:prstGeom>
              <a:sp3d/>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90000"/>
                  </a:lnSpc>
                  <a:spcAft>
                    <a:spcPct val="35000"/>
                  </a:spcAft>
                  <a:defRPr/>
                </a:pPr>
                <a:r>
                  <a:rPr lang="ru-RU" sz="2100" dirty="0">
                    <a:solidFill>
                      <a:srgbClr val="FF0000"/>
                    </a:solidFill>
                  </a:rPr>
                  <a:t>труд</a:t>
                </a:r>
              </a:p>
            </p:txBody>
          </p:sp>
        </p:grpSp>
        <p:sp>
          <p:nvSpPr>
            <p:cNvPr id="6" name="Прямая соединительная линия 6"/>
            <p:cNvSpPr/>
            <p:nvPr/>
          </p:nvSpPr>
          <p:spPr>
            <a:xfrm>
              <a:off x="1829268" y="572860"/>
              <a:ext cx="4571063" cy="4571063"/>
            </a:xfrm>
            <a:custGeom>
              <a:avLst/>
              <a:gdLst/>
              <a:ahLst/>
              <a:cxnLst/>
              <a:rect l="0" t="0" r="0" b="0"/>
              <a:pathLst>
                <a:path>
                  <a:moveTo>
                    <a:pt x="4567929" y="2165885"/>
                  </a:moveTo>
                  <a:arcTo wR="2285531" hR="2285531" stAng="21419954" swAng="2196165"/>
                </a:path>
              </a:pathLst>
            </a:custGeom>
            <a:noFill/>
            <a:sp3d z="-40000" prstMaterial="matte"/>
          </p:spPr>
          <p:style>
            <a:lnRef idx="1">
              <a:schemeClr val="accent5">
                <a:hueOff val="-2483469"/>
                <a:satOff val="9953"/>
                <a:lumOff val="2157"/>
                <a:alphaOff val="0"/>
              </a:schemeClr>
            </a:lnRef>
            <a:fillRef idx="0">
              <a:scrgbClr r="0" g="0" b="0"/>
            </a:fillRef>
            <a:effectRef idx="0">
              <a:scrgbClr r="0" g="0" b="0"/>
            </a:effectRef>
            <a:fontRef idx="minor">
              <a:schemeClr val="tx1">
                <a:hueOff val="0"/>
                <a:satOff val="0"/>
                <a:lumOff val="0"/>
                <a:alphaOff val="0"/>
              </a:schemeClr>
            </a:fontRef>
          </p:style>
        </p:sp>
        <p:sp>
          <p:nvSpPr>
            <p:cNvPr id="7" name="Прямая соединительная линия 7"/>
            <p:cNvSpPr/>
            <p:nvPr/>
          </p:nvSpPr>
          <p:spPr>
            <a:xfrm>
              <a:off x="1829268" y="572860"/>
              <a:ext cx="4571063" cy="4571063"/>
            </a:xfrm>
            <a:custGeom>
              <a:avLst/>
              <a:gdLst/>
              <a:ahLst/>
              <a:cxnLst/>
              <a:rect l="0" t="0" r="0" b="0"/>
              <a:pathLst>
                <a:path>
                  <a:moveTo>
                    <a:pt x="2739834" y="4525457"/>
                  </a:moveTo>
                  <a:arcTo wR="2285531" hR="2285531" stAng="4712087" swAng="1375827"/>
                </a:path>
              </a:pathLst>
            </a:custGeom>
            <a:noFill/>
            <a:sp3d z="-40000" prstMaterial="matte"/>
          </p:spPr>
          <p:style>
            <a:lnRef idx="1">
              <a:schemeClr val="accent5">
                <a:hueOff val="-4966938"/>
                <a:satOff val="19906"/>
                <a:lumOff val="4314"/>
                <a:alphaOff val="0"/>
              </a:schemeClr>
            </a:lnRef>
            <a:fillRef idx="0">
              <a:scrgbClr r="0" g="0" b="0"/>
            </a:fillRef>
            <a:effectRef idx="0">
              <a:scrgbClr r="0" g="0" b="0"/>
            </a:effectRef>
            <a:fontRef idx="minor">
              <a:schemeClr val="tx1">
                <a:hueOff val="0"/>
                <a:satOff val="0"/>
                <a:lumOff val="0"/>
                <a:alphaOff val="0"/>
              </a:schemeClr>
            </a:fontRef>
          </p:style>
        </p:sp>
        <p:sp>
          <p:nvSpPr>
            <p:cNvPr id="8" name="Прямая соединительная линия 8"/>
            <p:cNvSpPr/>
            <p:nvPr/>
          </p:nvSpPr>
          <p:spPr>
            <a:xfrm>
              <a:off x="1981074" y="833887"/>
              <a:ext cx="4571063" cy="4571063"/>
            </a:xfrm>
            <a:custGeom>
              <a:avLst/>
              <a:gdLst/>
              <a:ahLst/>
              <a:cxnLst/>
              <a:rect l="0" t="0" r="0" b="0"/>
              <a:pathLst>
                <a:path>
                  <a:moveTo>
                    <a:pt x="231525" y="3287885"/>
                  </a:moveTo>
                  <a:arcTo wR="2285531" hR="2285531" stAng="9239260" swAng="2285300"/>
                </a:path>
              </a:pathLst>
            </a:custGeom>
            <a:noFill/>
            <a:sp3d z="-40000" prstMaterial="matte"/>
          </p:spPr>
          <p:style>
            <a:lnRef idx="1">
              <a:schemeClr val="accent5">
                <a:hueOff val="-7450407"/>
                <a:satOff val="29858"/>
                <a:lumOff val="6471"/>
                <a:alphaOff val="0"/>
              </a:schemeClr>
            </a:lnRef>
            <a:fillRef idx="0">
              <a:scrgbClr r="0" g="0" b="0"/>
            </a:fillRef>
            <a:effectRef idx="0">
              <a:scrgbClr r="0" g="0" b="0"/>
            </a:effectRef>
            <a:fontRef idx="minor">
              <a:schemeClr val="tx1">
                <a:hueOff val="0"/>
                <a:satOff val="0"/>
                <a:lumOff val="0"/>
                <a:alphaOff val="0"/>
              </a:schemeClr>
            </a:fontRef>
          </p:style>
        </p:sp>
        <p:sp>
          <p:nvSpPr>
            <p:cNvPr id="9" name="Прямая соединительная линия 9"/>
            <p:cNvSpPr/>
            <p:nvPr/>
          </p:nvSpPr>
          <p:spPr>
            <a:xfrm>
              <a:off x="1930231" y="748809"/>
              <a:ext cx="4571063" cy="4571063"/>
            </a:xfrm>
            <a:custGeom>
              <a:avLst/>
              <a:gdLst/>
              <a:ahLst/>
              <a:cxnLst/>
              <a:rect l="0" t="0" r="0" b="0"/>
              <a:pathLst>
                <a:path>
                  <a:moveTo>
                    <a:pt x="613165" y="727697"/>
                  </a:moveTo>
                  <a:arcTo wR="2285531" hR="2285531" stAng="13378160" swAng="1188099"/>
                </a:path>
              </a:pathLst>
            </a:custGeom>
            <a:noFill/>
            <a:sp3d z="-40000" prstMaterial="matte"/>
          </p:spPr>
          <p:style>
            <a:lnRef idx="1">
              <a:schemeClr val="accent5">
                <a:hueOff val="-9933876"/>
                <a:satOff val="39811"/>
                <a:lumOff val="8628"/>
                <a:alphaOff val="0"/>
              </a:schemeClr>
            </a:lnRef>
            <a:fillRef idx="0">
              <a:scrgbClr r="0" g="0" b="0"/>
            </a:fillRef>
            <a:effectRef idx="0">
              <a:scrgbClr r="0" g="0" b="0"/>
            </a:effectRef>
            <a:fontRef idx="minor">
              <a:schemeClr val="tx1">
                <a:hueOff val="0"/>
                <a:satOff val="0"/>
                <a:lumOff val="0"/>
                <a:alphaOff val="0"/>
              </a:schemeClr>
            </a:fontRef>
          </p:style>
        </p:sp>
      </p:grpSp>
      <p:grpSp>
        <p:nvGrpSpPr>
          <p:cNvPr id="12" name="Diagram group"/>
          <p:cNvGrpSpPr/>
          <p:nvPr/>
        </p:nvGrpSpPr>
        <p:grpSpPr>
          <a:xfrm>
            <a:off x="1187624" y="1628800"/>
            <a:ext cx="1874914" cy="1144026"/>
            <a:chOff x="3177157" y="204233"/>
            <a:chExt cx="1760041" cy="1144026"/>
          </a:xfrm>
          <a:scene3d>
            <a:camera prst="isometricOffAxis2Left" zoom="95000"/>
            <a:lightRig rig="flat" dir="t"/>
          </a:scene3d>
        </p:grpSpPr>
        <p:grpSp>
          <p:nvGrpSpPr>
            <p:cNvPr id="13" name="Группа 12"/>
            <p:cNvGrpSpPr/>
            <p:nvPr/>
          </p:nvGrpSpPr>
          <p:grpSpPr>
            <a:xfrm>
              <a:off x="3177157" y="204233"/>
              <a:ext cx="1760041" cy="1144026"/>
              <a:chOff x="3177157" y="204233"/>
              <a:chExt cx="1760041" cy="1144026"/>
            </a:xfrm>
          </p:grpSpPr>
          <p:sp>
            <p:nvSpPr>
              <p:cNvPr id="14" name="Скругленный прямоугольник 13"/>
              <p:cNvSpPr/>
              <p:nvPr/>
            </p:nvSpPr>
            <p:spPr>
              <a:xfrm>
                <a:off x="3177157" y="204233"/>
                <a:ext cx="1760041" cy="1144026"/>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Скругленный прямоугольник 4"/>
              <p:cNvSpPr/>
              <p:nvPr/>
            </p:nvSpPr>
            <p:spPr>
              <a:xfrm>
                <a:off x="3233004" y="260080"/>
                <a:ext cx="1648347" cy="1032332"/>
              </a:xfrm>
              <a:prstGeom prst="rect">
                <a:avLst/>
              </a:prstGeom>
              <a:sp3d/>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90000"/>
                  </a:lnSpc>
                  <a:spcAft>
                    <a:spcPct val="35000"/>
                  </a:spcAft>
                  <a:defRPr/>
                </a:pPr>
                <a:r>
                  <a:rPr lang="ru-RU" sz="2100" dirty="0">
                    <a:solidFill>
                      <a:srgbClr val="FF0000"/>
                    </a:solidFill>
                  </a:rPr>
                  <a:t>игра</a:t>
                </a:r>
              </a:p>
            </p:txBody>
          </p:sp>
        </p:grpSp>
      </p:grpSp>
      <p:grpSp>
        <p:nvGrpSpPr>
          <p:cNvPr id="16" name="Diagram group"/>
          <p:cNvGrpSpPr/>
          <p:nvPr/>
        </p:nvGrpSpPr>
        <p:grpSpPr>
          <a:xfrm>
            <a:off x="811423" y="3253261"/>
            <a:ext cx="1760041" cy="1144026"/>
            <a:chOff x="1302560" y="1482383"/>
            <a:chExt cx="1760041" cy="1144026"/>
          </a:xfrm>
          <a:scene3d>
            <a:camera prst="isometricOffAxis2Left" zoom="95000"/>
            <a:lightRig rig="flat" dir="t"/>
          </a:scene3d>
        </p:grpSpPr>
        <p:grpSp>
          <p:nvGrpSpPr>
            <p:cNvPr id="17" name="Группа 16"/>
            <p:cNvGrpSpPr/>
            <p:nvPr/>
          </p:nvGrpSpPr>
          <p:grpSpPr>
            <a:xfrm>
              <a:off x="1302560" y="1482383"/>
              <a:ext cx="1760041" cy="1144026"/>
              <a:chOff x="1302560" y="1482383"/>
              <a:chExt cx="1760041" cy="1144026"/>
            </a:xfrm>
          </p:grpSpPr>
          <p:sp>
            <p:nvSpPr>
              <p:cNvPr id="18" name="Скругленный прямоугольник 17"/>
              <p:cNvSpPr/>
              <p:nvPr/>
            </p:nvSpPr>
            <p:spPr>
              <a:xfrm>
                <a:off x="1302560" y="1482383"/>
                <a:ext cx="1760041" cy="1144026"/>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9" name="Скругленный прямоугольник 4"/>
              <p:cNvSpPr/>
              <p:nvPr/>
            </p:nvSpPr>
            <p:spPr>
              <a:xfrm>
                <a:off x="1358407" y="1538230"/>
                <a:ext cx="1648347" cy="1032332"/>
              </a:xfrm>
              <a:prstGeom prst="rect">
                <a:avLst/>
              </a:prstGeom>
              <a:sp3d/>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90000"/>
                  </a:lnSpc>
                  <a:spcAft>
                    <a:spcPct val="35000"/>
                  </a:spcAft>
                  <a:defRPr/>
                </a:pPr>
                <a:r>
                  <a:rPr lang="ru-RU" sz="2100" dirty="0">
                    <a:solidFill>
                      <a:srgbClr val="FF0000"/>
                    </a:solidFill>
                  </a:rPr>
                  <a:t>математика</a:t>
                </a:r>
              </a:p>
            </p:txBody>
          </p:sp>
        </p:grpSp>
      </p:grpSp>
      <p:grpSp>
        <p:nvGrpSpPr>
          <p:cNvPr id="20" name="Diagram group"/>
          <p:cNvGrpSpPr/>
          <p:nvPr/>
        </p:nvGrpSpPr>
        <p:grpSpPr>
          <a:xfrm>
            <a:off x="4516152" y="3825274"/>
            <a:ext cx="1760041" cy="1144026"/>
            <a:chOff x="1891377" y="4135412"/>
            <a:chExt cx="1760041" cy="1144026"/>
          </a:xfrm>
          <a:scene3d>
            <a:camera prst="isometricOffAxis2Left" zoom="95000"/>
            <a:lightRig rig="flat" dir="t"/>
          </a:scene3d>
        </p:grpSpPr>
        <p:grpSp>
          <p:nvGrpSpPr>
            <p:cNvPr id="21" name="Группа 20"/>
            <p:cNvGrpSpPr/>
            <p:nvPr/>
          </p:nvGrpSpPr>
          <p:grpSpPr>
            <a:xfrm>
              <a:off x="1891377" y="4135412"/>
              <a:ext cx="1760041" cy="1144026"/>
              <a:chOff x="1891377" y="4135412"/>
              <a:chExt cx="1760041" cy="1144026"/>
            </a:xfrm>
          </p:grpSpPr>
          <p:sp>
            <p:nvSpPr>
              <p:cNvPr id="22" name="Скругленный прямоугольник 21"/>
              <p:cNvSpPr/>
              <p:nvPr/>
            </p:nvSpPr>
            <p:spPr>
              <a:xfrm>
                <a:off x="1891377" y="4135412"/>
                <a:ext cx="1760041" cy="1144026"/>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sp>
          <p:sp>
            <p:nvSpPr>
              <p:cNvPr id="23" name="Скругленный прямоугольник 4"/>
              <p:cNvSpPr/>
              <p:nvPr/>
            </p:nvSpPr>
            <p:spPr>
              <a:xfrm>
                <a:off x="1947224" y="4191259"/>
                <a:ext cx="1648347" cy="1032332"/>
              </a:xfrm>
              <a:prstGeom prst="rect">
                <a:avLst/>
              </a:prstGeom>
              <a:sp3d/>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90000"/>
                  </a:lnSpc>
                  <a:spcAft>
                    <a:spcPct val="35000"/>
                  </a:spcAft>
                  <a:defRPr/>
                </a:pPr>
                <a:r>
                  <a:rPr lang="ru-RU" sz="2100" dirty="0">
                    <a:solidFill>
                      <a:srgbClr val="FF0000"/>
                    </a:solidFill>
                  </a:rPr>
                  <a:t>наблюдения</a:t>
                </a:r>
              </a:p>
            </p:txBody>
          </p:sp>
        </p:grpSp>
      </p:grpSp>
      <p:grpSp>
        <p:nvGrpSpPr>
          <p:cNvPr id="24" name="Diagram group"/>
          <p:cNvGrpSpPr/>
          <p:nvPr/>
        </p:nvGrpSpPr>
        <p:grpSpPr>
          <a:xfrm>
            <a:off x="2515617" y="4422658"/>
            <a:ext cx="1760041" cy="1144026"/>
            <a:chOff x="4578181" y="4135412"/>
            <a:chExt cx="1760041" cy="1144026"/>
          </a:xfrm>
          <a:scene3d>
            <a:camera prst="isometricOffAxis2Left" zoom="95000"/>
            <a:lightRig rig="flat" dir="t"/>
          </a:scene3d>
        </p:grpSpPr>
        <p:grpSp>
          <p:nvGrpSpPr>
            <p:cNvPr id="25" name="Группа 24"/>
            <p:cNvGrpSpPr/>
            <p:nvPr/>
          </p:nvGrpSpPr>
          <p:grpSpPr>
            <a:xfrm>
              <a:off x="4578181" y="4135412"/>
              <a:ext cx="1760041" cy="1144026"/>
              <a:chOff x="4578181" y="4135412"/>
              <a:chExt cx="1760041" cy="1144026"/>
            </a:xfrm>
          </p:grpSpPr>
          <p:sp>
            <p:nvSpPr>
              <p:cNvPr id="26" name="Скругленный прямоугольник 25"/>
              <p:cNvSpPr/>
              <p:nvPr/>
            </p:nvSpPr>
            <p:spPr>
              <a:xfrm>
                <a:off x="4578181" y="4135412"/>
                <a:ext cx="1760041" cy="1144026"/>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27" name="Скругленный прямоугольник 4"/>
              <p:cNvSpPr/>
              <p:nvPr/>
            </p:nvSpPr>
            <p:spPr>
              <a:xfrm>
                <a:off x="4634028" y="4191259"/>
                <a:ext cx="1648347" cy="1032332"/>
              </a:xfrm>
              <a:prstGeom prst="rect">
                <a:avLst/>
              </a:prstGeom>
              <a:sp3d/>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90000"/>
                  </a:lnSpc>
                  <a:spcAft>
                    <a:spcPct val="35000"/>
                  </a:spcAft>
                  <a:defRPr/>
                </a:pPr>
                <a:r>
                  <a:rPr lang="ru-RU" sz="2100" dirty="0">
                    <a:solidFill>
                      <a:srgbClr val="FF0000"/>
                    </a:solidFill>
                  </a:rPr>
                  <a:t>развитие речи</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a:xfrm>
            <a:off x="457200" y="274638"/>
            <a:ext cx="8229600" cy="922337"/>
          </a:xfrm>
        </p:spPr>
        <p:txBody>
          <a:bodyPr/>
          <a:lstStyle/>
          <a:p>
            <a:r>
              <a:rPr lang="ru-RU" b="1" smtClean="0"/>
              <a:t>Использование мнемотаблиц</a:t>
            </a:r>
            <a:endParaRPr lang="ru-RU" smtClean="0"/>
          </a:p>
        </p:txBody>
      </p:sp>
      <p:pic>
        <p:nvPicPr>
          <p:cNvPr id="31746" name="Picture 2"/>
          <p:cNvPicPr>
            <a:picLocks noChangeAspect="1" noChangeArrowheads="1"/>
          </p:cNvPicPr>
          <p:nvPr/>
        </p:nvPicPr>
        <p:blipFill>
          <a:blip r:embed="rId2"/>
          <a:srcRect b="3159"/>
          <a:stretch>
            <a:fillRect/>
          </a:stretch>
        </p:blipFill>
        <p:spPr bwMode="auto">
          <a:xfrm>
            <a:off x="539750" y="1052513"/>
            <a:ext cx="2651125" cy="3635375"/>
          </a:xfrm>
          <a:prstGeom prst="rect">
            <a:avLst/>
          </a:prstGeom>
          <a:noFill/>
          <a:ln w="9525">
            <a:noFill/>
            <a:miter lim="800000"/>
            <a:headEnd/>
            <a:tailEnd/>
          </a:ln>
        </p:spPr>
      </p:pic>
      <p:pic>
        <p:nvPicPr>
          <p:cNvPr id="31747" name="Picture 3"/>
          <p:cNvPicPr>
            <a:picLocks noChangeAspect="1" noChangeArrowheads="1"/>
          </p:cNvPicPr>
          <p:nvPr/>
        </p:nvPicPr>
        <p:blipFill>
          <a:blip r:embed="rId3"/>
          <a:srcRect/>
          <a:stretch>
            <a:fillRect/>
          </a:stretch>
        </p:blipFill>
        <p:spPr bwMode="auto">
          <a:xfrm>
            <a:off x="4500563" y="1052513"/>
            <a:ext cx="4148137" cy="2663825"/>
          </a:xfrm>
          <a:prstGeom prst="rect">
            <a:avLst/>
          </a:prstGeom>
          <a:noFill/>
          <a:ln w="9525">
            <a:noFill/>
            <a:miter lim="800000"/>
            <a:headEnd/>
            <a:tailEnd/>
          </a:ln>
        </p:spPr>
      </p:pic>
      <p:pic>
        <p:nvPicPr>
          <p:cNvPr id="31748" name="Picture 4"/>
          <p:cNvPicPr>
            <a:picLocks noChangeAspect="1" noChangeArrowheads="1"/>
          </p:cNvPicPr>
          <p:nvPr/>
        </p:nvPicPr>
        <p:blipFill>
          <a:blip r:embed="rId4"/>
          <a:srcRect/>
          <a:stretch>
            <a:fillRect/>
          </a:stretch>
        </p:blipFill>
        <p:spPr bwMode="auto">
          <a:xfrm>
            <a:off x="2987675" y="3889375"/>
            <a:ext cx="3835400" cy="27082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p:txBody>
          <a:bodyPr/>
          <a:lstStyle/>
          <a:p>
            <a:endParaRPr lang="ru-RU" smtClean="0"/>
          </a:p>
        </p:txBody>
      </p:sp>
      <p:pic>
        <p:nvPicPr>
          <p:cNvPr id="32770" name="Picture 2"/>
          <p:cNvPicPr>
            <a:picLocks noChangeAspect="1" noChangeArrowheads="1"/>
          </p:cNvPicPr>
          <p:nvPr/>
        </p:nvPicPr>
        <p:blipFill>
          <a:blip r:embed="rId2"/>
          <a:srcRect/>
          <a:stretch>
            <a:fillRect/>
          </a:stretch>
        </p:blipFill>
        <p:spPr bwMode="auto">
          <a:xfrm>
            <a:off x="250825" y="404813"/>
            <a:ext cx="4033838" cy="2822575"/>
          </a:xfrm>
          <a:prstGeom prst="rect">
            <a:avLst/>
          </a:prstGeom>
          <a:noFill/>
          <a:ln w="9525">
            <a:noFill/>
            <a:miter lim="800000"/>
            <a:headEnd/>
            <a:tailEnd/>
          </a:ln>
        </p:spPr>
      </p:pic>
      <p:pic>
        <p:nvPicPr>
          <p:cNvPr id="32771" name="Picture 3"/>
          <p:cNvPicPr>
            <a:picLocks noChangeAspect="1" noChangeArrowheads="1"/>
          </p:cNvPicPr>
          <p:nvPr/>
        </p:nvPicPr>
        <p:blipFill>
          <a:blip r:embed="rId3"/>
          <a:srcRect/>
          <a:stretch>
            <a:fillRect/>
          </a:stretch>
        </p:blipFill>
        <p:spPr bwMode="auto">
          <a:xfrm>
            <a:off x="4511675" y="1341438"/>
            <a:ext cx="4632325" cy="3270250"/>
          </a:xfrm>
          <a:prstGeom prst="rect">
            <a:avLst/>
          </a:prstGeom>
          <a:noFill/>
          <a:ln w="9525">
            <a:noFill/>
            <a:miter lim="800000"/>
            <a:headEnd/>
            <a:tailEnd/>
          </a:ln>
        </p:spPr>
      </p:pic>
      <p:pic>
        <p:nvPicPr>
          <p:cNvPr id="32772" name="Picture 4"/>
          <p:cNvPicPr>
            <a:picLocks noChangeAspect="1" noChangeArrowheads="1"/>
          </p:cNvPicPr>
          <p:nvPr/>
        </p:nvPicPr>
        <p:blipFill>
          <a:blip r:embed="rId4"/>
          <a:srcRect/>
          <a:stretch>
            <a:fillRect/>
          </a:stretch>
        </p:blipFill>
        <p:spPr bwMode="auto">
          <a:xfrm>
            <a:off x="384175" y="3500438"/>
            <a:ext cx="4127500" cy="29162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457200" y="274638"/>
            <a:ext cx="8229600" cy="922337"/>
          </a:xfrm>
        </p:spPr>
        <p:txBody>
          <a:bodyPr/>
          <a:lstStyle/>
          <a:p>
            <a:endParaRPr lang="ru-RU" altLang="ru-RU" sz="3600" b="1" smtClean="0">
              <a:solidFill>
                <a:srgbClr val="002060"/>
              </a:solidFill>
            </a:endParaRPr>
          </a:p>
        </p:txBody>
      </p:sp>
      <p:sp>
        <p:nvSpPr>
          <p:cNvPr id="10243" name="Содержимое 2"/>
          <p:cNvSpPr>
            <a:spLocks noGrp="1"/>
          </p:cNvSpPr>
          <p:nvPr>
            <p:ph idx="1"/>
          </p:nvPr>
        </p:nvSpPr>
        <p:spPr/>
        <p:txBody>
          <a:bodyPr/>
          <a:lstStyle/>
          <a:p>
            <a:pPr marL="0" indent="0">
              <a:buFontTx/>
              <a:buNone/>
            </a:pPr>
            <a:r>
              <a:rPr lang="ru-RU" altLang="ru-RU" sz="2800" smtClean="0"/>
              <a:t> </a:t>
            </a:r>
          </a:p>
          <a:p>
            <a:pPr marL="0" indent="0">
              <a:lnSpc>
                <a:spcPct val="115000"/>
              </a:lnSpc>
              <a:spcBef>
                <a:spcPts val="1000"/>
              </a:spcBef>
            </a:pPr>
            <a:r>
              <a:rPr lang="ru-RU" i="1" smtClean="0">
                <a:solidFill>
                  <a:srgbClr val="C00000"/>
                </a:solidFill>
                <a:latin typeface="Cambria" pitchFamily="18" charset="0"/>
              </a:rPr>
              <a:t>Что я слышу</a:t>
            </a:r>
            <a:r>
              <a:rPr lang="ru-RU" i="1" smtClean="0">
                <a:solidFill>
                  <a:srgbClr val="C00000"/>
                </a:solidFill>
                <a:latin typeface="Arial" charset="0"/>
              </a:rPr>
              <a:t> </a:t>
            </a:r>
            <a:r>
              <a:rPr lang="ru-RU" i="1" smtClean="0">
                <a:solidFill>
                  <a:srgbClr val="C00000"/>
                </a:solidFill>
                <a:latin typeface="Cambria" pitchFamily="18" charset="0"/>
              </a:rPr>
              <a:t>-</a:t>
            </a:r>
            <a:r>
              <a:rPr lang="ru-RU" i="1" smtClean="0">
                <a:solidFill>
                  <a:srgbClr val="C00000"/>
                </a:solidFill>
                <a:latin typeface="Arial" charset="0"/>
              </a:rPr>
              <a:t> </a:t>
            </a:r>
            <a:r>
              <a:rPr lang="ru-RU" i="1" smtClean="0">
                <a:solidFill>
                  <a:srgbClr val="C00000"/>
                </a:solidFill>
                <a:latin typeface="Cambria" pitchFamily="18" charset="0"/>
              </a:rPr>
              <a:t>забываю                               </a:t>
            </a:r>
            <a:endParaRPr lang="ru-RU" b="1" smtClean="0">
              <a:solidFill>
                <a:srgbClr val="C00000"/>
              </a:solidFill>
              <a:latin typeface="Cambria" pitchFamily="18" charset="0"/>
            </a:endParaRPr>
          </a:p>
          <a:p>
            <a:pPr marL="0" indent="0">
              <a:lnSpc>
                <a:spcPct val="115000"/>
              </a:lnSpc>
              <a:spcBef>
                <a:spcPts val="1000"/>
              </a:spcBef>
              <a:buFontTx/>
              <a:buNone/>
            </a:pPr>
            <a:r>
              <a:rPr lang="ru-RU" i="1" smtClean="0">
                <a:solidFill>
                  <a:srgbClr val="C00000"/>
                </a:solidFill>
                <a:latin typeface="Cambria" pitchFamily="18" charset="0"/>
              </a:rPr>
              <a:t>     Что я вижу</a:t>
            </a:r>
            <a:r>
              <a:rPr lang="ru-RU" i="1" smtClean="0">
                <a:solidFill>
                  <a:srgbClr val="C00000"/>
                </a:solidFill>
                <a:latin typeface="Arial" charset="0"/>
              </a:rPr>
              <a:t> </a:t>
            </a:r>
            <a:r>
              <a:rPr lang="ru-RU" i="1" smtClean="0">
                <a:solidFill>
                  <a:srgbClr val="C00000"/>
                </a:solidFill>
                <a:latin typeface="Cambria" pitchFamily="18" charset="0"/>
              </a:rPr>
              <a:t>-</a:t>
            </a:r>
            <a:r>
              <a:rPr lang="ru-RU" i="1" smtClean="0">
                <a:solidFill>
                  <a:srgbClr val="C00000"/>
                </a:solidFill>
                <a:latin typeface="Arial" charset="0"/>
              </a:rPr>
              <a:t> </a:t>
            </a:r>
            <a:r>
              <a:rPr lang="ru-RU" i="1" smtClean="0">
                <a:solidFill>
                  <a:srgbClr val="C00000"/>
                </a:solidFill>
                <a:latin typeface="Cambria" pitchFamily="18" charset="0"/>
              </a:rPr>
              <a:t>я помню</a:t>
            </a:r>
            <a:endParaRPr lang="ru-RU" b="1" smtClean="0">
              <a:solidFill>
                <a:srgbClr val="C00000"/>
              </a:solidFill>
              <a:latin typeface="Cambria" pitchFamily="18" charset="0"/>
            </a:endParaRPr>
          </a:p>
          <a:p>
            <a:pPr marL="0" indent="0">
              <a:lnSpc>
                <a:spcPct val="115000"/>
              </a:lnSpc>
              <a:spcBef>
                <a:spcPts val="1000"/>
              </a:spcBef>
              <a:buFontTx/>
              <a:buNone/>
            </a:pPr>
            <a:r>
              <a:rPr lang="ru-RU" i="1" smtClean="0">
                <a:solidFill>
                  <a:srgbClr val="C00000"/>
                </a:solidFill>
                <a:latin typeface="Cambria" pitchFamily="18" charset="0"/>
              </a:rPr>
              <a:t>     Что я делаю</a:t>
            </a:r>
            <a:r>
              <a:rPr lang="ru-RU" i="1" smtClean="0">
                <a:solidFill>
                  <a:srgbClr val="C00000"/>
                </a:solidFill>
                <a:latin typeface="Arial" charset="0"/>
              </a:rPr>
              <a:t> </a:t>
            </a:r>
            <a:r>
              <a:rPr lang="ru-RU" i="1" smtClean="0">
                <a:solidFill>
                  <a:srgbClr val="C00000"/>
                </a:solidFill>
                <a:latin typeface="Cambria" pitchFamily="18" charset="0"/>
              </a:rPr>
              <a:t>-</a:t>
            </a:r>
            <a:r>
              <a:rPr lang="ru-RU" i="1" smtClean="0">
                <a:solidFill>
                  <a:srgbClr val="C00000"/>
                </a:solidFill>
                <a:latin typeface="Arial" charset="0"/>
              </a:rPr>
              <a:t> </a:t>
            </a:r>
            <a:r>
              <a:rPr lang="ru-RU" i="1" smtClean="0">
                <a:solidFill>
                  <a:srgbClr val="C00000"/>
                </a:solidFill>
                <a:latin typeface="Cambria" pitchFamily="18" charset="0"/>
              </a:rPr>
              <a:t>я понимаю</a:t>
            </a:r>
            <a:endParaRPr lang="ru-RU" b="1" smtClean="0">
              <a:solidFill>
                <a:srgbClr val="C00000"/>
              </a:solidFill>
              <a:latin typeface="Cambria" pitchFamily="18" charset="0"/>
            </a:endParaRPr>
          </a:p>
          <a:p>
            <a:pPr marL="0" indent="0">
              <a:lnSpc>
                <a:spcPct val="115000"/>
              </a:lnSpc>
              <a:spcBef>
                <a:spcPts val="1000"/>
              </a:spcBef>
              <a:buFontTx/>
              <a:buNone/>
            </a:pPr>
            <a:r>
              <a:rPr lang="ru-RU" i="1" smtClean="0">
                <a:solidFill>
                  <a:srgbClr val="C00000"/>
                </a:solidFill>
                <a:latin typeface="Cambria" pitchFamily="18" charset="0"/>
              </a:rPr>
              <a:t>                             Конфуций</a:t>
            </a:r>
            <a:endParaRPr lang="ru-RU" b="1" smtClean="0">
              <a:solidFill>
                <a:srgbClr val="C00000"/>
              </a:solidFill>
              <a:latin typeface="Cambria" pitchFamily="18" charset="0"/>
            </a:endParaRPr>
          </a:p>
          <a:p>
            <a:pPr marL="0" indent="0"/>
            <a:endParaRPr lang="ru-RU" altLang="ru-RU" smtClean="0"/>
          </a:p>
        </p:txBody>
      </p:sp>
      <p:pic>
        <p:nvPicPr>
          <p:cNvPr id="15363" name="Рисунок 4" descr="j0428113[1]"/>
          <p:cNvPicPr>
            <a:picLocks noChangeAspect="1" noChangeArrowheads="1"/>
          </p:cNvPicPr>
          <p:nvPr/>
        </p:nvPicPr>
        <p:blipFill>
          <a:blip r:embed="rId2"/>
          <a:srcRect/>
          <a:stretch>
            <a:fillRect/>
          </a:stretch>
        </p:blipFill>
        <p:spPr bwMode="auto">
          <a:xfrm>
            <a:off x="6516688" y="4508500"/>
            <a:ext cx="1871662" cy="202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457200" y="274638"/>
            <a:ext cx="8229600" cy="850900"/>
          </a:xfrm>
        </p:spPr>
        <p:txBody>
          <a:bodyPr/>
          <a:lstStyle/>
          <a:p>
            <a:r>
              <a:rPr lang="ru-RU" smtClean="0"/>
              <a:t>Наблюдения </a:t>
            </a:r>
          </a:p>
        </p:txBody>
      </p:sp>
      <p:pic>
        <p:nvPicPr>
          <p:cNvPr id="3" name="Picture 3" descr="C:\Users\User\Desktop\как провели лето гр 7\IMG_2914.JPG"/>
          <p:cNvPicPr>
            <a:picLocks noChangeAspect="1" noChangeArrowheads="1"/>
          </p:cNvPicPr>
          <p:nvPr/>
        </p:nvPicPr>
        <p:blipFill>
          <a:blip r:embed="rId2" cstate="print">
            <a:extLst/>
          </a:blip>
          <a:srcRect/>
          <a:stretch>
            <a:fillRect/>
          </a:stretch>
        </p:blipFill>
        <p:spPr bwMode="auto">
          <a:xfrm>
            <a:off x="467544" y="836712"/>
            <a:ext cx="3888432" cy="2916324"/>
          </a:xfrm>
          <a:prstGeom prst="rect">
            <a:avLst/>
          </a:prstGeom>
          <a:ln>
            <a:noFill/>
          </a:ln>
          <a:effectLst>
            <a:softEdge rad="112500"/>
          </a:effectLst>
          <a:extLst/>
        </p:spPr>
      </p:pic>
      <p:pic>
        <p:nvPicPr>
          <p:cNvPr id="4" name="Picture 4" descr="C:\Users\User\Desktop\фотомама\Сад\20160125_113104.jpg"/>
          <p:cNvPicPr>
            <a:picLocks noChangeAspect="1" noChangeArrowheads="1"/>
          </p:cNvPicPr>
          <p:nvPr/>
        </p:nvPicPr>
        <p:blipFill>
          <a:blip r:embed="rId3" cstate="print">
            <a:extLst/>
          </a:blip>
          <a:srcRect/>
          <a:stretch>
            <a:fillRect/>
          </a:stretch>
        </p:blipFill>
        <p:spPr bwMode="auto">
          <a:xfrm>
            <a:off x="5292080" y="1124744"/>
            <a:ext cx="3137520" cy="4968552"/>
          </a:xfrm>
          <a:prstGeom prst="rect">
            <a:avLst/>
          </a:prstGeom>
          <a:ln>
            <a:noFill/>
          </a:ln>
          <a:effectLst>
            <a:softEdge rad="112500"/>
          </a:effectLst>
          <a:extLst/>
        </p:spPr>
      </p:pic>
      <p:pic>
        <p:nvPicPr>
          <p:cNvPr id="5" name="Picture 3" descr="C:\Users\User\Desktop\как провели лето гр 7\016.JPG"/>
          <p:cNvPicPr>
            <a:picLocks noChangeAspect="1" noChangeArrowheads="1"/>
          </p:cNvPicPr>
          <p:nvPr/>
        </p:nvPicPr>
        <p:blipFill>
          <a:blip r:embed="rId4" cstate="print">
            <a:extLst/>
          </a:blip>
          <a:srcRect/>
          <a:stretch>
            <a:fillRect/>
          </a:stretch>
        </p:blipFill>
        <p:spPr bwMode="auto">
          <a:xfrm>
            <a:off x="1259632" y="3573016"/>
            <a:ext cx="3780930" cy="2835697"/>
          </a:xfrm>
          <a:prstGeom prst="rect">
            <a:avLst/>
          </a:prstGeom>
          <a:ln>
            <a:noFill/>
          </a:ln>
          <a:effectLst>
            <a:softEdge rad="112500"/>
          </a:effectLs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p:txBody>
          <a:bodyPr/>
          <a:lstStyle/>
          <a:p>
            <a:r>
              <a:rPr lang="ru-RU" sz="3600" b="1" smtClean="0"/>
              <a:t>Экспериментирование с растениями</a:t>
            </a:r>
            <a:endParaRPr lang="ru-RU" sz="3600" smtClean="0"/>
          </a:p>
        </p:txBody>
      </p:sp>
      <p:pic>
        <p:nvPicPr>
          <p:cNvPr id="3" name="Picture 4" descr="C:\Users\User\Desktop\Изображение 068.jpg"/>
          <p:cNvPicPr>
            <a:picLocks noChangeAspect="1" noChangeArrowheads="1"/>
          </p:cNvPicPr>
          <p:nvPr/>
        </p:nvPicPr>
        <p:blipFill rotWithShape="1">
          <a:blip r:embed="rId2" cstate="print">
            <a:extLst/>
          </a:blip>
          <a:srcRect t="7881"/>
          <a:stretch/>
        </p:blipFill>
        <p:spPr bwMode="auto">
          <a:xfrm>
            <a:off x="395536" y="1220587"/>
            <a:ext cx="3816424" cy="2636741"/>
          </a:xfrm>
          <a:prstGeom prst="rect">
            <a:avLst/>
          </a:prstGeom>
          <a:ln>
            <a:noFill/>
          </a:ln>
          <a:effectLst>
            <a:softEdge rad="112500"/>
          </a:effectLst>
          <a:extLst/>
        </p:spPr>
      </p:pic>
      <p:pic>
        <p:nvPicPr>
          <p:cNvPr id="4" name="Picture 5" descr="C:\Users\User\Desktop\IMG_1978.jpg"/>
          <p:cNvPicPr>
            <a:picLocks noChangeAspect="1" noChangeArrowheads="1"/>
          </p:cNvPicPr>
          <p:nvPr/>
        </p:nvPicPr>
        <p:blipFill rotWithShape="1">
          <a:blip r:embed="rId3" cstate="print">
            <a:extLst/>
          </a:blip>
          <a:srcRect l="-2102" t="-3488" r="2102" b="3488"/>
          <a:stretch/>
        </p:blipFill>
        <p:spPr bwMode="auto">
          <a:xfrm>
            <a:off x="1099410" y="3933056"/>
            <a:ext cx="3708412" cy="2502873"/>
          </a:xfrm>
          <a:prstGeom prst="rect">
            <a:avLst/>
          </a:prstGeom>
          <a:ln>
            <a:noFill/>
          </a:ln>
          <a:effectLst>
            <a:softEdge rad="112500"/>
          </a:effectLst>
          <a:extLst/>
        </p:spPr>
      </p:pic>
      <p:pic>
        <p:nvPicPr>
          <p:cNvPr id="5" name="Picture 2" descr="C:\Users\User\Desktop\фото песок\IMG_1979.JPG"/>
          <p:cNvPicPr>
            <a:picLocks noChangeAspect="1" noChangeArrowheads="1"/>
          </p:cNvPicPr>
          <p:nvPr/>
        </p:nvPicPr>
        <p:blipFill>
          <a:blip r:embed="rId4" cstate="print">
            <a:extLst/>
          </a:blip>
          <a:srcRect/>
          <a:stretch>
            <a:fillRect/>
          </a:stretch>
        </p:blipFill>
        <p:spPr bwMode="auto">
          <a:xfrm>
            <a:off x="4807822" y="1196752"/>
            <a:ext cx="3796626" cy="2847470"/>
          </a:xfrm>
          <a:prstGeom prst="rect">
            <a:avLst/>
          </a:prstGeom>
          <a:ln>
            <a:noFill/>
          </a:ln>
          <a:effectLst>
            <a:softEdge rad="112500"/>
          </a:effectLs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539750" y="188913"/>
            <a:ext cx="8135938" cy="792162"/>
          </a:xfrm>
        </p:spPr>
        <p:txBody>
          <a:bodyPr/>
          <a:lstStyle/>
          <a:p>
            <a:r>
              <a:rPr lang="ru-RU" sz="2800" dirty="0" smtClean="0"/>
              <a:t>Ведем дневники наблюдений за растениями, и календари природы…</a:t>
            </a:r>
          </a:p>
        </p:txBody>
      </p:sp>
      <p:sp>
        <p:nvSpPr>
          <p:cNvPr id="33794" name="Прямоугольник 2"/>
          <p:cNvSpPr>
            <a:spLocks noChangeArrowheads="1"/>
          </p:cNvSpPr>
          <p:nvPr/>
        </p:nvSpPr>
        <p:spPr bwMode="auto">
          <a:xfrm>
            <a:off x="395288" y="1844675"/>
            <a:ext cx="8532812" cy="1200150"/>
          </a:xfrm>
          <a:prstGeom prst="rect">
            <a:avLst/>
          </a:prstGeom>
          <a:noFill/>
          <a:ln w="9525">
            <a:noFill/>
            <a:miter lim="800000"/>
            <a:headEnd/>
            <a:tailEnd/>
          </a:ln>
        </p:spPr>
        <p:txBody>
          <a:bodyPr>
            <a:spAutoFit/>
          </a:bodyPr>
          <a:lstStyle/>
          <a:p>
            <a:pPr algn="r"/>
            <a:r>
              <a:rPr lang="ru-RU" b="1" i="1" u="sng"/>
              <a:t>Посадка Овса</a:t>
            </a:r>
            <a:endParaRPr lang="ru-RU" u="sng"/>
          </a:p>
          <a:p>
            <a:pPr algn="r"/>
            <a:r>
              <a:rPr lang="ru-RU" b="1" i="1"/>
              <a:t>Дата посадки ___________________</a:t>
            </a:r>
            <a:endParaRPr lang="ru-RU"/>
          </a:p>
          <a:p>
            <a:pPr algn="r"/>
            <a:r>
              <a:rPr lang="ru-RU" b="1" i="1"/>
              <a:t>Первые всходы___________________</a:t>
            </a:r>
            <a:endParaRPr lang="ru-RU"/>
          </a:p>
          <a:p>
            <a:pPr algn="r"/>
            <a:r>
              <a:rPr lang="ru-RU" b="1" i="1"/>
              <a:t>Взрослое растение___________</a:t>
            </a:r>
            <a:endParaRPr lang="ru-RU"/>
          </a:p>
        </p:txBody>
      </p:sp>
      <p:sp>
        <p:nvSpPr>
          <p:cNvPr id="33795" name="AutoShape 3"/>
          <p:cNvSpPr>
            <a:spLocks noChangeArrowheads="1"/>
          </p:cNvSpPr>
          <p:nvPr/>
        </p:nvSpPr>
        <p:spPr bwMode="auto">
          <a:xfrm>
            <a:off x="4787900" y="3340100"/>
            <a:ext cx="1377950" cy="1354138"/>
          </a:xfrm>
          <a:custGeom>
            <a:avLst/>
            <a:gdLst>
              <a:gd name="T0" fmla="*/ 1205706 w 21600"/>
              <a:gd name="T1" fmla="*/ 677069 h 21600"/>
              <a:gd name="T2" fmla="*/ 688975 w 21600"/>
              <a:gd name="T3" fmla="*/ 1354138 h 21600"/>
              <a:gd name="T4" fmla="*/ 172244 w 21600"/>
              <a:gd name="T5" fmla="*/ 677069 h 21600"/>
              <a:gd name="T6" fmla="*/ 6889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pPr algn="ctr"/>
            <a:r>
              <a:rPr lang="ru-RU" altLang="ru-RU">
                <a:latin typeface="Arial" charset="0"/>
                <a:cs typeface="Arial" charset="0"/>
              </a:rPr>
              <a:t>1</a:t>
            </a:r>
          </a:p>
        </p:txBody>
      </p:sp>
      <p:sp>
        <p:nvSpPr>
          <p:cNvPr id="33796" name="AutoShape 2"/>
          <p:cNvSpPr>
            <a:spLocks noChangeArrowheads="1"/>
          </p:cNvSpPr>
          <p:nvPr/>
        </p:nvSpPr>
        <p:spPr bwMode="auto">
          <a:xfrm>
            <a:off x="6948488" y="3375025"/>
            <a:ext cx="1377950" cy="1354138"/>
          </a:xfrm>
          <a:custGeom>
            <a:avLst/>
            <a:gdLst>
              <a:gd name="T0" fmla="*/ 1205706 w 21600"/>
              <a:gd name="T1" fmla="*/ 677069 h 21600"/>
              <a:gd name="T2" fmla="*/ 688975 w 21600"/>
              <a:gd name="T3" fmla="*/ 1354138 h 21600"/>
              <a:gd name="T4" fmla="*/ 172244 w 21600"/>
              <a:gd name="T5" fmla="*/ 677069 h 21600"/>
              <a:gd name="T6" fmla="*/ 6889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pPr algn="ctr"/>
            <a:r>
              <a:rPr lang="ru-RU" altLang="ru-RU">
                <a:latin typeface="Arial" charset="0"/>
                <a:cs typeface="Arial" charset="0"/>
              </a:rPr>
              <a:t>2</a:t>
            </a:r>
          </a:p>
        </p:txBody>
      </p:sp>
      <p:sp>
        <p:nvSpPr>
          <p:cNvPr id="33797" name="AutoShape 1"/>
          <p:cNvSpPr>
            <a:spLocks noChangeArrowheads="1"/>
          </p:cNvSpPr>
          <p:nvPr/>
        </p:nvSpPr>
        <p:spPr bwMode="auto">
          <a:xfrm>
            <a:off x="5845175" y="4868863"/>
            <a:ext cx="1377950" cy="1354137"/>
          </a:xfrm>
          <a:custGeom>
            <a:avLst/>
            <a:gdLst>
              <a:gd name="T0" fmla="*/ 1205706 w 21600"/>
              <a:gd name="T1" fmla="*/ 677069 h 21600"/>
              <a:gd name="T2" fmla="*/ 688975 w 21600"/>
              <a:gd name="T3" fmla="*/ 1354138 h 21600"/>
              <a:gd name="T4" fmla="*/ 172244 w 21600"/>
              <a:gd name="T5" fmla="*/ 677069 h 21600"/>
              <a:gd name="T6" fmla="*/ 6889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pPr algn="ctr"/>
            <a:r>
              <a:rPr lang="ru-RU" altLang="ru-RU">
                <a:latin typeface="Arial" charset="0"/>
                <a:cs typeface="Arial" charset="0"/>
              </a:rPr>
              <a:t>3</a:t>
            </a:r>
          </a:p>
        </p:txBody>
      </p:sp>
      <p:sp>
        <p:nvSpPr>
          <p:cNvPr id="8" name="Прямоугольник 7"/>
          <p:cNvSpPr/>
          <p:nvPr/>
        </p:nvSpPr>
        <p:spPr>
          <a:xfrm>
            <a:off x="251520" y="1829436"/>
            <a:ext cx="4536504" cy="1077218"/>
          </a:xfrm>
          <a:prstGeom prst="rect">
            <a:avLst/>
          </a:prstGeom>
        </p:spPr>
        <p:txBody>
          <a:bodyPr>
            <a:spAutoFit/>
          </a:bodyPr>
          <a:lstStyle/>
          <a:p>
            <a:pPr algn="ctr">
              <a:defRPr/>
            </a:pPr>
            <a:r>
              <a:rPr lang="ru-RU" sz="3200" kern="10" dirty="0">
                <a:ln w="19050">
                  <a:solidFill>
                    <a:srgbClr val="99CCFF"/>
                  </a:solidFill>
                  <a:round/>
                  <a:headEnd/>
                  <a:tailEnd/>
                </a:ln>
                <a:solidFill>
                  <a:srgbClr val="0066CC"/>
                </a:solidFill>
                <a:effectLst>
                  <a:outerShdw dist="35921" dir="2700000" algn="ctr" rotWithShape="0">
                    <a:srgbClr val="990000"/>
                  </a:outerShdw>
                </a:effectLst>
                <a:latin typeface="Impact"/>
              </a:rPr>
              <a:t>Дневник   по </a:t>
            </a:r>
          </a:p>
          <a:p>
            <a:pPr algn="ctr">
              <a:defRPr/>
            </a:pPr>
            <a:r>
              <a:rPr lang="ru-RU" sz="3200" kern="10" dirty="0">
                <a:ln w="19050">
                  <a:solidFill>
                    <a:srgbClr val="99CCFF"/>
                  </a:solidFill>
                  <a:round/>
                  <a:headEnd/>
                  <a:tailEnd/>
                </a:ln>
                <a:solidFill>
                  <a:srgbClr val="0066CC"/>
                </a:solidFill>
                <a:effectLst>
                  <a:outerShdw dist="35921" dir="2700000" algn="ctr" rotWithShape="0">
                    <a:srgbClr val="990000"/>
                  </a:outerShdw>
                </a:effectLst>
                <a:latin typeface="Impact"/>
              </a:rPr>
              <a:t>экспериментированию</a:t>
            </a:r>
          </a:p>
        </p:txBody>
      </p:sp>
      <p:pic>
        <p:nvPicPr>
          <p:cNvPr id="33799" name="Рисунок 8" descr="MCj02871040000[1]"/>
          <p:cNvPicPr>
            <a:picLocks noChangeAspect="1" noChangeArrowheads="1"/>
          </p:cNvPicPr>
          <p:nvPr/>
        </p:nvPicPr>
        <p:blipFill>
          <a:blip r:embed="rId2"/>
          <a:srcRect/>
          <a:stretch>
            <a:fillRect/>
          </a:stretch>
        </p:blipFill>
        <p:spPr bwMode="auto">
          <a:xfrm>
            <a:off x="363538" y="573088"/>
            <a:ext cx="1200150" cy="1419225"/>
          </a:xfrm>
          <a:prstGeom prst="rect">
            <a:avLst/>
          </a:prstGeom>
          <a:noFill/>
          <a:ln w="9525">
            <a:noFill/>
            <a:miter lim="800000"/>
            <a:headEnd/>
            <a:tailEnd/>
          </a:ln>
        </p:spPr>
      </p:pic>
      <p:pic>
        <p:nvPicPr>
          <p:cNvPr id="33800" name="Рисунок 5" descr="MCj02808120000[1]"/>
          <p:cNvPicPr>
            <a:picLocks noChangeAspect="1" noChangeArrowheads="1"/>
          </p:cNvPicPr>
          <p:nvPr/>
        </p:nvPicPr>
        <p:blipFill>
          <a:blip r:embed="rId3"/>
          <a:srcRect/>
          <a:stretch>
            <a:fillRect/>
          </a:stretch>
        </p:blipFill>
        <p:spPr bwMode="auto">
          <a:xfrm>
            <a:off x="2800350" y="4624388"/>
            <a:ext cx="1428750" cy="1524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457200" y="274638"/>
            <a:ext cx="8229600" cy="850900"/>
          </a:xfrm>
        </p:spPr>
        <p:txBody>
          <a:bodyPr/>
          <a:lstStyle/>
          <a:p>
            <a:r>
              <a:rPr lang="ru-RU" sz="3200" smtClean="0"/>
              <a:t>В изобразительной деятельности</a:t>
            </a:r>
          </a:p>
        </p:txBody>
      </p:sp>
      <p:pic>
        <p:nvPicPr>
          <p:cNvPr id="37890" name="Picture 2" descr="C:\Users\User\Desktop\как провели лето гр 7\018.JPG"/>
          <p:cNvPicPr>
            <a:picLocks noChangeAspect="1" noChangeArrowheads="1"/>
          </p:cNvPicPr>
          <p:nvPr/>
        </p:nvPicPr>
        <p:blipFill>
          <a:blip r:embed="rId2"/>
          <a:srcRect/>
          <a:stretch>
            <a:fillRect/>
          </a:stretch>
        </p:blipFill>
        <p:spPr bwMode="auto">
          <a:xfrm>
            <a:off x="468313" y="908050"/>
            <a:ext cx="3598862" cy="2700338"/>
          </a:xfrm>
          <a:prstGeom prst="rect">
            <a:avLst/>
          </a:prstGeom>
          <a:noFill/>
          <a:ln w="9525">
            <a:noFill/>
            <a:miter lim="800000"/>
            <a:headEnd/>
            <a:tailEnd/>
          </a:ln>
        </p:spPr>
      </p:pic>
      <p:pic>
        <p:nvPicPr>
          <p:cNvPr id="37891" name="Picture 3" descr="C:\Users\User\Desktop\фотомама\фотомамасад\IMG_3915.JPG"/>
          <p:cNvPicPr>
            <a:picLocks noChangeAspect="1" noChangeArrowheads="1"/>
          </p:cNvPicPr>
          <p:nvPr/>
        </p:nvPicPr>
        <p:blipFill>
          <a:blip r:embed="rId3"/>
          <a:srcRect/>
          <a:stretch>
            <a:fillRect/>
          </a:stretch>
        </p:blipFill>
        <p:spPr bwMode="auto">
          <a:xfrm>
            <a:off x="4643438" y="981075"/>
            <a:ext cx="3960812" cy="2970213"/>
          </a:xfrm>
          <a:prstGeom prst="rect">
            <a:avLst/>
          </a:prstGeom>
          <a:noFill/>
          <a:ln w="9525">
            <a:noFill/>
            <a:miter lim="800000"/>
            <a:headEnd/>
            <a:tailEnd/>
          </a:ln>
        </p:spPr>
      </p:pic>
      <p:pic>
        <p:nvPicPr>
          <p:cNvPr id="37892" name="Picture 2" descr="C:\Users\User\Desktop\конференция\IMG_2904.JPG"/>
          <p:cNvPicPr>
            <a:picLocks noChangeAspect="1" noChangeArrowheads="1"/>
          </p:cNvPicPr>
          <p:nvPr/>
        </p:nvPicPr>
        <p:blipFill>
          <a:blip r:embed="rId4"/>
          <a:srcRect/>
          <a:stretch>
            <a:fillRect/>
          </a:stretch>
        </p:blipFill>
        <p:spPr bwMode="auto">
          <a:xfrm>
            <a:off x="3419475" y="3895725"/>
            <a:ext cx="3751263" cy="2813050"/>
          </a:xfrm>
          <a:prstGeom prst="rect">
            <a:avLst/>
          </a:prstGeom>
          <a:noFill/>
          <a:ln w="9525">
            <a:noFill/>
            <a:miter lim="800000"/>
            <a:headEnd/>
            <a:tailEnd/>
          </a:ln>
        </p:spPr>
      </p:pic>
      <p:pic>
        <p:nvPicPr>
          <p:cNvPr id="37893" name="Picture 4" descr="C:\Users\User\Desktop\фотомама\20160629_162907.jpg"/>
          <p:cNvPicPr>
            <a:picLocks noChangeAspect="1" noChangeArrowheads="1"/>
          </p:cNvPicPr>
          <p:nvPr/>
        </p:nvPicPr>
        <p:blipFill>
          <a:blip r:embed="rId5"/>
          <a:srcRect/>
          <a:stretch>
            <a:fillRect/>
          </a:stretch>
        </p:blipFill>
        <p:spPr bwMode="auto">
          <a:xfrm>
            <a:off x="900113" y="3305175"/>
            <a:ext cx="2143125" cy="35734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a:xfrm>
            <a:off x="457200" y="274638"/>
            <a:ext cx="8229600" cy="850900"/>
          </a:xfrm>
        </p:spPr>
        <p:txBody>
          <a:bodyPr/>
          <a:lstStyle/>
          <a:p>
            <a:r>
              <a:rPr lang="ru-RU" b="1" smtClean="0"/>
              <a:t>Опыт с песком</a:t>
            </a:r>
            <a:endParaRPr lang="ru-RU" smtClean="0"/>
          </a:p>
        </p:txBody>
      </p:sp>
      <p:pic>
        <p:nvPicPr>
          <p:cNvPr id="3" name="Picture 3" descr="C:\Users\User\Desktop\фото песок\IMG_20160706_094304.jpg"/>
          <p:cNvPicPr>
            <a:picLocks noChangeAspect="1" noChangeArrowheads="1"/>
          </p:cNvPicPr>
          <p:nvPr/>
        </p:nvPicPr>
        <p:blipFill>
          <a:blip r:embed="rId2">
            <a:extLst/>
          </a:blip>
          <a:srcRect/>
          <a:stretch>
            <a:fillRect/>
          </a:stretch>
        </p:blipFill>
        <p:spPr bwMode="auto">
          <a:xfrm>
            <a:off x="755576" y="1196752"/>
            <a:ext cx="3384376" cy="4512501"/>
          </a:xfrm>
          <a:prstGeom prst="rect">
            <a:avLst/>
          </a:prstGeom>
          <a:ln>
            <a:noFill/>
          </a:ln>
          <a:effectLst>
            <a:softEdge rad="112500"/>
          </a:effectLst>
          <a:extLst/>
        </p:spPr>
      </p:pic>
      <p:pic>
        <p:nvPicPr>
          <p:cNvPr id="4" name="Picture 2" descr="C:\Users\User\Desktop\фотомама\20160630_115426.jpg"/>
          <p:cNvPicPr>
            <a:picLocks noChangeAspect="1" noChangeArrowheads="1"/>
          </p:cNvPicPr>
          <p:nvPr/>
        </p:nvPicPr>
        <p:blipFill>
          <a:blip r:embed="rId3" cstate="print">
            <a:extLst/>
          </a:blip>
          <a:srcRect/>
          <a:stretch>
            <a:fillRect/>
          </a:stretch>
        </p:blipFill>
        <p:spPr bwMode="auto">
          <a:xfrm>
            <a:off x="4788024" y="1556792"/>
            <a:ext cx="4344985" cy="2606991"/>
          </a:xfrm>
          <a:prstGeom prst="rect">
            <a:avLst/>
          </a:prstGeom>
          <a:ln>
            <a:noFill/>
          </a:ln>
          <a:effectLst>
            <a:softEdge rad="112500"/>
          </a:effectLs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457200" y="274638"/>
            <a:ext cx="8229600" cy="850900"/>
          </a:xfrm>
        </p:spPr>
        <p:txBody>
          <a:bodyPr/>
          <a:lstStyle/>
          <a:p>
            <a:r>
              <a:rPr lang="ru-RU" sz="3200" b="1" smtClean="0"/>
              <a:t>Опыт с воздухом</a:t>
            </a:r>
            <a:endParaRPr lang="ru-RU" sz="3200" smtClean="0"/>
          </a:p>
        </p:txBody>
      </p:sp>
      <p:pic>
        <p:nvPicPr>
          <p:cNvPr id="3" name="Picture 2" descr="C:\Users\User\Desktop\20160527_122634.jpg"/>
          <p:cNvPicPr>
            <a:picLocks noChangeAspect="1" noChangeArrowheads="1"/>
          </p:cNvPicPr>
          <p:nvPr/>
        </p:nvPicPr>
        <p:blipFill>
          <a:blip r:embed="rId2" cstate="print">
            <a:extLst/>
          </a:blip>
          <a:srcRect/>
          <a:stretch>
            <a:fillRect/>
          </a:stretch>
        </p:blipFill>
        <p:spPr bwMode="auto">
          <a:xfrm>
            <a:off x="755576" y="1268760"/>
            <a:ext cx="3531590" cy="4561309"/>
          </a:xfrm>
          <a:prstGeom prst="rect">
            <a:avLst/>
          </a:prstGeom>
          <a:ln>
            <a:noFill/>
          </a:ln>
          <a:effectLst>
            <a:softEdge rad="112500"/>
          </a:effectLst>
          <a:extLst/>
        </p:spPr>
      </p:pic>
      <p:pic>
        <p:nvPicPr>
          <p:cNvPr id="4" name="Picture 2" descr="G:\Новая папка\DSC02421.JPG"/>
          <p:cNvPicPr>
            <a:picLocks noChangeAspect="1" noChangeArrowheads="1"/>
          </p:cNvPicPr>
          <p:nvPr/>
        </p:nvPicPr>
        <p:blipFill>
          <a:blip r:embed="rId3" cstate="print"/>
          <a:srcRect/>
          <a:stretch>
            <a:fillRect/>
          </a:stretch>
        </p:blipFill>
        <p:spPr bwMode="auto">
          <a:xfrm>
            <a:off x="4716016" y="2420888"/>
            <a:ext cx="3918575" cy="2808312"/>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457200" y="274638"/>
            <a:ext cx="8229600" cy="850900"/>
          </a:xfrm>
        </p:spPr>
        <p:txBody>
          <a:bodyPr/>
          <a:lstStyle/>
          <a:p>
            <a:r>
              <a:rPr lang="ru-RU" sz="3200" b="1" smtClean="0"/>
              <a:t>Опыт с водой</a:t>
            </a:r>
            <a:endParaRPr lang="ru-RU" sz="3200" smtClean="0"/>
          </a:p>
        </p:txBody>
      </p:sp>
      <p:pic>
        <p:nvPicPr>
          <p:cNvPr id="41986" name="Picture 3" descr="C:\Users\User\Desktop\как провели лето гр 7\IMG_2007.JPG"/>
          <p:cNvPicPr>
            <a:picLocks noChangeAspect="1" noChangeArrowheads="1"/>
          </p:cNvPicPr>
          <p:nvPr/>
        </p:nvPicPr>
        <p:blipFill>
          <a:blip r:embed="rId2"/>
          <a:srcRect/>
          <a:stretch>
            <a:fillRect/>
          </a:stretch>
        </p:blipFill>
        <p:spPr bwMode="auto">
          <a:xfrm>
            <a:off x="4965700" y="1212850"/>
            <a:ext cx="3744913" cy="2808288"/>
          </a:xfrm>
          <a:prstGeom prst="rect">
            <a:avLst/>
          </a:prstGeom>
          <a:noFill/>
          <a:ln w="9525">
            <a:noFill/>
            <a:miter lim="800000"/>
            <a:headEnd/>
            <a:tailEnd/>
          </a:ln>
        </p:spPr>
      </p:pic>
      <p:pic>
        <p:nvPicPr>
          <p:cNvPr id="41987" name="Picture 2" descr="C:\Users\User\Desktop\фотомама\20160617_092938.jpg"/>
          <p:cNvPicPr>
            <a:picLocks noChangeAspect="1" noChangeArrowheads="1"/>
          </p:cNvPicPr>
          <p:nvPr/>
        </p:nvPicPr>
        <p:blipFill>
          <a:blip r:embed="rId3"/>
          <a:srcRect b="28818"/>
          <a:stretch>
            <a:fillRect/>
          </a:stretch>
        </p:blipFill>
        <p:spPr bwMode="auto">
          <a:xfrm>
            <a:off x="3276600" y="3284538"/>
            <a:ext cx="2847975" cy="3381375"/>
          </a:xfrm>
          <a:prstGeom prst="rect">
            <a:avLst/>
          </a:prstGeom>
          <a:noFill/>
          <a:ln w="9525">
            <a:noFill/>
            <a:miter lim="800000"/>
            <a:headEnd/>
            <a:tailEnd/>
          </a:ln>
        </p:spPr>
      </p:pic>
      <p:pic>
        <p:nvPicPr>
          <p:cNvPr id="41988" name="Picture 2" descr="C:\Users\User\Desktop\фото песок\IMG_2010.JPG"/>
          <p:cNvPicPr>
            <a:picLocks noChangeAspect="1" noChangeArrowheads="1"/>
          </p:cNvPicPr>
          <p:nvPr/>
        </p:nvPicPr>
        <p:blipFill>
          <a:blip r:embed="rId4"/>
          <a:srcRect l="10466" r="10287"/>
          <a:stretch>
            <a:fillRect/>
          </a:stretch>
        </p:blipFill>
        <p:spPr bwMode="auto">
          <a:xfrm>
            <a:off x="395288" y="981075"/>
            <a:ext cx="3455987" cy="32702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p:txBody>
          <a:bodyPr/>
          <a:lstStyle/>
          <a:p>
            <a:r>
              <a:rPr lang="ru-RU" sz="3200" b="1" smtClean="0"/>
              <a:t>Опыт со снегом </a:t>
            </a:r>
            <a:endParaRPr lang="ru-RU" sz="3200" smtClean="0"/>
          </a:p>
        </p:txBody>
      </p:sp>
      <p:pic>
        <p:nvPicPr>
          <p:cNvPr id="3" name="Picture 2" descr="C:\Users\User\Desktop\фотомама\Сад\20160125_113104.jpg"/>
          <p:cNvPicPr>
            <a:picLocks noChangeAspect="1" noChangeArrowheads="1"/>
          </p:cNvPicPr>
          <p:nvPr/>
        </p:nvPicPr>
        <p:blipFill>
          <a:blip r:embed="rId2" cstate="print">
            <a:extLst/>
          </a:blip>
          <a:srcRect/>
          <a:stretch>
            <a:fillRect/>
          </a:stretch>
        </p:blipFill>
        <p:spPr bwMode="auto">
          <a:xfrm>
            <a:off x="827584" y="1124744"/>
            <a:ext cx="3312368" cy="5520613"/>
          </a:xfrm>
          <a:prstGeom prst="rect">
            <a:avLst/>
          </a:prstGeom>
          <a:ln>
            <a:noFill/>
          </a:ln>
          <a:effectLst>
            <a:softEdge rad="112500"/>
          </a:effectLst>
          <a:extLst/>
        </p:spPr>
      </p:pic>
      <p:pic>
        <p:nvPicPr>
          <p:cNvPr id="4" name="Picture 2" descr="C:\Users\User\Desktop\Изображение 010.jpg"/>
          <p:cNvPicPr>
            <a:picLocks noChangeAspect="1" noChangeArrowheads="1"/>
          </p:cNvPicPr>
          <p:nvPr/>
        </p:nvPicPr>
        <p:blipFill>
          <a:blip r:embed="rId3" cstate="print">
            <a:extLst/>
          </a:blip>
          <a:srcRect/>
          <a:stretch>
            <a:fillRect/>
          </a:stretch>
        </p:blipFill>
        <p:spPr bwMode="auto">
          <a:xfrm>
            <a:off x="4572000" y="2443690"/>
            <a:ext cx="3843627" cy="2882720"/>
          </a:xfrm>
          <a:prstGeom prst="rect">
            <a:avLst/>
          </a:prstGeom>
          <a:ln>
            <a:noFill/>
          </a:ln>
          <a:effectLst>
            <a:softEdge rad="112500"/>
          </a:effectLs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sz="3200" dirty="0" smtClean="0"/>
              <a:t>Взаимосвязь с родителями</a:t>
            </a:r>
            <a:endParaRPr lang="ru-RU" sz="3200" dirty="0"/>
          </a:p>
        </p:txBody>
      </p:sp>
      <p:sp>
        <p:nvSpPr>
          <p:cNvPr id="3" name="Прямоугольник 2"/>
          <p:cNvSpPr/>
          <p:nvPr/>
        </p:nvSpPr>
        <p:spPr>
          <a:xfrm>
            <a:off x="4679532" y="962683"/>
            <a:ext cx="4572000" cy="646331"/>
          </a:xfrm>
          <a:prstGeom prst="rect">
            <a:avLst/>
          </a:prstGeom>
        </p:spPr>
        <p:txBody>
          <a:bodyPr>
            <a:spAutoFit/>
          </a:bodyPr>
          <a:lstStyle/>
          <a:p>
            <a:pPr marL="285750" indent="-285750">
              <a:buFont typeface="Arial" panose="020B0604020202020204" pitchFamily="34" charset="0"/>
              <a:buChar char="•"/>
            </a:pPr>
            <a:r>
              <a:rPr lang="ru-RU" dirty="0"/>
              <a:t>С родителями детей мы проводили консультации </a:t>
            </a:r>
          </a:p>
        </p:txBody>
      </p:sp>
      <p:sp>
        <p:nvSpPr>
          <p:cNvPr id="4" name="Прямоугольник 3"/>
          <p:cNvSpPr/>
          <p:nvPr/>
        </p:nvSpPr>
        <p:spPr>
          <a:xfrm>
            <a:off x="4690641" y="1732166"/>
            <a:ext cx="4054956" cy="369332"/>
          </a:xfrm>
          <a:prstGeom prst="rect">
            <a:avLst/>
          </a:prstGeom>
        </p:spPr>
        <p:txBody>
          <a:bodyPr wrap="none">
            <a:spAutoFit/>
          </a:bodyPr>
          <a:lstStyle/>
          <a:p>
            <a:pPr marL="285750" indent="-285750">
              <a:buFont typeface="Arial" panose="020B0604020202020204" pitchFamily="34" charset="0"/>
              <a:buChar char="•"/>
            </a:pPr>
            <a:r>
              <a:rPr lang="ru-RU" dirty="0"/>
              <a:t>Т</a:t>
            </a:r>
            <a:r>
              <a:rPr lang="ru-RU" dirty="0" smtClean="0"/>
              <a:t>ематические </a:t>
            </a:r>
            <a:r>
              <a:rPr lang="ru-RU" dirty="0"/>
              <a:t>выставки фотографий</a:t>
            </a:r>
          </a:p>
        </p:txBody>
      </p:sp>
      <p:sp>
        <p:nvSpPr>
          <p:cNvPr id="5" name="Прямоугольник 4"/>
          <p:cNvSpPr/>
          <p:nvPr/>
        </p:nvSpPr>
        <p:spPr>
          <a:xfrm>
            <a:off x="4690641" y="1424348"/>
            <a:ext cx="1302601" cy="369332"/>
          </a:xfrm>
          <a:prstGeom prst="rect">
            <a:avLst/>
          </a:prstGeom>
        </p:spPr>
        <p:txBody>
          <a:bodyPr wrap="none">
            <a:spAutoFit/>
          </a:bodyPr>
          <a:lstStyle/>
          <a:p>
            <a:pPr marL="285750" indent="-285750">
              <a:buFont typeface="Arial" panose="020B0604020202020204" pitchFamily="34" charset="0"/>
              <a:buChar char="•"/>
            </a:pPr>
            <a:r>
              <a:rPr lang="ru-RU" dirty="0" smtClean="0"/>
              <a:t>Буклеты</a:t>
            </a:r>
            <a:endParaRPr lang="ru-RU" dirty="0"/>
          </a:p>
        </p:txBody>
      </p:sp>
      <p:pic>
        <p:nvPicPr>
          <p:cNvPr id="1026" name="Picture 2" descr="C:\Users\User\Desktop\im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819" y="962683"/>
            <a:ext cx="3902111" cy="27616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конференция\image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0454">
            <a:off x="5146426" y="2345892"/>
            <a:ext cx="2067693" cy="2756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User\Desktop\конференция\image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8307">
            <a:off x="7237303" y="3112075"/>
            <a:ext cx="1801809" cy="2402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User\Desktop\конференция\image (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33452">
            <a:off x="2748201" y="3424598"/>
            <a:ext cx="2193708" cy="2924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User\Desktop\конференция\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48340">
            <a:off x="467544" y="3574161"/>
            <a:ext cx="2123410" cy="2831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02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457200" y="274638"/>
            <a:ext cx="8229600" cy="706437"/>
          </a:xfrm>
        </p:spPr>
        <p:txBody>
          <a:bodyPr/>
          <a:lstStyle/>
          <a:p>
            <a:r>
              <a:rPr lang="ru-RU" sz="3200" smtClean="0"/>
              <a:t>Проведение экологических праздников</a:t>
            </a:r>
          </a:p>
        </p:txBody>
      </p:sp>
      <p:pic>
        <p:nvPicPr>
          <p:cNvPr id="38914" name="Picture 4" descr="C:\Users\User\Desktop\как провели лето гр 7\IMG_2415.JPG"/>
          <p:cNvPicPr>
            <a:picLocks noChangeAspect="1" noChangeArrowheads="1"/>
          </p:cNvPicPr>
          <p:nvPr/>
        </p:nvPicPr>
        <p:blipFill>
          <a:blip r:embed="rId2"/>
          <a:srcRect/>
          <a:stretch>
            <a:fillRect/>
          </a:stretch>
        </p:blipFill>
        <p:spPr bwMode="auto">
          <a:xfrm>
            <a:off x="388938" y="981075"/>
            <a:ext cx="4038600" cy="3028950"/>
          </a:xfrm>
          <a:prstGeom prst="rect">
            <a:avLst/>
          </a:prstGeom>
          <a:noFill/>
          <a:ln w="9525">
            <a:noFill/>
            <a:miter lim="800000"/>
            <a:headEnd/>
            <a:tailEnd/>
          </a:ln>
        </p:spPr>
      </p:pic>
      <p:pic>
        <p:nvPicPr>
          <p:cNvPr id="38915" name="Picture 2" descr="C:\Users\User\Desktop\как провели лето гр 7\IMG_2410.JPG"/>
          <p:cNvPicPr>
            <a:picLocks noChangeAspect="1" noChangeArrowheads="1"/>
          </p:cNvPicPr>
          <p:nvPr/>
        </p:nvPicPr>
        <p:blipFill>
          <a:blip r:embed="rId3"/>
          <a:srcRect/>
          <a:stretch>
            <a:fillRect/>
          </a:stretch>
        </p:blipFill>
        <p:spPr bwMode="auto">
          <a:xfrm>
            <a:off x="4140200" y="2781300"/>
            <a:ext cx="4716463" cy="3536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125538"/>
            <a:ext cx="8568952" cy="4525962"/>
          </a:xfrm>
        </p:spPr>
        <p:txBody>
          <a:bodyPr/>
          <a:lstStyle/>
          <a:p>
            <a:pPr algn="just" eaLnBrk="1" hangingPunct="1"/>
            <a:r>
              <a:rPr lang="ru-RU" sz="1800" dirty="0" smtClean="0">
                <a:solidFill>
                  <a:srgbClr val="000000"/>
                </a:solidFill>
              </a:rPr>
              <a:t> </a:t>
            </a:r>
            <a:r>
              <a:rPr lang="ru-RU" sz="2000" dirty="0" smtClean="0">
                <a:solidFill>
                  <a:srgbClr val="000000"/>
                </a:solidFill>
              </a:rPr>
              <a:t>Дошкольники – прирожденные исследователи. Тому подтверждение – их                                                                                                                                                                                                                                                                                                                                                                                                                                                                                                                                                                                                                                                                                                                                                                                                                                                    любознательность, постоянное стремление к эксперименту, желание самостоятельно находить решение в проблемной ситуации. Задача педагога – не пресекать эту деятельность, а наоборот, активно поощрять.</a:t>
            </a:r>
          </a:p>
          <a:p>
            <a:pPr algn="just" eaLnBrk="1" hangingPunct="1"/>
            <a:r>
              <a:rPr lang="ru-RU" sz="2000" dirty="0" smtClean="0">
                <a:solidFill>
                  <a:srgbClr val="000000"/>
                </a:solidFill>
              </a:rPr>
              <a:t>Экспериментирование – эффективный метод познания закономерностей и явлений окружающего мира. Оно включает в себя активные поиски решения задач, выдвижение предположений, реализацию выдвинутой гипотезы в действии и построение доступных выводов В процессе эксперимента идет обогащение  памяти ребенка, активизируются его мыслительные процессы, так как постоянно возникает необходимость совершать операции анализа и синтеза, сравнения, классификации и обобщения, познания закономерностей и явлений окружающего мира. </a:t>
            </a:r>
          </a:p>
          <a:p>
            <a:pPr algn="just" eaLnBrk="1" hangingPunct="1"/>
            <a:r>
              <a:rPr lang="ru-RU" sz="2000" dirty="0" smtClean="0">
                <a:solidFill>
                  <a:srgbClr val="000000"/>
                </a:solidFill>
              </a:rPr>
              <a:t>В процессе экспериментирования дошкольник получает возможность удовлетворить присущую ему любознательность, почувствовать себя учёным, исследователем, первооткрывателем.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lstStyle/>
          <a:p>
            <a:r>
              <a:rPr lang="ru-RU" sz="2800" dirty="0" smtClean="0"/>
              <a:t>Мониторинг</a:t>
            </a:r>
            <a:endParaRPr lang="ru-RU" sz="2800" dirty="0"/>
          </a:p>
        </p:txBody>
      </p:sp>
      <p:sp>
        <p:nvSpPr>
          <p:cNvPr id="4" name="Прямоугольник 3"/>
          <p:cNvSpPr/>
          <p:nvPr/>
        </p:nvSpPr>
        <p:spPr>
          <a:xfrm>
            <a:off x="5868144" y="1268760"/>
            <a:ext cx="1584176" cy="369332"/>
          </a:xfrm>
          <a:prstGeom prst="rect">
            <a:avLst/>
          </a:prstGeom>
        </p:spPr>
        <p:txBody>
          <a:bodyPr wrap="square">
            <a:spAutoFit/>
          </a:bodyPr>
          <a:lstStyle/>
          <a:p>
            <a:r>
              <a:rPr lang="ru-RU" smtClean="0"/>
              <a:t>Конец года</a:t>
            </a:r>
            <a:endParaRPr lang="ru-RU" dirty="0"/>
          </a:p>
        </p:txBody>
      </p:sp>
      <p:graphicFrame>
        <p:nvGraphicFramePr>
          <p:cNvPr id="5" name="Диаграмма 4"/>
          <p:cNvGraphicFramePr/>
          <p:nvPr>
            <p:extLst>
              <p:ext uri="{D42A27DB-BD31-4B8C-83A1-F6EECF244321}">
                <p14:modId xmlns:p14="http://schemas.microsoft.com/office/powerpoint/2010/main" val="796122604"/>
              </p:ext>
            </p:extLst>
          </p:nvPr>
        </p:nvGraphicFramePr>
        <p:xfrm>
          <a:off x="755577" y="980728"/>
          <a:ext cx="6696744" cy="4680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469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Содержимое 2"/>
          <p:cNvSpPr>
            <a:spLocks noGrp="1"/>
          </p:cNvSpPr>
          <p:nvPr>
            <p:ph idx="1"/>
          </p:nvPr>
        </p:nvSpPr>
        <p:spPr>
          <a:xfrm>
            <a:off x="457200" y="404813"/>
            <a:ext cx="8229600" cy="5721350"/>
          </a:xfrm>
        </p:spPr>
        <p:txBody>
          <a:bodyPr/>
          <a:lstStyle/>
          <a:p>
            <a:pPr algn="ctr">
              <a:buFontTx/>
              <a:buNone/>
            </a:pPr>
            <a:r>
              <a:rPr lang="ru-RU" altLang="ru-RU" sz="2800" smtClean="0"/>
              <a:t>		</a:t>
            </a:r>
            <a:r>
              <a:rPr lang="ru-RU" altLang="ru-RU" sz="2800" b="1" smtClean="0"/>
              <a:t>Выводы: </a:t>
            </a:r>
          </a:p>
          <a:p>
            <a:pPr algn="just">
              <a:buFontTx/>
              <a:buNone/>
            </a:pPr>
            <a:r>
              <a:rPr lang="ru-RU" altLang="ru-RU" sz="1800" smtClean="0"/>
              <a:t>В результате проделанной работы, дети научились самостоятельно работать в лаборатории, проводить опыты и фокусы с водой, песком, воздухом, магнитом и другими предметами и объектами;</a:t>
            </a:r>
          </a:p>
          <a:p>
            <a:pPr algn="just"/>
            <a:r>
              <a:rPr lang="ru-RU" altLang="ru-RU" sz="1800" smtClean="0"/>
              <a:t>Динамика познавательного развития детей заметно возросла;</a:t>
            </a:r>
          </a:p>
          <a:p>
            <a:pPr algn="just"/>
            <a:r>
              <a:rPr lang="ru-RU" altLang="ru-RU" sz="1800" smtClean="0"/>
              <a:t> Дети  чаще стали задавать вопросы познавательного характера,  научились задавать и отвечать на вопросы, использовать познавательную литературу для ответов на детские «почему?»; </a:t>
            </a:r>
          </a:p>
          <a:p>
            <a:pPr algn="just"/>
            <a:r>
              <a:rPr lang="ru-RU" sz="1800" smtClean="0"/>
              <a:t> Опытно-экспериментальная деятельность дала детям возможность тесного общения друг с другом , проявления самостоятельности, самоорганизации, свободу действий и ответственность, позволила осуществлять сотрудничество как со взрослыми, так и со сверстниками. </a:t>
            </a:r>
            <a:r>
              <a:rPr lang="ru-RU" altLang="ru-RU" sz="1800" smtClean="0"/>
              <a:t>		</a:t>
            </a:r>
          </a:p>
          <a:p>
            <a:pPr algn="just"/>
            <a:endParaRPr lang="ru-RU" altLang="ru-RU" sz="2400" smtClean="0"/>
          </a:p>
          <a:p>
            <a:pPr algn="just">
              <a:buFontTx/>
              <a:buNone/>
            </a:pPr>
            <a:r>
              <a:rPr lang="ru-RU" altLang="ru-RU" sz="2400" b="1" i="1" smtClean="0">
                <a:solidFill>
                  <a:srgbClr val="C00000"/>
                </a:solidFill>
              </a:rPr>
              <a:t>		</a:t>
            </a:r>
            <a:endParaRPr lang="ru-RU" altLang="ru-RU" sz="2400" smtClean="0"/>
          </a:p>
        </p:txBody>
      </p:sp>
      <p:pic>
        <p:nvPicPr>
          <p:cNvPr id="44034" name="Рисунок 3"/>
          <p:cNvPicPr>
            <a:picLocks noChangeAspect="1" noChangeArrowheads="1"/>
          </p:cNvPicPr>
          <p:nvPr/>
        </p:nvPicPr>
        <p:blipFill>
          <a:blip r:embed="rId2"/>
          <a:srcRect/>
          <a:stretch>
            <a:fillRect/>
          </a:stretch>
        </p:blipFill>
        <p:spPr bwMode="auto">
          <a:xfrm>
            <a:off x="1293813" y="3860800"/>
            <a:ext cx="1368425"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p:txBody>
          <a:bodyPr/>
          <a:lstStyle/>
          <a:p>
            <a:endParaRPr lang="ru-RU" smtClean="0"/>
          </a:p>
        </p:txBody>
      </p:sp>
      <p:sp>
        <p:nvSpPr>
          <p:cNvPr id="3" name="Объект 2"/>
          <p:cNvSpPr>
            <a:spLocks noGrp="1"/>
          </p:cNvSpPr>
          <p:nvPr>
            <p:ph idx="1"/>
          </p:nvPr>
        </p:nvSpPr>
        <p:spPr>
          <a:xfrm>
            <a:off x="457200" y="333375"/>
            <a:ext cx="8507413" cy="5792788"/>
          </a:xfrm>
        </p:spPr>
        <p:txBody>
          <a:bodyPr/>
          <a:lstStyle/>
          <a:p>
            <a:pPr algn="ctr">
              <a:lnSpc>
                <a:spcPct val="115000"/>
              </a:lnSpc>
            </a:pPr>
            <a:r>
              <a:rPr lang="ru-RU" sz="2000" b="1" dirty="0" smtClean="0">
                <a:cs typeface="Calibri" pitchFamily="34" charset="0"/>
              </a:rPr>
              <a:t>Литература</a:t>
            </a:r>
            <a:endParaRPr lang="ru-RU" sz="2000" dirty="0" smtClean="0">
              <a:cs typeface="Calibri" pitchFamily="34" charset="0"/>
            </a:endParaRPr>
          </a:p>
          <a:p>
            <a:pPr>
              <a:lnSpc>
                <a:spcPct val="115000"/>
              </a:lnSpc>
              <a:buFont typeface="Times New Roman" pitchFamily="18" charset="0"/>
              <a:buAutoNum type="arabicPeriod"/>
            </a:pPr>
            <a:r>
              <a:rPr lang="ru-RU" sz="2000" i="1" dirty="0" err="1" smtClean="0"/>
              <a:t>Дыбина</a:t>
            </a:r>
            <a:r>
              <a:rPr lang="ru-RU" sz="2000" i="1" dirty="0" smtClean="0"/>
              <a:t> О. В</a:t>
            </a:r>
            <a:r>
              <a:rPr lang="ru-RU" sz="2000" dirty="0" smtClean="0"/>
              <a:t>  Неизведанное рядом: занимательные опыты и эксперименты для дошкольников /Текст/ О.В. </a:t>
            </a:r>
            <a:r>
              <a:rPr lang="ru-RU" sz="2000" dirty="0" err="1" smtClean="0"/>
              <a:t>Дыбина</a:t>
            </a:r>
            <a:r>
              <a:rPr lang="ru-RU" sz="2000" dirty="0" smtClean="0"/>
              <a:t>, Н. П. Рахманова, В.В. Щетинина. –М.: ТЦ «Сфера», 2005.</a:t>
            </a:r>
          </a:p>
          <a:p>
            <a:pPr>
              <a:lnSpc>
                <a:spcPct val="115000"/>
              </a:lnSpc>
              <a:buFont typeface="Times New Roman" pitchFamily="18" charset="0"/>
              <a:buAutoNum type="arabicPeriod"/>
            </a:pPr>
            <a:r>
              <a:rPr lang="ru-RU" sz="2000" i="1" dirty="0" smtClean="0"/>
              <a:t>Иванова А. И.</a:t>
            </a:r>
            <a:r>
              <a:rPr lang="ru-RU" sz="2000" dirty="0" smtClean="0"/>
              <a:t> Естественнонаучные наблюдения и эксперименты в детском саду. Растения. /Текст/: детская энциклопедия/ А. И. Иванова –М.: ТЦ «Сфера», 2004.</a:t>
            </a:r>
          </a:p>
          <a:p>
            <a:pPr>
              <a:lnSpc>
                <a:spcPct val="115000"/>
              </a:lnSpc>
              <a:buFont typeface="Times New Roman" pitchFamily="18" charset="0"/>
              <a:buAutoNum type="arabicPeriod"/>
            </a:pPr>
            <a:r>
              <a:rPr lang="ru-RU" sz="2000" i="1" dirty="0" smtClean="0">
                <a:cs typeface="Calibri" pitchFamily="34" charset="0"/>
              </a:rPr>
              <a:t>Прохорова Л.Н., </a:t>
            </a:r>
            <a:r>
              <a:rPr lang="ru-RU" sz="2000" i="1" dirty="0" err="1" smtClean="0">
                <a:cs typeface="Calibri" pitchFamily="34" charset="0"/>
              </a:rPr>
              <a:t>Балакшина</a:t>
            </a:r>
            <a:r>
              <a:rPr lang="ru-RU" sz="2000" i="1" dirty="0" smtClean="0">
                <a:cs typeface="Calibri" pitchFamily="34" charset="0"/>
              </a:rPr>
              <a:t> ТА. </a:t>
            </a:r>
            <a:r>
              <a:rPr lang="ru-RU" sz="2000" dirty="0" smtClean="0">
                <a:cs typeface="Calibri" pitchFamily="34" charset="0"/>
              </a:rPr>
              <a:t>Детское экспериментирование — путь познания окружающего мира// </a:t>
            </a:r>
            <a:r>
              <a:rPr lang="ru-RU" sz="2000" i="1" dirty="0" smtClean="0">
                <a:cs typeface="Calibri" pitchFamily="34" charset="0"/>
              </a:rPr>
              <a:t>Формирование </a:t>
            </a:r>
            <a:r>
              <a:rPr lang="ru-RU" sz="2000" dirty="0" smtClean="0">
                <a:cs typeface="Calibri" pitchFamily="34" charset="0"/>
              </a:rPr>
              <a:t>начал экологичес­кой культуры дошкольников (из опыта работы детского сада № 15 «Подсолнушек» г. Владимира)/ Под ред. Л.Н. Прохоровой. — Владимир, ВОИУУ, 2001.</a:t>
            </a:r>
          </a:p>
          <a:p>
            <a:pPr>
              <a:lnSpc>
                <a:spcPct val="115000"/>
              </a:lnSpc>
              <a:buFont typeface="Times New Roman" pitchFamily="18" charset="0"/>
              <a:buAutoNum type="arabicPeriod"/>
            </a:pPr>
            <a:r>
              <a:rPr lang="ru-RU" sz="2000" i="1" dirty="0" err="1" smtClean="0">
                <a:cs typeface="Calibri" pitchFamily="34" charset="0"/>
              </a:rPr>
              <a:t>Тугушева</a:t>
            </a:r>
            <a:r>
              <a:rPr lang="ru-RU" sz="2000" i="1" dirty="0" smtClean="0">
                <a:cs typeface="Calibri" pitchFamily="34" charset="0"/>
              </a:rPr>
              <a:t> Г.П., Чистякова А.В. </a:t>
            </a:r>
            <a:r>
              <a:rPr lang="ru-RU" sz="2000" dirty="0" smtClean="0">
                <a:cs typeface="Calibri" pitchFamily="34" charset="0"/>
              </a:rPr>
              <a:t>Игра-экспериментирование для детей старшего дошкольного возраста// </a:t>
            </a:r>
            <a:r>
              <a:rPr lang="ru-RU" sz="2000" i="1" dirty="0" smtClean="0">
                <a:cs typeface="Calibri" pitchFamily="34" charset="0"/>
              </a:rPr>
              <a:t>Дошкольная </a:t>
            </a:r>
            <a:r>
              <a:rPr lang="ru-RU" sz="2000" dirty="0" smtClean="0">
                <a:cs typeface="Calibri" pitchFamily="34" charset="0"/>
              </a:rPr>
              <a:t>педагогика, 2001. — № 1.</a:t>
            </a:r>
          </a:p>
          <a:p>
            <a:pPr>
              <a:lnSpc>
                <a:spcPct val="115000"/>
              </a:lnSpc>
              <a:buFont typeface="Times New Roman" pitchFamily="18" charset="0"/>
              <a:buAutoNum type="arabicPeriod"/>
            </a:pPr>
            <a:r>
              <a:rPr lang="ru-RU" sz="2000" dirty="0" smtClean="0"/>
              <a:t>Интернет ресурсы</a:t>
            </a:r>
          </a:p>
          <a:p>
            <a:pPr>
              <a:lnSpc>
                <a:spcPct val="115000"/>
              </a:lnSpc>
              <a:spcAft>
                <a:spcPts val="1000"/>
              </a:spcAft>
            </a:pPr>
            <a:r>
              <a:rPr lang="ru-RU" sz="2000" dirty="0" smtClean="0">
                <a:cs typeface="Calibri" pitchFamily="34" charset="0"/>
              </a:rPr>
              <a:t> </a:t>
            </a:r>
          </a:p>
          <a:p>
            <a:endParaRPr lang="ru-RU" sz="2000"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7775" y="258763"/>
            <a:ext cx="6858000" cy="1311275"/>
          </a:xfrm>
        </p:spPr>
        <p:txBody>
          <a:bodyPr>
            <a:normAutofit fontScale="90000"/>
          </a:bodyPr>
          <a:lstStyle/>
          <a:p>
            <a:r>
              <a:rPr lang="ru-RU" sz="4000" b="1" smtClean="0"/>
              <a:t>Литература для педагогов </a:t>
            </a:r>
            <a:br>
              <a:rPr lang="ru-RU" sz="4000" b="1" smtClean="0"/>
            </a:br>
            <a:r>
              <a:rPr lang="ru-RU" sz="1800" smtClean="0"/>
              <a:t>Книги издательства «Речь», Санкт-Петербург</a:t>
            </a:r>
            <a:r>
              <a:rPr lang="ru-RU" sz="4000" smtClean="0"/>
              <a:t/>
            </a:r>
            <a:br>
              <a:rPr lang="ru-RU" sz="4000" smtClean="0"/>
            </a:br>
            <a:endParaRPr lang="ru-RU" sz="4000" smtClean="0"/>
          </a:p>
        </p:txBody>
      </p:sp>
      <p:pic>
        <p:nvPicPr>
          <p:cNvPr id="46082" name="Picture 2" descr="http://rech.spb.ru/books/891/cover/b.gif"/>
          <p:cNvPicPr>
            <a:picLocks noChangeAspect="1" noChangeArrowheads="1"/>
          </p:cNvPicPr>
          <p:nvPr/>
        </p:nvPicPr>
        <p:blipFill>
          <a:blip r:embed="rId2"/>
          <a:srcRect/>
          <a:stretch>
            <a:fillRect/>
          </a:stretch>
        </p:blipFill>
        <p:spPr bwMode="auto">
          <a:xfrm>
            <a:off x="5245100" y="1271588"/>
            <a:ext cx="1579563" cy="2465387"/>
          </a:xfrm>
          <a:prstGeom prst="rect">
            <a:avLst/>
          </a:prstGeom>
          <a:noFill/>
          <a:ln w="9525">
            <a:noFill/>
            <a:miter lim="800000"/>
            <a:headEnd/>
            <a:tailEnd/>
          </a:ln>
        </p:spPr>
      </p:pic>
      <p:pic>
        <p:nvPicPr>
          <p:cNvPr id="46083" name="Picture 2" descr="http://rech.spb.ru/books/1365/pics/201_b.jpg"/>
          <p:cNvPicPr>
            <a:picLocks noChangeAspect="1" noChangeArrowheads="1"/>
          </p:cNvPicPr>
          <p:nvPr/>
        </p:nvPicPr>
        <p:blipFill>
          <a:blip r:embed="rId3"/>
          <a:srcRect/>
          <a:stretch>
            <a:fillRect/>
          </a:stretch>
        </p:blipFill>
        <p:spPr bwMode="auto">
          <a:xfrm>
            <a:off x="2071688" y="1217613"/>
            <a:ext cx="1296987" cy="2468562"/>
          </a:xfrm>
          <a:prstGeom prst="rect">
            <a:avLst/>
          </a:prstGeom>
          <a:noFill/>
          <a:ln w="9525">
            <a:noFill/>
            <a:miter lim="800000"/>
            <a:headEnd/>
            <a:tailEnd/>
          </a:ln>
        </p:spPr>
      </p:pic>
      <p:pic>
        <p:nvPicPr>
          <p:cNvPr id="46084" name="Picture 10" descr="http://rech.spb.ru/books/1046/cover/b.gif"/>
          <p:cNvPicPr>
            <a:picLocks noChangeAspect="1" noChangeArrowheads="1"/>
          </p:cNvPicPr>
          <p:nvPr/>
        </p:nvPicPr>
        <p:blipFill>
          <a:blip r:embed="rId4"/>
          <a:srcRect/>
          <a:stretch>
            <a:fillRect/>
          </a:stretch>
        </p:blipFill>
        <p:spPr bwMode="auto">
          <a:xfrm>
            <a:off x="525463" y="3876675"/>
            <a:ext cx="1647825" cy="2444750"/>
          </a:xfrm>
          <a:prstGeom prst="rect">
            <a:avLst/>
          </a:prstGeom>
          <a:noFill/>
          <a:ln w="9525">
            <a:noFill/>
            <a:miter lim="800000"/>
            <a:headEnd/>
            <a:tailEnd/>
          </a:ln>
        </p:spPr>
      </p:pic>
      <p:pic>
        <p:nvPicPr>
          <p:cNvPr id="46085" name="Picture 14" descr="http://rech.spb.ru/books/1048/cover/b.gif"/>
          <p:cNvPicPr>
            <a:picLocks noChangeAspect="1" noChangeArrowheads="1"/>
          </p:cNvPicPr>
          <p:nvPr/>
        </p:nvPicPr>
        <p:blipFill>
          <a:blip r:embed="rId5"/>
          <a:srcRect/>
          <a:stretch>
            <a:fillRect/>
          </a:stretch>
        </p:blipFill>
        <p:spPr bwMode="auto">
          <a:xfrm>
            <a:off x="5151438" y="3913188"/>
            <a:ext cx="1627187" cy="2425700"/>
          </a:xfrm>
          <a:prstGeom prst="rect">
            <a:avLst/>
          </a:prstGeom>
          <a:noFill/>
          <a:ln w="9525">
            <a:noFill/>
            <a:miter lim="800000"/>
            <a:headEnd/>
            <a:tailEnd/>
          </a:ln>
        </p:spPr>
      </p:pic>
      <p:pic>
        <p:nvPicPr>
          <p:cNvPr id="46086" name="Picture 5" descr="D:\Новая папка (2)\Мои результаты сканировани\2011-11 (ноя)\сканирование0009.jpg"/>
          <p:cNvPicPr>
            <a:picLocks noChangeAspect="1" noChangeArrowheads="1"/>
          </p:cNvPicPr>
          <p:nvPr/>
        </p:nvPicPr>
        <p:blipFill>
          <a:blip r:embed="rId6"/>
          <a:srcRect/>
          <a:stretch>
            <a:fillRect/>
          </a:stretch>
        </p:blipFill>
        <p:spPr bwMode="auto">
          <a:xfrm>
            <a:off x="7356475" y="3668713"/>
            <a:ext cx="1582738" cy="2473325"/>
          </a:xfrm>
          <a:prstGeom prst="rect">
            <a:avLst/>
          </a:prstGeom>
          <a:noFill/>
          <a:ln w="9525">
            <a:noFill/>
            <a:miter lim="800000"/>
            <a:headEnd/>
            <a:tailEnd/>
          </a:ln>
        </p:spPr>
      </p:pic>
      <p:pic>
        <p:nvPicPr>
          <p:cNvPr id="46087" name="Picture 2" descr="C:\Documents and Settings\Admin\Мои документы\Мои результаты сканировани\2011-11 (ноя)\сканирование0001.jpg"/>
          <p:cNvPicPr>
            <a:picLocks noChangeAspect="1" noChangeArrowheads="1"/>
          </p:cNvPicPr>
          <p:nvPr/>
        </p:nvPicPr>
        <p:blipFill>
          <a:blip r:embed="rId7"/>
          <a:srcRect/>
          <a:stretch>
            <a:fillRect/>
          </a:stretch>
        </p:blipFill>
        <p:spPr bwMode="auto">
          <a:xfrm>
            <a:off x="7285038" y="576263"/>
            <a:ext cx="1603375" cy="2484437"/>
          </a:xfrm>
          <a:prstGeom prst="rect">
            <a:avLst/>
          </a:prstGeom>
          <a:noFill/>
          <a:ln w="9525">
            <a:noFill/>
            <a:miter lim="800000"/>
            <a:headEnd/>
            <a:tailEnd/>
          </a:ln>
        </p:spPr>
      </p:pic>
      <p:pic>
        <p:nvPicPr>
          <p:cNvPr id="46088" name="Picture 4" descr="http://rech.spb.ru/books/1303/cover/b.gif"/>
          <p:cNvPicPr>
            <a:picLocks noChangeAspect="1" noChangeArrowheads="1"/>
          </p:cNvPicPr>
          <p:nvPr/>
        </p:nvPicPr>
        <p:blipFill>
          <a:blip r:embed="rId8"/>
          <a:srcRect/>
          <a:stretch>
            <a:fillRect/>
          </a:stretch>
        </p:blipFill>
        <p:spPr bwMode="auto">
          <a:xfrm>
            <a:off x="2757488" y="3859213"/>
            <a:ext cx="1600200" cy="2435225"/>
          </a:xfrm>
          <a:prstGeom prst="rect">
            <a:avLst/>
          </a:prstGeom>
          <a:noFill/>
          <a:ln w="9525">
            <a:noFill/>
            <a:miter lim="800000"/>
            <a:headEnd/>
            <a:tailEnd/>
          </a:ln>
        </p:spPr>
      </p:pic>
      <p:pic>
        <p:nvPicPr>
          <p:cNvPr id="46089" name="Picture 2" descr="http://rech.spb.ru/books/1473/cover/b.gif"/>
          <p:cNvPicPr>
            <a:picLocks noChangeAspect="1" noChangeArrowheads="1"/>
          </p:cNvPicPr>
          <p:nvPr/>
        </p:nvPicPr>
        <p:blipFill>
          <a:blip r:embed="rId9"/>
          <a:srcRect/>
          <a:stretch>
            <a:fillRect/>
          </a:stretch>
        </p:blipFill>
        <p:spPr bwMode="auto">
          <a:xfrm>
            <a:off x="0" y="795338"/>
            <a:ext cx="1743075" cy="2625725"/>
          </a:xfrm>
          <a:prstGeom prst="rect">
            <a:avLst/>
          </a:prstGeom>
          <a:noFill/>
          <a:ln w="9525">
            <a:noFill/>
            <a:miter lim="800000"/>
            <a:headEnd/>
            <a:tailEnd/>
          </a:ln>
        </p:spPr>
      </p:pic>
      <p:pic>
        <p:nvPicPr>
          <p:cNvPr id="46090" name="Picture 2" descr="http://rech.spb.ru/books/1364/pics/200_b.jpg"/>
          <p:cNvPicPr>
            <a:picLocks noChangeAspect="1" noChangeArrowheads="1"/>
          </p:cNvPicPr>
          <p:nvPr/>
        </p:nvPicPr>
        <p:blipFill>
          <a:blip r:embed="rId10"/>
          <a:srcRect/>
          <a:stretch>
            <a:fillRect/>
          </a:stretch>
        </p:blipFill>
        <p:spPr bwMode="auto">
          <a:xfrm>
            <a:off x="3619500" y="1214438"/>
            <a:ext cx="1247775" cy="2463800"/>
          </a:xfrm>
          <a:prstGeom prst="rect">
            <a:avLst/>
          </a:prstGeom>
          <a:noFill/>
          <a:ln w="9525">
            <a:noFill/>
            <a:miter lim="800000"/>
            <a:headEnd/>
            <a:tailEnd/>
          </a:ln>
        </p:spPr>
      </p:pic>
      <p:sp>
        <p:nvSpPr>
          <p:cNvPr id="12" name="Стрелка вправо 11"/>
          <p:cNvSpPr/>
          <p:nvPr/>
        </p:nvSpPr>
        <p:spPr>
          <a:xfrm>
            <a:off x="8410575" y="6373813"/>
            <a:ext cx="733425"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Содержимое 2"/>
          <p:cNvSpPr>
            <a:spLocks noGrp="1"/>
          </p:cNvSpPr>
          <p:nvPr>
            <p:ph idx="1"/>
          </p:nvPr>
        </p:nvSpPr>
        <p:spPr>
          <a:xfrm>
            <a:off x="457200" y="549275"/>
            <a:ext cx="8229600" cy="5576888"/>
          </a:xfrm>
        </p:spPr>
        <p:txBody>
          <a:bodyPr/>
          <a:lstStyle/>
          <a:p>
            <a:pPr algn="just">
              <a:buFontTx/>
              <a:buNone/>
            </a:pPr>
            <a:r>
              <a:rPr lang="ru-RU" altLang="ru-RU" b="1" i="1" smtClean="0"/>
              <a:t>		</a:t>
            </a:r>
            <a:r>
              <a:rPr lang="ru-RU" altLang="ru-RU" sz="2800" i="1" smtClean="0"/>
              <a:t>                      Уважаемые коллеги!</a:t>
            </a:r>
          </a:p>
          <a:p>
            <a:pPr algn="ctr">
              <a:buFontTx/>
              <a:buNone/>
            </a:pPr>
            <a:r>
              <a:rPr lang="ru-RU" altLang="ru-RU" sz="2800" smtClean="0"/>
              <a:t>		</a:t>
            </a:r>
            <a:r>
              <a:rPr lang="ru-RU" altLang="ru-RU" sz="2800" smtClean="0">
                <a:latin typeface="Monotype Corsiva" pitchFamily="66" charset="0"/>
              </a:rPr>
              <a:t>Творите сами! </a:t>
            </a:r>
          </a:p>
          <a:p>
            <a:pPr algn="ctr">
              <a:buFontTx/>
              <a:buNone/>
            </a:pPr>
            <a:r>
              <a:rPr lang="ru-RU" altLang="ru-RU" sz="2800" smtClean="0">
                <a:latin typeface="Monotype Corsiva" pitchFamily="66" charset="0"/>
              </a:rPr>
              <a:t>Как нет детей без воображения, так нет и педагогов без творческих порывов.</a:t>
            </a:r>
            <a:br>
              <a:rPr lang="ru-RU" altLang="ru-RU" sz="2800" smtClean="0">
                <a:latin typeface="Monotype Corsiva" pitchFamily="66" charset="0"/>
              </a:rPr>
            </a:br>
            <a:r>
              <a:rPr lang="ru-RU" altLang="ru-RU" sz="2800" smtClean="0">
                <a:latin typeface="Monotype Corsiva" pitchFamily="66" charset="0"/>
              </a:rPr>
              <a:t>Творческих Вам успехов!</a:t>
            </a:r>
          </a:p>
          <a:p>
            <a:pPr>
              <a:buFontTx/>
              <a:buNone/>
            </a:pPr>
            <a:endParaRPr lang="ru-RU" altLang="ru-RU" smtClean="0">
              <a:solidFill>
                <a:srgbClr val="C00000"/>
              </a:solidFill>
            </a:endParaRPr>
          </a:p>
          <a:p>
            <a:endParaRPr lang="ru-RU" altLang="ru-RU" smtClean="0"/>
          </a:p>
        </p:txBody>
      </p:sp>
      <p:pic>
        <p:nvPicPr>
          <p:cNvPr id="47106" name="Picture 4"/>
          <p:cNvPicPr>
            <a:picLocks noChangeAspect="1" noChangeArrowheads="1"/>
          </p:cNvPicPr>
          <p:nvPr/>
        </p:nvPicPr>
        <p:blipFill>
          <a:blip r:embed="rId2"/>
          <a:srcRect/>
          <a:stretch>
            <a:fillRect/>
          </a:stretch>
        </p:blipFill>
        <p:spPr bwMode="auto">
          <a:xfrm>
            <a:off x="1403648" y="3861048"/>
            <a:ext cx="2520950" cy="196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457200" y="274638"/>
            <a:ext cx="3970338" cy="6323012"/>
          </a:xfrm>
        </p:spPr>
        <p:txBody>
          <a:bodyPr/>
          <a:lstStyle/>
          <a:p>
            <a:endParaRPr lang="ru-RU" smtClean="0"/>
          </a:p>
        </p:txBody>
      </p:sp>
      <p:sp>
        <p:nvSpPr>
          <p:cNvPr id="3" name="Объект 2"/>
          <p:cNvSpPr>
            <a:spLocks noGrp="1"/>
          </p:cNvSpPr>
          <p:nvPr>
            <p:ph idx="1"/>
          </p:nvPr>
        </p:nvSpPr>
        <p:spPr>
          <a:xfrm>
            <a:off x="3924300" y="333375"/>
            <a:ext cx="4824413" cy="6264275"/>
          </a:xfrm>
        </p:spPr>
        <p:txBody>
          <a:bodyPr/>
          <a:lstStyle/>
          <a:p>
            <a:pPr algn="just">
              <a:buFontTx/>
              <a:buNone/>
            </a:pPr>
            <a:endParaRPr lang="ru-RU" sz="2400" smtClean="0"/>
          </a:p>
          <a:p>
            <a:pPr algn="just">
              <a:buFontTx/>
              <a:buNone/>
            </a:pPr>
            <a:endParaRPr lang="ru-RU" sz="2400" smtClean="0"/>
          </a:p>
          <a:p>
            <a:pPr algn="just">
              <a:buFontTx/>
              <a:buNone/>
            </a:pPr>
            <a:r>
              <a:rPr lang="ru-RU" sz="2400" smtClean="0"/>
              <a:t>выдающийся российский психолог </a:t>
            </a:r>
          </a:p>
          <a:p>
            <a:pPr algn="just">
              <a:buFontTx/>
              <a:buNone/>
            </a:pPr>
            <a:r>
              <a:rPr lang="ru-RU" sz="2400" b="1" smtClean="0"/>
              <a:t>             Н.Н.Поддъяков </a:t>
            </a:r>
            <a:r>
              <a:rPr lang="ru-RU" sz="2400" smtClean="0"/>
              <a:t>(1997)  сформулировал гипотезу о том, что в детском возрасте ведущим видом деятельности является не игра, как это принято считать, а экспериментирование.</a:t>
            </a:r>
          </a:p>
          <a:p>
            <a:pPr algn="just"/>
            <a:endParaRPr lang="ru-RU" sz="2400" smtClean="0"/>
          </a:p>
        </p:txBody>
      </p:sp>
      <p:pic>
        <p:nvPicPr>
          <p:cNvPr id="17411" name="Picture 2" descr="C:\Documents and Settings\Антон Курышов\Мои документы\Фото\д.сад Берёзка\экспериментирование\poddyakov.jpg"/>
          <p:cNvPicPr>
            <a:picLocks noChangeAspect="1" noChangeArrowheads="1"/>
          </p:cNvPicPr>
          <p:nvPr/>
        </p:nvPicPr>
        <p:blipFill>
          <a:blip r:embed="rId2"/>
          <a:srcRect/>
          <a:stretch>
            <a:fillRect/>
          </a:stretch>
        </p:blipFill>
        <p:spPr bwMode="auto">
          <a:xfrm>
            <a:off x="395288" y="476250"/>
            <a:ext cx="3313112" cy="4749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115888"/>
            <a:ext cx="8229600" cy="419100"/>
          </a:xfrm>
        </p:spPr>
        <p:txBody>
          <a:bodyPr/>
          <a:lstStyle/>
          <a:p>
            <a:pPr>
              <a:defRPr/>
            </a:pPr>
            <a:r>
              <a:rPr lang="ru-RU" kern="10" dirty="0">
                <a:solidFill>
                  <a:schemeClr val="tx2">
                    <a:lumMod val="50000"/>
                  </a:schemeClr>
                </a:solidFill>
                <a:effectLst>
                  <a:outerShdw dist="35921" dir="2700000" algn="ctr" rotWithShape="0">
                    <a:srgbClr val="C0C0C0">
                      <a:alpha val="80000"/>
                    </a:srgbClr>
                  </a:outerShdw>
                </a:effectLst>
              </a:rPr>
              <a:t>Актуальность темы</a:t>
            </a:r>
            <a:endParaRPr lang="ru-RU" dirty="0"/>
          </a:p>
        </p:txBody>
      </p:sp>
      <p:pic>
        <p:nvPicPr>
          <p:cNvPr id="18434" name="Picture 2" descr="C:\Users\User\Desktop\IMG_20160706_093343.jpg"/>
          <p:cNvPicPr>
            <a:picLocks noGrp="1" noChangeAspect="1" noChangeArrowheads="1"/>
          </p:cNvPicPr>
          <p:nvPr>
            <p:ph idx="1"/>
          </p:nvPr>
        </p:nvPicPr>
        <p:blipFill>
          <a:blip r:embed="rId2"/>
          <a:srcRect/>
          <a:stretch>
            <a:fillRect/>
          </a:stretch>
        </p:blipFill>
        <p:spPr>
          <a:xfrm>
            <a:off x="539552" y="1196752"/>
            <a:ext cx="3313112" cy="4416425"/>
          </a:xfrm>
        </p:spPr>
      </p:pic>
      <p:sp>
        <p:nvSpPr>
          <p:cNvPr id="18435" name="Прямоугольник 4"/>
          <p:cNvSpPr>
            <a:spLocks noChangeArrowheads="1"/>
          </p:cNvSpPr>
          <p:nvPr/>
        </p:nvSpPr>
        <p:spPr bwMode="auto">
          <a:xfrm>
            <a:off x="4067175" y="1341438"/>
            <a:ext cx="4752975" cy="3749675"/>
          </a:xfrm>
          <a:prstGeom prst="rect">
            <a:avLst/>
          </a:prstGeom>
          <a:noFill/>
          <a:ln w="9525">
            <a:noFill/>
            <a:miter lim="800000"/>
            <a:headEnd/>
            <a:tailEnd/>
          </a:ln>
        </p:spPr>
        <p:txBody>
          <a:bodyPr>
            <a:spAutoFit/>
          </a:bodyPr>
          <a:lstStyle/>
          <a:p>
            <a:pPr algn="just"/>
            <a:r>
              <a:rPr lang="ru-RU" sz="2000"/>
              <a:t>Проблема детского экспериментирования является актуальной  в дошкольной педагогике, поскольку взаимодействие ребёнка с окружающим миром возможно, благодаря его активности и деятельности, которые являются непременной предпосылкой формирования умственных способностей ребёнка, его самостоятельности и инициативности.</a:t>
            </a:r>
            <a:r>
              <a:rPr lang="ru-RU" sz="2000" b="1"/>
              <a:t> </a:t>
            </a:r>
            <a:r>
              <a:rPr lang="ru-RU" sz="2000"/>
              <a:t>Следовательно, одним из главных направлений деятельности ДОО является деятельность познавательная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457200" y="274638"/>
            <a:ext cx="8507413" cy="777875"/>
          </a:xfrm>
        </p:spPr>
        <p:txBody>
          <a:bodyPr/>
          <a:lstStyle/>
          <a:p>
            <a:pPr algn="l"/>
            <a:r>
              <a:rPr lang="ru-RU" sz="2800" b="1" smtClean="0"/>
              <a:t>Эксперимент</a:t>
            </a:r>
            <a:r>
              <a:rPr lang="ru-RU" sz="2800" smtClean="0"/>
              <a:t> – важнейший из методов исследования</a:t>
            </a:r>
          </a:p>
        </p:txBody>
      </p:sp>
      <p:sp>
        <p:nvSpPr>
          <p:cNvPr id="3" name="Объект 2"/>
          <p:cNvSpPr>
            <a:spLocks noGrp="1"/>
          </p:cNvSpPr>
          <p:nvPr>
            <p:ph idx="1"/>
          </p:nvPr>
        </p:nvSpPr>
        <p:spPr>
          <a:xfrm>
            <a:off x="323850" y="1125538"/>
            <a:ext cx="8280400" cy="5040312"/>
          </a:xfrm>
        </p:spPr>
        <p:txBody>
          <a:bodyPr/>
          <a:lstStyle/>
          <a:p>
            <a:pPr marL="0" indent="0">
              <a:buFontTx/>
              <a:buNone/>
            </a:pPr>
            <a:endParaRPr lang="ru-RU" sz="2800" smtClean="0"/>
          </a:p>
          <a:p>
            <a:pPr marL="0" indent="0">
              <a:buFontTx/>
              <a:buNone/>
            </a:pPr>
            <a:r>
              <a:rPr lang="ru-RU" sz="2800" smtClean="0"/>
              <a:t>  используется он практически во всех науках и от   исследовательского поведения  неотделим. Экспериментирование используется в различных </a:t>
            </a:r>
          </a:p>
          <a:p>
            <a:pPr marL="0" indent="0">
              <a:buFontTx/>
              <a:buNone/>
            </a:pPr>
            <a:r>
              <a:rPr lang="ru-RU" sz="2800" smtClean="0"/>
              <a:t>видах организационной  и  самостоятельной деятельности дошкольников. Детям нравятся занятия, на которых они вместе со взрослыми  совершают свои первые открытия, учатся объяснять и доказывать. </a:t>
            </a:r>
            <a:endParaRPr lang="ru-RU"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395288" y="549275"/>
            <a:ext cx="8229600" cy="863600"/>
          </a:xfrm>
        </p:spPr>
        <p:txBody>
          <a:bodyPr/>
          <a:lstStyle/>
          <a:p>
            <a:r>
              <a:rPr lang="ru-RU" sz="3600" smtClean="0"/>
              <a:t>Цель:</a:t>
            </a:r>
          </a:p>
        </p:txBody>
      </p:sp>
      <p:sp>
        <p:nvSpPr>
          <p:cNvPr id="3" name="Объект 2"/>
          <p:cNvSpPr>
            <a:spLocks noGrp="1"/>
          </p:cNvSpPr>
          <p:nvPr>
            <p:ph idx="1"/>
          </p:nvPr>
        </p:nvSpPr>
        <p:spPr>
          <a:xfrm>
            <a:off x="395288" y="1484313"/>
            <a:ext cx="8208962" cy="3240087"/>
          </a:xfrm>
        </p:spPr>
        <p:txBody>
          <a:bodyPr/>
          <a:lstStyle/>
          <a:p>
            <a:pPr>
              <a:buFontTx/>
              <a:buNone/>
            </a:pPr>
            <a:r>
              <a:rPr lang="ru-RU" sz="2800" dirty="0" smtClean="0"/>
              <a:t>   Заинтересовать детей  деятельностью с объектами живой и неживой природы , способствовать развитию у детей познавательной активности, любознательности, стремлению к самостоятельному познанию и размышлению. </a:t>
            </a:r>
          </a:p>
          <a:p>
            <a:pPr>
              <a:buFontTx/>
              <a:buNone/>
            </a:pPr>
            <a:endParaRPr lang="ru-RU" sz="2800" dirty="0" smtClean="0">
              <a:solidFill>
                <a:srgbClr val="002060"/>
              </a:solidFill>
            </a:endParaRPr>
          </a:p>
          <a:p>
            <a:endParaRPr lang="ru-RU" sz="28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468313" y="333375"/>
            <a:ext cx="8229600" cy="720725"/>
          </a:xfrm>
        </p:spPr>
        <p:txBody>
          <a:bodyPr/>
          <a:lstStyle/>
          <a:p>
            <a:pPr>
              <a:lnSpc>
                <a:spcPct val="115000"/>
              </a:lnSpc>
            </a:pPr>
            <a:r>
              <a:rPr lang="ru-RU" sz="3200" b="1" smtClean="0">
                <a:cs typeface="Calibri" pitchFamily="34" charset="0"/>
              </a:rPr>
              <a:t>задачи: </a:t>
            </a:r>
            <a:r>
              <a:rPr lang="ru-RU" sz="3200" smtClean="0">
                <a:cs typeface="Calibri" pitchFamily="34" charset="0"/>
              </a:rPr>
              <a:t/>
            </a:r>
            <a:br>
              <a:rPr lang="ru-RU" sz="3200" smtClean="0">
                <a:cs typeface="Calibri" pitchFamily="34" charset="0"/>
              </a:rPr>
            </a:br>
            <a:endParaRPr lang="ru-RU" sz="3200" smtClean="0"/>
          </a:p>
        </p:txBody>
      </p:sp>
      <p:sp>
        <p:nvSpPr>
          <p:cNvPr id="21506" name="Объект 2"/>
          <p:cNvSpPr>
            <a:spLocks noGrp="1"/>
          </p:cNvSpPr>
          <p:nvPr>
            <p:ph idx="1"/>
          </p:nvPr>
        </p:nvSpPr>
        <p:spPr>
          <a:xfrm>
            <a:off x="457200" y="981075"/>
            <a:ext cx="8229600" cy="5145088"/>
          </a:xfrm>
        </p:spPr>
        <p:txBody>
          <a:bodyPr/>
          <a:lstStyle/>
          <a:p>
            <a:pPr algn="just"/>
            <a:r>
              <a:rPr lang="ru-RU" sz="2800" smtClean="0"/>
              <a:t>развивать познавательную активность, путем создания предметно-пространственной среды;</a:t>
            </a:r>
          </a:p>
          <a:p>
            <a:pPr algn="just"/>
            <a:r>
              <a:rPr lang="ru-RU" sz="2800" smtClean="0"/>
              <a:t>способствовать самостоятельному добыванию знаний;</a:t>
            </a:r>
          </a:p>
          <a:p>
            <a:pPr algn="just"/>
            <a:r>
              <a:rPr lang="ru-RU" sz="2800" smtClean="0"/>
              <a:t>формировать у детей мыслительные процессы (восприятие, мышление, внимание, речь);</a:t>
            </a:r>
          </a:p>
          <a:p>
            <a:pPr algn="just"/>
            <a:r>
              <a:rPr lang="ru-RU" sz="2800" smtClean="0"/>
              <a:t> способствовать проявлению  активности, инициативы, совершенствовать мыслительные операции (анализ, синтез, сравнение, обобщение, классификация)</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p:txBody>
          <a:bodyPr/>
          <a:lstStyle/>
          <a:p>
            <a:r>
              <a:rPr lang="ru-RU" sz="3200" b="1" i="1" smtClean="0"/>
              <a:t>Принципы организации опытно- экспериментальной деятельности с детьми </a:t>
            </a:r>
            <a:endParaRPr lang="ru-RU" sz="3200" smtClean="0"/>
          </a:p>
        </p:txBody>
      </p:sp>
      <p:sp>
        <p:nvSpPr>
          <p:cNvPr id="22530" name="Объект 2"/>
          <p:cNvSpPr>
            <a:spLocks noGrp="1"/>
          </p:cNvSpPr>
          <p:nvPr>
            <p:ph idx="1"/>
          </p:nvPr>
        </p:nvSpPr>
        <p:spPr/>
        <p:txBody>
          <a:bodyPr/>
          <a:lstStyle/>
          <a:p>
            <a:r>
              <a:rPr lang="ru-RU" sz="2400" dirty="0" smtClean="0"/>
              <a:t>принцип учёта возрастных особенностей детей;</a:t>
            </a:r>
          </a:p>
          <a:p>
            <a:r>
              <a:rPr lang="ru-RU" sz="2400" dirty="0" smtClean="0"/>
              <a:t>принцип индивидуальности и вариативности; </a:t>
            </a:r>
          </a:p>
          <a:p>
            <a:r>
              <a:rPr lang="ru-RU" sz="2400" dirty="0" smtClean="0"/>
              <a:t>принцип психологической комфортности – создание особой предметно-пространственной  среды, обеспечивающей эмоционально-комфортные условия образовательного процесса;</a:t>
            </a:r>
          </a:p>
          <a:p>
            <a:r>
              <a:rPr lang="ru-RU" sz="2400" dirty="0" smtClean="0"/>
              <a:t>принцип доступности</a:t>
            </a:r>
            <a:r>
              <a:rPr lang="ru-RU" sz="2400" dirty="0"/>
              <a:t>;</a:t>
            </a:r>
            <a:endParaRPr lang="ru-RU" sz="2400" dirty="0" smtClean="0"/>
          </a:p>
          <a:p>
            <a:r>
              <a:rPr lang="ru-RU" sz="2400" dirty="0" smtClean="0"/>
              <a:t>принцип систематичности и последовательности</a:t>
            </a:r>
            <a:r>
              <a:rPr lang="ru-RU" sz="2400" dirty="0"/>
              <a:t>;</a:t>
            </a:r>
            <a:endParaRPr lang="ru-RU" sz="2400" dirty="0" smtClean="0"/>
          </a:p>
          <a:p>
            <a:r>
              <a:rPr lang="ru-RU" sz="2400" dirty="0" smtClean="0"/>
              <a:t>принцип сознательности и активности, основанный на осознанном включении детей в опытно-экспериментальную деятельность.</a:t>
            </a:r>
          </a:p>
          <a:p>
            <a:endParaRPr lang="ru-RU" sz="2400" dirty="0" smtClean="0"/>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50021"/>
      </a:hlink>
      <a:folHlink>
        <a:srgbClr val="808080"/>
      </a:folHlink>
    </a:clrScheme>
    <a:fontScheme name="Оформление по умолчанию">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50021"/>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0</TotalTime>
  <Words>691</Words>
  <Application>Microsoft Office PowerPoint</Application>
  <PresentationFormat>Экран (4:3)</PresentationFormat>
  <Paragraphs>103</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Оформление по умолчанию</vt:lpstr>
      <vt:lpstr> Организация  опытно-экспериментальной деятельности  старших  дошкольников в условиях ДОО </vt:lpstr>
      <vt:lpstr>Презентация PowerPoint</vt:lpstr>
      <vt:lpstr>Презентация PowerPoint</vt:lpstr>
      <vt:lpstr>Презентация PowerPoint</vt:lpstr>
      <vt:lpstr>Актуальность темы</vt:lpstr>
      <vt:lpstr>Эксперимент – важнейший из методов исследования</vt:lpstr>
      <vt:lpstr>Цель:</vt:lpstr>
      <vt:lpstr>задачи:  </vt:lpstr>
      <vt:lpstr>Принципы организации опытно- экспериментальной деятельности с детьми </vt:lpstr>
      <vt:lpstr>             В процессе опытно-экспериментальной  деятельности                  с детьми были  использованы  следующие методы:  Наглядный метод ( иллюстрации по теме «Вода», «Песок», «Овощи», «Полезные ископаемые», «Виды бумаг»…..картотека полезных ископаемых и картотека семян и др.) Словесный метод ( рассказы о чудесах света, например, «Передвигающиеся камни», «Поющие пески», «Зыбучие пески»; беседы на разнообразные темы, например, «Почему камни бывают разноцветными», «Здоровье на тарелке», «Глаза – главные помощники человека», «Как образуются метеоритные кратеры» и др.) Практический метод (эксперименты и опыты «Какие бывают камешки», «Фокусы с магнитами», «Подводная лодка из яйца», «Может ли растение дышать» и др.) Игровой метод («Фокусы с магнитами», «Фокус летающая бабочка», «Двигающиеся спички», «Водоворот» и др.) </vt:lpstr>
      <vt:lpstr>Этапы опытно-экспериментальной деятельности  </vt:lpstr>
      <vt:lpstr>Презентация PowerPoint</vt:lpstr>
      <vt:lpstr> Мини - лаборатория  оснащена:  Приборами: Микроскопы, лупы, зеркалам, веса ; магниты, термометры,бинокли, верёвки, линейки, песочные часы, глобус, лампа, фонарик,  мыло,щётки, губки, пипетки,  одноразовые шприцы без игл, пищевые красители,ножницы,  винтики, тёрка, клей, наждачная бумага, лоскуты ткани, клей,колёсики, мелкие вещи из различных материалов (дерево, пластмасса, метал) Ёмкостами: пластиковые банки, бутылки, стаканы разной формы, величины, мерки, воронки, сито, формочки, лопатки. Материалами: природный (желуди, шишки, семена, скорлупа, сучки, спилы, крупа и т.п.); «бросовый» (пробки, палочки, куски резиновых шлангов, трубочки для коктейля и т.п.). Неструктурированными материалами : песок, вода, опилки, древесная стружка, опавшие листья, измельчённый пенопласт.</vt:lpstr>
      <vt:lpstr>Мини-лаборатория в группе</vt:lpstr>
      <vt:lpstr>Презентация PowerPoint</vt:lpstr>
      <vt:lpstr>Презентация PowerPoint</vt:lpstr>
      <vt:lpstr>Опытно-экспериментальная  деятельность взаимосвязана   с такими  видами деятельности</vt:lpstr>
      <vt:lpstr>Использование мнемотаблиц</vt:lpstr>
      <vt:lpstr>Презентация PowerPoint</vt:lpstr>
      <vt:lpstr>Наблюдения </vt:lpstr>
      <vt:lpstr>Экспериментирование с растениями</vt:lpstr>
      <vt:lpstr>Ведем дневники наблюдений за растениями, и календари природы…</vt:lpstr>
      <vt:lpstr>В изобразительной деятельности</vt:lpstr>
      <vt:lpstr>Опыт с песком</vt:lpstr>
      <vt:lpstr>Опыт с воздухом</vt:lpstr>
      <vt:lpstr>Опыт с водой</vt:lpstr>
      <vt:lpstr>Опыт со снегом </vt:lpstr>
      <vt:lpstr>Взаимосвязь с родителями</vt:lpstr>
      <vt:lpstr>Проведение экологических праздников</vt:lpstr>
      <vt:lpstr>Мониторинг</vt:lpstr>
      <vt:lpstr>Презентация PowerPoint</vt:lpstr>
      <vt:lpstr>Презентация PowerPoint</vt:lpstr>
      <vt:lpstr>Литература для педагогов  Книги издательства «Речь», Санкт-Петербург </vt:lpstr>
      <vt:lpstr>Презентация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User</cp:lastModifiedBy>
  <cp:revision>167</cp:revision>
  <dcterms:created xsi:type="dcterms:W3CDTF">2012-09-18T19:05:21Z</dcterms:created>
  <dcterms:modified xsi:type="dcterms:W3CDTF">2016-10-20T21:10:23Z</dcterms:modified>
</cp:coreProperties>
</file>