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74" r:id="rId11"/>
    <p:sldId id="265" r:id="rId12"/>
    <p:sldId id="275" r:id="rId13"/>
    <p:sldId id="276" r:id="rId14"/>
    <p:sldId id="277" r:id="rId15"/>
    <p:sldId id="278" r:id="rId16"/>
    <p:sldId id="267" r:id="rId17"/>
    <p:sldId id="279" r:id="rId18"/>
    <p:sldId id="266" r:id="rId19"/>
    <p:sldId id="268" r:id="rId20"/>
    <p:sldId id="269" r:id="rId21"/>
    <p:sldId id="280" r:id="rId22"/>
    <p:sldId id="27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5" autoAdjust="0"/>
    <p:restoredTop sz="94660"/>
  </p:normalViewPr>
  <p:slideViewPr>
    <p:cSldViewPr>
      <p:cViewPr varScale="1">
        <p:scale>
          <a:sx n="82" d="100"/>
          <a:sy n="82" d="100"/>
        </p:scale>
        <p:origin x="-6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4D18A-C311-402A-BB24-77B5840BB0AA}" type="datetimeFigureOut">
              <a:rPr lang="ru-RU" smtClean="0"/>
              <a:pPr/>
              <a:t>23.10.2016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D4F56-EE11-43C0-A01C-A878E2D4466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D4F56-EE11-43C0-A01C-A878E2D4466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F80D6-F70D-4293-B1E9-3A641AC4EF83}" type="datetimeFigureOut">
              <a:rPr lang="ru-RU" smtClean="0"/>
              <a:pPr/>
              <a:t>23.10.2016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ECEFE-707F-4047-B295-CC686723EC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F80D6-F70D-4293-B1E9-3A641AC4EF83}" type="datetimeFigureOut">
              <a:rPr lang="ru-RU" smtClean="0"/>
              <a:pPr/>
              <a:t>23.10.2016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ECEFE-707F-4047-B295-CC686723EC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F80D6-F70D-4293-B1E9-3A641AC4EF83}" type="datetimeFigureOut">
              <a:rPr lang="ru-RU" smtClean="0"/>
              <a:pPr/>
              <a:t>23.10.2016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ECEFE-707F-4047-B295-CC686723EC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F80D6-F70D-4293-B1E9-3A641AC4EF83}" type="datetimeFigureOut">
              <a:rPr lang="ru-RU" smtClean="0"/>
              <a:pPr/>
              <a:t>23.10.2016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ECEFE-707F-4047-B295-CC686723EC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F80D6-F70D-4293-B1E9-3A641AC4EF83}" type="datetimeFigureOut">
              <a:rPr lang="ru-RU" smtClean="0"/>
              <a:pPr/>
              <a:t>23.10.2016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ECEFE-707F-4047-B295-CC686723EC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F80D6-F70D-4293-B1E9-3A641AC4EF83}" type="datetimeFigureOut">
              <a:rPr lang="ru-RU" smtClean="0"/>
              <a:pPr/>
              <a:t>23.10.2016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ECEFE-707F-4047-B295-CC686723EC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F80D6-F70D-4293-B1E9-3A641AC4EF83}" type="datetimeFigureOut">
              <a:rPr lang="ru-RU" smtClean="0"/>
              <a:pPr/>
              <a:t>23.10.2016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ECEFE-707F-4047-B295-CC686723EC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F80D6-F70D-4293-B1E9-3A641AC4EF83}" type="datetimeFigureOut">
              <a:rPr lang="ru-RU" smtClean="0"/>
              <a:pPr/>
              <a:t>23.10.2016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ECEFE-707F-4047-B295-CC686723EC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F80D6-F70D-4293-B1E9-3A641AC4EF83}" type="datetimeFigureOut">
              <a:rPr lang="ru-RU" smtClean="0"/>
              <a:pPr/>
              <a:t>23.10.2016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ECEFE-707F-4047-B295-CC686723EC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F80D6-F70D-4293-B1E9-3A641AC4EF83}" type="datetimeFigureOut">
              <a:rPr lang="ru-RU" smtClean="0"/>
              <a:pPr/>
              <a:t>23.10.2016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ECEFE-707F-4047-B295-CC686723EC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F80D6-F70D-4293-B1E9-3A641AC4EF83}" type="datetimeFigureOut">
              <a:rPr lang="ru-RU" smtClean="0"/>
              <a:pPr/>
              <a:t>23.10.2016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ECEFE-707F-4047-B295-CC686723EC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46F80D6-F70D-4293-B1E9-3A641AC4EF83}" type="datetimeFigureOut">
              <a:rPr lang="ru-RU" smtClean="0"/>
              <a:pPr/>
              <a:t>23.10.2016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8DECEFE-707F-4047-B295-CC686723EC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chto-takoe-lyubov.net/stikhi-o-lyubvi/kollektsii-stikhov/7908-stixi-pro-vychitanie-zadachki-na-vychitanie-v-stixax" TargetMode="External"/><Relationship Id="rId3" Type="http://schemas.openxmlformats.org/officeDocument/2006/relationships/hyperlink" Target="https://yandex.ru/images/search?text=B9" TargetMode="External"/><Relationship Id="rId7" Type="http://schemas.openxmlformats.org/officeDocument/2006/relationships/hyperlink" Target="http://festival.1september.ru/articles/592074" TargetMode="External"/><Relationship Id="rId2" Type="http://schemas.openxmlformats.org/officeDocument/2006/relationships/hyperlink" Target="https://yandex.ru/images/search?text1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llegy.ucoz.ru/load/36-1-0-2062" TargetMode="External"/><Relationship Id="rId5" Type="http://schemas.openxmlformats.org/officeDocument/2006/relationships/hyperlink" Target="http://www.detsadclub.ru/35-vospitatelu/zaryadki/2792-fizkultminutka-kon" TargetMode="External"/><Relationship Id="rId4" Type="http://schemas.openxmlformats.org/officeDocument/2006/relationships/hyperlink" Target="https://yandex.ru/images/search?text=98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2699792" y="2245413"/>
            <a:ext cx="36004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>
              <a:solidFill>
                <a:srgbClr val="C00000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>
              <a:solidFill>
                <a:srgbClr val="C00000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>
              <a:solidFill>
                <a:srgbClr val="C00000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>
              <a:solidFill>
                <a:srgbClr val="C00000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>
              <a:solidFill>
                <a:srgbClr val="C00000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>
              <a:solidFill>
                <a:srgbClr val="C00000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43808" y="2132856"/>
            <a:ext cx="331236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Урок    </a:t>
            </a:r>
            <a:r>
              <a:rPr lang="ru-RU" sz="20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математики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УМК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Verdana"/>
                <a:ea typeface="Verdana" pitchFamily="34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Школа России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Verdana"/>
                <a:ea typeface="Verdana" pitchFamily="34" charset="0"/>
                <a:cs typeface="Times New Roman" pitchFamily="18" charset="0"/>
              </a:rPr>
              <a:t>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1 класс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Verdana"/>
                <a:ea typeface="Verdana" pitchFamily="34" charset="0"/>
                <a:cs typeface="Times New Roman" pitchFamily="18" charset="0"/>
              </a:rPr>
              <a:t>«Многоугольники»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       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Автор: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Канунникова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Н.Н.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                                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                   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   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Учитель начальных классов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92696"/>
            <a:ext cx="2663279" cy="345643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692696"/>
            <a:ext cx="2592288" cy="352839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30352"/>
            <a:ext cx="3888432" cy="3474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На блюдце у Андрюши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Четыре жёлтых груши.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Есть мальчик захотел,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Одну он грушу съел.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Теперь считайте груши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блюдце у Андрюши.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(4-1=3)</a:t>
            </a:r>
          </a:p>
          <a:p>
            <a:pPr>
              <a:buNone/>
            </a:pP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76056" y="548680"/>
            <a:ext cx="34563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 малышек-медвежат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Мама уложила спать.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Одному никак не спится.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 скольким сон хороший снится?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(5-1=4)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861048"/>
            <a:ext cx="2088232" cy="201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187624" y="3861048"/>
            <a:ext cx="44644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 домика утром два зайца сидели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дружно весёлую песенку пели.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Один убежал, а второй вслед глядит.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Сколько у домика зайцев сидит?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(2-1=1)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403648" y="692696"/>
            <a:ext cx="520730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Самоопределение к деятельности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Что изображено на рисунках?</a:t>
            </a:r>
          </a:p>
          <a:p>
            <a:pPr algn="ctr"/>
            <a:endParaRPr lang="ru-RU" sz="2000" dirty="0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16832"/>
            <a:ext cx="813690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 flipH="1">
            <a:off x="1259632" y="4509120"/>
            <a:ext cx="5184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 какие две группы можно поделить эти ломанные?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077073"/>
            <a:ext cx="165618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6949400" cy="5943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-Какие фигуры образуют замкнутые линии?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7920880" cy="2899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221088"/>
            <a:ext cx="165618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149080"/>
            <a:ext cx="165618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7525464" cy="7384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Какой многоугольник имеет три стороны и три вершины?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052736"/>
            <a:ext cx="2736304" cy="2597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284984"/>
            <a:ext cx="2561853" cy="24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4293096"/>
            <a:ext cx="165618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7741488" cy="8104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Сколько сторон и вершин имеет четырехугольник?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3" y="1114392"/>
            <a:ext cx="2376264" cy="2242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429000"/>
            <a:ext cx="396044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4293096"/>
            <a:ext cx="165618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1124744"/>
            <a:ext cx="195262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0" decel="100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0" decel="100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0" decel="100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0" decel="100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92696"/>
            <a:ext cx="6984776" cy="3312368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Физкультминутка</a:t>
            </a: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Конь меня в дорогу ждет,</a:t>
            </a:r>
          </a:p>
          <a:p>
            <a:pPr>
              <a:buNone/>
            </a:pPr>
            <a:r>
              <a:rPr lang="ru-RU" sz="7200" i="1" dirty="0" smtClean="0">
                <a:latin typeface="Times New Roman" pitchFamily="18" charset="0"/>
                <a:cs typeface="Times New Roman" pitchFamily="18" charset="0"/>
              </a:rPr>
              <a:t>(руки за спиной сцеплены в замок)</a:t>
            </a: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Бьет копытом у ворот,</a:t>
            </a:r>
          </a:p>
          <a:p>
            <a:pPr>
              <a:buNone/>
            </a:pPr>
            <a:r>
              <a:rPr lang="ru-RU" sz="7200" i="1" dirty="0" smtClean="0">
                <a:latin typeface="Times New Roman" pitchFamily="18" charset="0"/>
                <a:cs typeface="Times New Roman" pitchFamily="18" charset="0"/>
              </a:rPr>
              <a:t>(ритмичные поочередные поднимания согнутых в коленях ног)</a:t>
            </a: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На ветру играет гривой</a:t>
            </a: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Пышной, сказочно красивой.</a:t>
            </a:r>
          </a:p>
          <a:p>
            <a:pPr>
              <a:buNone/>
            </a:pPr>
            <a:r>
              <a:rPr lang="ru-RU" sz="7200" i="1" dirty="0" smtClean="0">
                <a:latin typeface="Times New Roman" pitchFamily="18" charset="0"/>
                <a:cs typeface="Times New Roman" pitchFamily="18" charset="0"/>
              </a:rPr>
              <a:t>(покачивания головой, затем наклоны в стороны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Быстро я в седло вскочу,</a:t>
            </a: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Не поеду – полечу!</a:t>
            </a:r>
          </a:p>
          <a:p>
            <a:pPr>
              <a:buNone/>
            </a:pPr>
            <a:r>
              <a:rPr lang="ru-RU" sz="7200" i="1" dirty="0" smtClean="0">
                <a:latin typeface="Times New Roman" pitchFamily="18" charset="0"/>
                <a:cs typeface="Times New Roman" pitchFamily="18" charset="0"/>
              </a:rPr>
              <a:t>(подскоки на месте)</a:t>
            </a: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Цок-цок-цок,</a:t>
            </a: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Цок-цок-цок,</a:t>
            </a:r>
          </a:p>
          <a:p>
            <a:pPr>
              <a:buNone/>
            </a:pPr>
            <a:r>
              <a:rPr lang="ru-RU" sz="7200" i="1" dirty="0" smtClean="0">
                <a:latin typeface="Times New Roman" pitchFamily="18" charset="0"/>
                <a:cs typeface="Times New Roman" pitchFamily="18" charset="0"/>
              </a:rPr>
              <a:t>(руки полусогнуты в локтях перед собой)</a:t>
            </a: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Там, за дальнею рекой,</a:t>
            </a: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Помашу тебе рукой.</a:t>
            </a:r>
          </a:p>
          <a:p>
            <a:pPr>
              <a:buNone/>
            </a:pPr>
            <a:r>
              <a:rPr lang="ru-RU" sz="7200" i="1" dirty="0" smtClean="0">
                <a:latin typeface="Times New Roman" pitchFamily="18" charset="0"/>
                <a:cs typeface="Times New Roman" pitchFamily="18" charset="0"/>
              </a:rPr>
              <a:t>(подскоки на месте)</a:t>
            </a:r>
          </a:p>
          <a:p>
            <a:endParaRPr lang="ru-RU" dirty="0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996952"/>
            <a:ext cx="324036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683568" y="548680"/>
            <a:ext cx="70567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Определение темы и постановка учебной цели</a:t>
            </a:r>
          </a:p>
          <a:p>
            <a:pPr marL="457200" indent="-4572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Сформулируйте тему урока.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99592" y="1412776"/>
            <a:ext cx="69847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«Многоугольники 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72816"/>
            <a:ext cx="6480720" cy="340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187624" y="5373216"/>
            <a:ext cx="2502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-Какая фигура лишняя?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 над темой урока</a:t>
            </a:r>
          </a:p>
          <a:p>
            <a:endParaRPr lang="ru-RU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124744"/>
            <a:ext cx="568863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 flipH="1">
            <a:off x="2843807" y="3140968"/>
            <a:ext cx="1728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Стр. 50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6056" y="3861048"/>
            <a:ext cx="1512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Стр. 51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060848"/>
            <a:ext cx="2445700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9" y="1916832"/>
            <a:ext cx="2880320" cy="363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2051720" y="1124744"/>
            <a:ext cx="5036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Работа в тетради с печатной основой стр. 20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23729" y="476672"/>
            <a:ext cx="4896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Первичное закрепление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695236" y="548680"/>
            <a:ext cx="3753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Закрепление изученного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268760"/>
            <a:ext cx="568863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5364088" y="3717032"/>
            <a:ext cx="12241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Стр. 51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996952"/>
            <a:ext cx="1728192" cy="1670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067944" y="980728"/>
            <a:ext cx="4248472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урока: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Урок открытия нового знания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0" y="3861048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Тема: «Многоугольники 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980728"/>
            <a:ext cx="345638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054224"/>
            <a:ext cx="2536105" cy="268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067944" y="148478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764704"/>
            <a:ext cx="21602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331640" y="1340768"/>
            <a:ext cx="55446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 нового вы узнали?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Чему вы научились на этом уроке?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Что больше всего вам понравилось?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Оцените себя с помощью смайликов.</a:t>
            </a:r>
          </a:p>
          <a:p>
            <a:pPr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501008"/>
            <a:ext cx="2304256" cy="2174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212976"/>
            <a:ext cx="3601368" cy="2082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548680"/>
            <a:ext cx="7632848" cy="11818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Интернет ресурсы:</a:t>
            </a:r>
          </a:p>
          <a:p>
            <a:r>
              <a:rPr lang="smj-NO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https://yandex.ru/images/search?text15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smj-NO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https://yandex.ru/images/search?text=B9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smj-NO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https://</a:t>
            </a:r>
            <a:r>
              <a:rPr lang="smj-NO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yandex.ru/images/search?text=98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mj-NO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smj-NO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www.detsadclub.ru/35-vospitatelu/zaryadki/2792-fizkultminutka-kon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smj-NO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smj-NO" dirty="0" smtClean="0">
                <a:latin typeface="Times New Roman" pitchFamily="18" charset="0"/>
                <a:cs typeface="Times New Roman" pitchFamily="18" charset="0"/>
                <a:hlinkClick r:id="rId6"/>
              </a:rPr>
              <a:t>collegy.ucoz.ru/load/36-1-0-2062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smj-NO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smj-NO" dirty="0" smtClean="0">
                <a:latin typeface="Times New Roman" pitchFamily="18" charset="0"/>
                <a:cs typeface="Times New Roman" pitchFamily="18" charset="0"/>
                <a:hlinkClick r:id="rId7"/>
              </a:rPr>
              <a:t>festival.1september.ru/articles/592074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smj-NO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smj-NO" dirty="0" smtClean="0">
                <a:latin typeface="Times New Roman" pitchFamily="18" charset="0"/>
                <a:cs typeface="Times New Roman" pitchFamily="18" charset="0"/>
                <a:hlinkClick r:id="rId8"/>
              </a:rPr>
              <a:t>chto-takoe-lyubov.net/stikhi-o-lyubvi/kollektsii-stikhov/7908-stixi-pro-vychitanie-zadachki-na-vychitanie-v-stixax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528" y="1700808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429000"/>
            <a:ext cx="2232248" cy="201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780928"/>
            <a:ext cx="426720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55576" y="692696"/>
            <a:ext cx="568863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Методы: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словесный;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наглядный;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практический;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проблемный.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Формы: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индивидуальная;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абота в паре.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Средства: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М.И.Моро  « Математика». Учебник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1 класса. Издательство Москва. «Просвещение»,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2013г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резентация;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интерактивная доска, проектор, компьютер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3645024"/>
            <a:ext cx="2088232" cy="201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90100"/>
            <a:ext cx="2407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7544" y="548680"/>
            <a:ext cx="806489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Цель урока</a:t>
            </a:r>
            <a:r>
              <a:rPr lang="ru-RU" b="1" dirty="0" smtClean="0"/>
              <a:t>: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ходе практической работы познакомить  с понятием            «многоугольник» и названиями многоугольника.</a:t>
            </a:r>
            <a:endParaRPr lang="ru-RU" dirty="0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3645024"/>
            <a:ext cx="2088232" cy="201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TextBox 20"/>
          <p:cNvSpPr txBox="1"/>
          <p:nvPr/>
        </p:nvSpPr>
        <p:spPr>
          <a:xfrm>
            <a:off x="539552" y="1772816"/>
            <a:ext cx="748883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Планируемые результаты: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учащиеся научатся различать, называть многоугольники (треугольники, четырехугольники, и т.д.); строить многоугольники  из соответствующего количества палочек ; соотносить реальные предметы и их элементы с изученными геометрическими линиями и фигурами; устанавливать аналогии  и причинно-следственные связи; оценивать себя, границы своего знания и незнания.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645024"/>
            <a:ext cx="2088232" cy="201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27584" y="692696"/>
            <a:ext cx="763284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урока открытия нового знания: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Организационный момент -2мин. Мотивация к учебной деятельности.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Актуализация знаний -5мин.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Самоопределение к деятельности-5мин.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Определение темы и постановка учебной цели-3мин.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Работа над темой урока-10 мин.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Первичное закрепление-7мин.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Закрепление изученного- 5мин.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Рефлексия деятельности на уроке-3мин.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861048"/>
            <a:ext cx="2088232" cy="201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861048"/>
            <a:ext cx="2088232" cy="201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Прямоугольник 10"/>
          <p:cNvSpPr/>
          <p:nvPr/>
        </p:nvSpPr>
        <p:spPr>
          <a:xfrm>
            <a:off x="899592" y="764704"/>
            <a:ext cx="410445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Проверка готовности к уроку</a:t>
            </a:r>
          </a:p>
          <a:p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Ну-ка проверь, дружок, 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Ты готов начать урок? 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 ль на месте 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 ль в порядке, 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Ручка, книжка и тетрадка? 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 ли правильно сидят? 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 ль внимательно глядят? 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Каждый хочет получать 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Только лишь оценку «5». 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Тут затеи, и задачи, 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Игры, шутки, все для вас! 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Пожелаем всем удачи- 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 работу, в добрый час! 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420888"/>
            <a:ext cx="792088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899592" y="620688"/>
            <a:ext cx="28105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Актуализация знаний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Устный счет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Сосчитайте: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1 до 10 и обратно;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4 до 7, от 3 до 7;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 7 до 2, от 9 до 6.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static.interneturok.cdnvideo.ru/content/konspekt_image/108930/189f4500_8a8d_0131_f6c6_12313c0dad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80928"/>
            <a:ext cx="4248472" cy="244827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55576" y="548680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Равенства и неравенства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5" y="1196752"/>
            <a:ext cx="43924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стены стоят ка­душ­ки,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каж­дой ровно по ля­гуш­ке.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Если б было пять ка­ду­шек,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Сколь­ко б было в них ля­гу­шек?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724128" y="2060848"/>
            <a:ext cx="280831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стихотворении говорится, что кадушек было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каждой кадушке по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лягушке,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никто не остался без пары, значит число лягушек равно числу кадушек.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Запишем равенство: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5=5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861048"/>
            <a:ext cx="2088232" cy="201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1619671" y="764705"/>
            <a:ext cx="3744417" cy="648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Поставь правильный знак</a:t>
            </a:r>
          </a:p>
          <a:p>
            <a:pPr algn="ctr"/>
            <a:endParaRPr lang="ru-RU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548680"/>
            <a:ext cx="2790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1331640" y="1556792"/>
            <a:ext cx="53285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2+3 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5            3+1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4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4 -1 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2            1+1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5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5 -3 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1            2+2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4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03648" y="3501008"/>
            <a:ext cx="38884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2       2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3       2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4      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1       5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4       5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5       2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5       3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486</TotalTime>
  <Words>613</Words>
  <Application>Microsoft Office PowerPoint</Application>
  <PresentationFormat>Экран (4:3)</PresentationFormat>
  <Paragraphs>168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63</cp:revision>
  <dcterms:created xsi:type="dcterms:W3CDTF">2016-10-11T16:11:54Z</dcterms:created>
  <dcterms:modified xsi:type="dcterms:W3CDTF">2016-10-23T19:22:47Z</dcterms:modified>
</cp:coreProperties>
</file>