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68" r:id="rId4"/>
    <p:sldMasterId id="2147483780" r:id="rId5"/>
    <p:sldMasterId id="2147483804" r:id="rId6"/>
    <p:sldMasterId id="2147483828" r:id="rId7"/>
  </p:sldMasterIdLst>
  <p:notesMasterIdLst>
    <p:notesMasterId r:id="rId25"/>
  </p:notesMasterIdLst>
  <p:sldIdLst>
    <p:sldId id="256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4" r:id="rId22"/>
    <p:sldId id="273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C8D5E-7736-4892-9379-A07A73C04281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868BD-9DF2-4769-88C6-D7C12BF55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21F952-B229-44A7-9841-38209FDEB9EE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618827-518B-4308-B449-91E023DB4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8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772400" cy="335758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Металлы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побочных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подгрупп</a:t>
            </a:r>
            <a:r>
              <a:rPr lang="ru-RU" sz="7200" dirty="0" smtClean="0"/>
              <a:t> </a:t>
            </a:r>
            <a:endParaRPr lang="ru-RU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551723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«Междуреченский агропромышленный колледж».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Богданов М.В. преподаватель химии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2015г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Применение меди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50IQCAQI7TUACAI1ZJ5FCAA8ZC0ACAFXMLMZCADCQRRBCAE1E35RCA0YWO6QCA176C9ICAYYE1TNCA52V771CAK0MF9OCA0PQ5YPCA2JLBZWCA47FVPNCAS691DKCA09SVETCAEC024WCA9FCWNBCAQQL1C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14488"/>
            <a:ext cx="4143404" cy="2500330"/>
          </a:xfrm>
        </p:spPr>
      </p:pic>
      <p:pic>
        <p:nvPicPr>
          <p:cNvPr id="5" name="Рисунок 4" descr="D0NNLCA1CTJYUCA852EL5CAN8075RCAL27727CAPP404JCAK8N9UMCALZQCRQCAZPKGH7CA491LXQCA09UX76CAJ685MJCAV0IODACAQHMM8OCAVK1ID8CA5ZGHJ6CAMM0Z80CACLWKZWCA2AGMJ8CAITUPS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488"/>
            <a:ext cx="4214842" cy="2571768"/>
          </a:xfrm>
          <a:prstGeom prst="rect">
            <a:avLst/>
          </a:prstGeom>
        </p:spPr>
      </p:pic>
      <p:pic>
        <p:nvPicPr>
          <p:cNvPr id="6" name="Рисунок 5" descr="SMKVWCAXBQSRXCAS7DMO5CAWSWJ1DCA6J66BFCAAW5LSVCAR8NWLSCA0C08ULCA9P3AKDCAA61PGTCA6GOTQDCA3FYPSQCACUC4NJCA4OTO3PCANPPQ5TCA6JO63VCAP9PG2LCAG7J3DGCA4XOCQVCADN052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357694"/>
            <a:ext cx="4143404" cy="2286016"/>
          </a:xfrm>
          <a:prstGeom prst="rect">
            <a:avLst/>
          </a:prstGeom>
        </p:spPr>
      </p:pic>
      <p:pic>
        <p:nvPicPr>
          <p:cNvPr id="7" name="Рисунок 6" descr="DSC04670%20(2)title[1]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357694"/>
            <a:ext cx="4214810" cy="228601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214290"/>
            <a:ext cx="82153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Применение цинка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" name="Рисунок 9" descr="180px-Pasador_herbron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000240"/>
            <a:ext cx="3714776" cy="2286016"/>
          </a:xfrm>
          <a:prstGeom prst="rect">
            <a:avLst/>
          </a:prstGeom>
        </p:spPr>
      </p:pic>
      <p:pic>
        <p:nvPicPr>
          <p:cNvPr id="11" name="Рисунок 10" descr="D0L7CCA42E73VCAJ6S81ZCAVM4YYTCAZXLMPSCAE113YBCA0I2WWZCA5O4WXBCAAHRU6DCAMFS7W9CA25IK3LCAJZBPOZCA20RXCDCAUFH3CICA6QNPIXCAHS90PBCAYU035GCAQQCL90CAHX45AWCAX214V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4286256"/>
            <a:ext cx="4071966" cy="2357454"/>
          </a:xfrm>
          <a:prstGeom prst="rect">
            <a:avLst/>
          </a:prstGeom>
        </p:spPr>
      </p:pic>
      <p:pic>
        <p:nvPicPr>
          <p:cNvPr id="12" name="Рисунок 11" descr="roof_profnastil_zink_s21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1785926"/>
            <a:ext cx="4357718" cy="271464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3604" y="3857628"/>
            <a:ext cx="3784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Задвижка из латуни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357950" y="357187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/>
              <a:t>Профнастил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6286520"/>
            <a:ext cx="794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                    Цинково-угольный гальванический элемент  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214290"/>
            <a:ext cx="82153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Применение титана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6286520"/>
            <a:ext cx="794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                   </a:t>
            </a:r>
            <a:endParaRPr lang="ru-RU" sz="2000" dirty="0"/>
          </a:p>
        </p:txBody>
      </p:sp>
      <p:pic>
        <p:nvPicPr>
          <p:cNvPr id="15" name="Рисунок 14" descr="2FQ5MCAIPDZ4VCARWBZZ0CAOYFYHUCAUHMDN8CAH02VFZCAHDQQLRCAJ8WKD8CAG2DSZECAZRISCPCAXHDF07CAPF1SDICAS0LA86CAB9YWTFCA69VKTECACJ157YCAXGUQGMCA4ZEOH3CAN698NACAHE75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785926"/>
            <a:ext cx="2928958" cy="2143140"/>
          </a:xfrm>
          <a:prstGeom prst="rect">
            <a:avLst/>
          </a:prstGeom>
        </p:spPr>
      </p:pic>
      <p:pic>
        <p:nvPicPr>
          <p:cNvPr id="17" name="Рисунок 16" descr="200px-Ti_covered_watches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4214818"/>
            <a:ext cx="2571768" cy="2428892"/>
          </a:xfrm>
          <a:prstGeom prst="rect">
            <a:avLst/>
          </a:prstGeom>
        </p:spPr>
      </p:pic>
      <p:pic>
        <p:nvPicPr>
          <p:cNvPr id="18" name="Рисунок 17" descr="1897690408_mission-knives-mpk-ti-titan.thumbnail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214818"/>
            <a:ext cx="2928958" cy="2428892"/>
          </a:xfrm>
          <a:prstGeom prst="rect">
            <a:avLst/>
          </a:prstGeom>
        </p:spPr>
      </p:pic>
      <p:pic>
        <p:nvPicPr>
          <p:cNvPr id="19" name="Рисунок 18" descr="NRFV9CAYWV2QMCAV8XHDWCAW5UJIBCATELRE7CAVGN2ASCAIJJF5YCAN8BUZNCAJJINTSCAT9OALYCAK6P51ICAM1YG0VCA5XGLOWCAQAE1WUCAU7ZPKUCABJFE9PCAPIIK5LCA3Z87FGCAHXV28HCAM5WAK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7554" y="1785926"/>
            <a:ext cx="2643206" cy="2143140"/>
          </a:xfrm>
          <a:prstGeom prst="rect">
            <a:avLst/>
          </a:prstGeom>
        </p:spPr>
      </p:pic>
      <p:pic>
        <p:nvPicPr>
          <p:cNvPr id="20" name="Рисунок 19" descr="TPAIDCAFXN6KICA6WE1VSCAFHQTYJCAEZIXSGCA2HQS0XCAEHWZI1CA7K3ZIICA2JMN2ZCATSLVP3CAVLMP17CAI7X6E4CAMN1GTQCA1FPUFTCA1JTNKPCAJUX7J3CA8YP00HCAJNXZFNCA1LANGSCA2HII6X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43636" y="1785926"/>
            <a:ext cx="2714644" cy="2143140"/>
          </a:xfrm>
          <a:prstGeom prst="rect">
            <a:avLst/>
          </a:prstGeom>
        </p:spPr>
      </p:pic>
      <p:pic>
        <p:nvPicPr>
          <p:cNvPr id="21" name="Рисунок 20" descr="99542268_boker-ti-mariner-dive-knife-titan.thumbnail[1]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6512" y="4214818"/>
            <a:ext cx="2500330" cy="242889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214290"/>
            <a:ext cx="82153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Применение железа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6286520"/>
            <a:ext cx="794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                   </a:t>
            </a:r>
            <a:endParaRPr lang="ru-RU" sz="2000" dirty="0"/>
          </a:p>
        </p:txBody>
      </p:sp>
      <p:pic>
        <p:nvPicPr>
          <p:cNvPr id="11" name="Рисунок 10" descr="Oktava_1979_01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811422"/>
            <a:ext cx="4071966" cy="2189082"/>
          </a:xfrm>
          <a:prstGeom prst="rect">
            <a:avLst/>
          </a:prstGeom>
        </p:spPr>
      </p:pic>
      <p:pic>
        <p:nvPicPr>
          <p:cNvPr id="12" name="Рисунок 11" descr="ZCQRUCAZQ7ZEXCAJXK42ICA2MGHZBCAUYNB6GCARZOTLTCARY0LF2CAWNI4DDCA7N4XEECA3GTH7NCARKONV4CADX11BPCA1YXDWUCASOTN7WCA6PD1ZZCAMK3FDMCAPJB1OSCAG7IK2VCAMOWCBSCAQNIIB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1785926"/>
            <a:ext cx="4286280" cy="2214578"/>
          </a:xfrm>
          <a:prstGeom prst="rect">
            <a:avLst/>
          </a:prstGeom>
        </p:spPr>
      </p:pic>
      <p:pic>
        <p:nvPicPr>
          <p:cNvPr id="13" name="Рисунок 12" descr="SMKVWCAXBQSRXCAS7DMO5CAWSWJ1DCA6J66BFCAAW5LSVCAR8NWLSCA0C08ULCA9P3AKDCAA61PGTCA6GOTQDCA3FYPSQCACUC4NJCA4OTO3PCANPPQ5TCA6JO63VCAP9PG2LCAG7J3DGCA4XOCQVCADN052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08" y="4286256"/>
            <a:ext cx="4071966" cy="214314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013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sz="3200" b="1" dirty="0" smtClean="0"/>
              <a:t>1)Напишите электронное строение атома меди</a:t>
            </a:r>
            <a:endParaRPr lang="en-US" sz="3200" b="1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2) Допишите уравнение:</a:t>
            </a:r>
          </a:p>
          <a:p>
            <a:r>
              <a:rPr lang="ru-RU" sz="3200" b="1" dirty="0" smtClean="0"/>
              <a:t>   а) </a:t>
            </a:r>
            <a:r>
              <a:rPr lang="en-US" sz="3200" b="1" dirty="0" smtClean="0"/>
              <a:t>Fe(III) + O</a:t>
            </a:r>
            <a:r>
              <a:rPr lang="en-US" sz="2000" b="1" dirty="0" smtClean="0"/>
              <a:t>2 </a:t>
            </a:r>
            <a:r>
              <a:rPr lang="en-US" sz="3200" b="1" dirty="0" smtClean="0"/>
              <a:t> </a:t>
            </a:r>
          </a:p>
          <a:p>
            <a:r>
              <a:rPr lang="ru-RU" sz="3200" b="1" dirty="0" smtClean="0"/>
              <a:t>   б) </a:t>
            </a:r>
            <a:r>
              <a:rPr lang="en-US" sz="3200" b="1" dirty="0" smtClean="0"/>
              <a:t>Zn + H</a:t>
            </a:r>
            <a:r>
              <a:rPr lang="en-US" sz="2000" b="1" dirty="0" smtClean="0"/>
              <a:t>2</a:t>
            </a:r>
            <a:r>
              <a:rPr lang="en-US" sz="3200" b="1" dirty="0" smtClean="0"/>
              <a:t>SO</a:t>
            </a:r>
            <a:r>
              <a:rPr lang="en-US" sz="2000" b="1" dirty="0" smtClean="0"/>
              <a:t>4</a:t>
            </a:r>
            <a:endParaRPr lang="ru-RU" sz="32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786182" y="4714884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786182" y="4143380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Ответ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3200" dirty="0" smtClean="0"/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Б-В-Г-Б-А</a:t>
            </a:r>
          </a:p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r>
              <a:rPr lang="ru-RU" sz="2800" b="1" u="sng" dirty="0" smtClean="0"/>
              <a:t>Оценка:</a:t>
            </a:r>
          </a:p>
          <a:p>
            <a:r>
              <a:rPr lang="ru-RU" sz="2800" b="1" dirty="0" smtClean="0"/>
              <a:t>«5» – 5</a:t>
            </a:r>
          </a:p>
          <a:p>
            <a:r>
              <a:rPr lang="ru-RU" sz="2800" b="1" dirty="0" smtClean="0"/>
              <a:t>«4» – 4</a:t>
            </a:r>
          </a:p>
          <a:p>
            <a:r>
              <a:rPr lang="ru-RU" sz="2800" b="1" dirty="0" smtClean="0"/>
              <a:t>«3» – 3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Домашнее задание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u="sng" dirty="0" smtClean="0"/>
              <a:t>Выполните одно из трех заданий на выбор: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«3» – Допишите уравнение</a:t>
            </a:r>
          </a:p>
          <a:p>
            <a:r>
              <a:rPr lang="ru-RU" dirty="0" smtClean="0"/>
              <a:t>           а) </a:t>
            </a:r>
            <a:r>
              <a:rPr lang="en-US" dirty="0" smtClean="0"/>
              <a:t>Fe(III) + Cl</a:t>
            </a:r>
            <a:r>
              <a:rPr lang="en-US" sz="1800" dirty="0" smtClean="0"/>
              <a:t>2 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         </a:t>
            </a:r>
            <a:r>
              <a:rPr lang="ru-RU" dirty="0" smtClean="0"/>
              <a:t>б) </a:t>
            </a:r>
            <a:r>
              <a:rPr lang="en-US" dirty="0" smtClean="0"/>
              <a:t>Ti(IV) + O</a:t>
            </a:r>
            <a:r>
              <a:rPr lang="en-US" sz="1800" dirty="0" smtClean="0"/>
              <a:t>2    </a:t>
            </a:r>
          </a:p>
          <a:p>
            <a:r>
              <a:rPr lang="en-US" sz="1800" dirty="0" smtClean="0"/>
              <a:t>             </a:t>
            </a:r>
            <a:r>
              <a:rPr lang="ru-RU" sz="2800" dirty="0" smtClean="0"/>
              <a:t>в) </a:t>
            </a:r>
            <a:r>
              <a:rPr lang="en-US" sz="2800" dirty="0" smtClean="0"/>
              <a:t>Zn + HNO</a:t>
            </a:r>
            <a:r>
              <a:rPr lang="en-US" sz="1800" dirty="0" smtClean="0"/>
              <a:t>3</a:t>
            </a:r>
          </a:p>
          <a:p>
            <a:r>
              <a:rPr lang="ru-RU" sz="2400" dirty="0" smtClean="0"/>
              <a:t>«4» - Напишите уравнения реакций по схеме:</a:t>
            </a:r>
          </a:p>
          <a:p>
            <a:r>
              <a:rPr lang="ru-RU" sz="2400" dirty="0" smtClean="0"/>
              <a:t>          </a:t>
            </a:r>
            <a:r>
              <a:rPr lang="en-US" sz="2400" dirty="0" smtClean="0"/>
              <a:t>Zn           </a:t>
            </a:r>
            <a:r>
              <a:rPr lang="en-US" sz="2400" dirty="0" err="1" smtClean="0"/>
              <a:t>ZnO</a:t>
            </a:r>
            <a:r>
              <a:rPr lang="en-US" sz="2400" dirty="0" smtClean="0"/>
              <a:t>            ZnSO</a:t>
            </a:r>
            <a:r>
              <a:rPr lang="en-US" sz="1800" dirty="0" smtClean="0"/>
              <a:t>4</a:t>
            </a:r>
            <a:r>
              <a:rPr lang="en-US" sz="2400" dirty="0" smtClean="0"/>
              <a:t>          Zn(NO</a:t>
            </a:r>
            <a:r>
              <a:rPr lang="en-US" sz="1800" dirty="0" smtClean="0"/>
              <a:t>3</a:t>
            </a:r>
            <a:r>
              <a:rPr lang="en-US" sz="2400" dirty="0" smtClean="0"/>
              <a:t>)</a:t>
            </a:r>
            <a:r>
              <a:rPr lang="en-US" sz="1800" dirty="0" smtClean="0"/>
              <a:t>2</a:t>
            </a:r>
          </a:p>
          <a:p>
            <a:endParaRPr lang="en-US" sz="1800" dirty="0" smtClean="0"/>
          </a:p>
          <a:p>
            <a:r>
              <a:rPr lang="ru-RU" sz="2400" dirty="0" smtClean="0"/>
              <a:t>«5» – Напишите уравнения реакций по схеме, заменив «Х» </a:t>
            </a:r>
          </a:p>
          <a:p>
            <a:r>
              <a:rPr lang="ru-RU" sz="2400" dirty="0" smtClean="0"/>
              <a:t>           «</a:t>
            </a:r>
            <a:r>
              <a:rPr lang="en-US" sz="2400" dirty="0" smtClean="0"/>
              <a:t>Y</a:t>
            </a:r>
            <a:r>
              <a:rPr lang="ru-RU" sz="2400" dirty="0" smtClean="0"/>
              <a:t>» соответствующей формулой:</a:t>
            </a:r>
          </a:p>
          <a:p>
            <a:r>
              <a:rPr lang="ru-RU" sz="2400" dirty="0" smtClean="0"/>
              <a:t>          </a:t>
            </a:r>
            <a:r>
              <a:rPr lang="en-US" sz="2400" dirty="0" smtClean="0"/>
              <a:t>Fe(III)         </a:t>
            </a:r>
            <a:r>
              <a:rPr lang="ru-RU" sz="2400" dirty="0" smtClean="0"/>
              <a:t>«Х»            «</a:t>
            </a:r>
            <a:r>
              <a:rPr lang="en-US" sz="2400" dirty="0" smtClean="0"/>
              <a:t>Y</a:t>
            </a:r>
            <a:r>
              <a:rPr lang="ru-RU" sz="2400" dirty="0" smtClean="0"/>
              <a:t>»</a:t>
            </a:r>
            <a:r>
              <a:rPr lang="en-US" sz="2400" dirty="0" smtClean="0"/>
              <a:t>          Fe</a:t>
            </a:r>
            <a:r>
              <a:rPr lang="en-US" sz="1600" dirty="0" smtClean="0"/>
              <a:t>2</a:t>
            </a:r>
            <a:r>
              <a:rPr lang="en-US" sz="2400" dirty="0" smtClean="0"/>
              <a:t>O</a:t>
            </a:r>
            <a:r>
              <a:rPr lang="en-US" sz="1600" dirty="0" smtClean="0"/>
              <a:t>3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786182" y="1928802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786182" y="2357430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86182" y="285749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143108" y="3786190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643306" y="3786190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00694" y="3786190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28860" y="550070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714744" y="550070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072066" y="550070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50px-Electron_shell_022_Titanium.svg[1]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643042" y="1285860"/>
            <a:ext cx="5643602" cy="52149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285852" y="142852"/>
            <a:ext cx="65008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Атом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Вопросы для изучения:</a:t>
            </a:r>
          </a:p>
          <a:p>
            <a:r>
              <a:rPr lang="ru-RU" dirty="0" smtClean="0"/>
              <a:t>1.1 Исторические данные</a:t>
            </a:r>
          </a:p>
          <a:p>
            <a:r>
              <a:rPr lang="ru-RU" dirty="0" smtClean="0"/>
              <a:t>1.2 Строение атома</a:t>
            </a:r>
          </a:p>
          <a:p>
            <a:r>
              <a:rPr lang="ru-RU" dirty="0" smtClean="0"/>
              <a:t>1.3 Физические свойства</a:t>
            </a:r>
          </a:p>
          <a:p>
            <a:r>
              <a:rPr lang="ru-RU" dirty="0" smtClean="0"/>
              <a:t>1.4 Химические свойства</a:t>
            </a:r>
          </a:p>
          <a:p>
            <a:r>
              <a:rPr lang="ru-RU" dirty="0" smtClean="0"/>
              <a:t>1.5 Применение</a:t>
            </a:r>
          </a:p>
          <a:p>
            <a:r>
              <a:rPr lang="ru-RU" dirty="0" smtClean="0"/>
              <a:t>2. Выполнение заданий</a:t>
            </a:r>
          </a:p>
          <a:p>
            <a:r>
              <a:rPr lang="ru-RU" dirty="0" smtClean="0"/>
              <a:t>3. Проверочный тест</a:t>
            </a:r>
          </a:p>
          <a:p>
            <a:r>
              <a:rPr lang="ru-RU" dirty="0" smtClean="0"/>
              <a:t>4. Домашнее задание</a:t>
            </a:r>
          </a:p>
          <a:p>
            <a:r>
              <a:rPr lang="ru-RU" dirty="0" smtClean="0"/>
              <a:t>5. Итог урока</a:t>
            </a:r>
          </a:p>
          <a:p>
            <a:pPr>
              <a:buNone/>
            </a:pPr>
            <a:r>
              <a:rPr lang="ru-RU" dirty="0" smtClean="0"/>
              <a:t>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Медь(</a:t>
            </a:r>
            <a:r>
              <a:rPr lang="en-US" sz="3200" dirty="0" smtClean="0"/>
              <a:t>Cu)</a:t>
            </a:r>
            <a:r>
              <a:rPr lang="ru-RU" sz="3200" dirty="0" smtClean="0"/>
              <a:t> – </a:t>
            </a:r>
            <a:r>
              <a:rPr lang="ru-RU" sz="2400" dirty="0" smtClean="0"/>
              <a:t>ИЗВЕСТНА С ДРЕВНОСТИ</a:t>
            </a:r>
          </a:p>
          <a:p>
            <a:r>
              <a:rPr lang="ru-RU" sz="3200" dirty="0" smtClean="0"/>
              <a:t>Цинк(</a:t>
            </a:r>
            <a:r>
              <a:rPr lang="en-US" sz="3200" dirty="0" smtClean="0"/>
              <a:t>Zn)</a:t>
            </a:r>
            <a:r>
              <a:rPr lang="ru-RU" sz="3200" dirty="0" smtClean="0"/>
              <a:t> – 1500 г.</a:t>
            </a:r>
          </a:p>
          <a:p>
            <a:r>
              <a:rPr lang="ru-RU" sz="3200" dirty="0" smtClean="0"/>
              <a:t>Титан(</a:t>
            </a:r>
            <a:r>
              <a:rPr lang="en-US" sz="3200" dirty="0" smtClean="0"/>
              <a:t>Ti)</a:t>
            </a:r>
            <a:r>
              <a:rPr lang="ru-RU" sz="3200" dirty="0" smtClean="0"/>
              <a:t> – 1795 г.</a:t>
            </a:r>
          </a:p>
          <a:p>
            <a:r>
              <a:rPr lang="ru-RU" sz="3200" dirty="0" smtClean="0"/>
              <a:t>Железо(</a:t>
            </a:r>
            <a:r>
              <a:rPr lang="en-US" sz="3200" dirty="0" smtClean="0"/>
              <a:t>Fe)</a:t>
            </a:r>
            <a:r>
              <a:rPr lang="ru-RU" sz="3200" dirty="0" smtClean="0"/>
              <a:t> </a:t>
            </a:r>
            <a:r>
              <a:rPr lang="ru-RU" sz="2400" dirty="0" smtClean="0"/>
              <a:t>– ИЗВЕСТНО С ДРЕВНОСТИ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C000"/>
                </a:solidFill>
              </a:rPr>
              <a:t>Исторические данные</a:t>
            </a:r>
            <a:endParaRPr lang="ru-RU" sz="5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Строение атома</a:t>
            </a:r>
            <a:r>
              <a:rPr lang="en-US" sz="3600" b="1" dirty="0" smtClean="0"/>
              <a:t> </a:t>
            </a:r>
            <a:endParaRPr lang="ru-RU" sz="3600" b="1" dirty="0"/>
          </a:p>
        </p:txBody>
      </p:sp>
      <p:pic>
        <p:nvPicPr>
          <p:cNvPr id="4" name="Содержимое 3" descr="150px-Electron_shell_029_Copper.svg[1]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85786" y="1142984"/>
            <a:ext cx="2857520" cy="2786082"/>
          </a:xfrm>
        </p:spPr>
      </p:pic>
      <p:pic>
        <p:nvPicPr>
          <p:cNvPr id="5" name="Рисунок 4" descr="150px-Electron_shell_030_Zinc.svg[1]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29256" y="1142984"/>
            <a:ext cx="2714644" cy="2786082"/>
          </a:xfrm>
          <a:prstGeom prst="rect">
            <a:avLst/>
          </a:prstGeom>
        </p:spPr>
      </p:pic>
      <p:pic>
        <p:nvPicPr>
          <p:cNvPr id="6" name="Рисунок 5" descr="150px-Electron_shell_026_Iron.svg[1]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2910" y="3714752"/>
            <a:ext cx="3071834" cy="29289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 descr="150px-Electron_shell_022_Titanium.svg[1].pn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57818" y="3786190"/>
            <a:ext cx="2857520" cy="285752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50px-Cu%2C2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2500306"/>
            <a:ext cx="4929222" cy="1857388"/>
          </a:xfrm>
        </p:spPr>
      </p:pic>
      <p:sp>
        <p:nvSpPr>
          <p:cNvPr id="4" name="Прямоугольник 3"/>
          <p:cNvSpPr/>
          <p:nvPr/>
        </p:nvSpPr>
        <p:spPr>
          <a:xfrm>
            <a:off x="1605482" y="1142984"/>
            <a:ext cx="593303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 меди</a:t>
            </a:r>
            <a:endParaRPr lang="ru-RU" sz="32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714884"/>
            <a:ext cx="50006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Медь – металл светло-розового цвета, тягучий, легко прокатывается. Температура плавления 1083 градуса. Отличный проводник электрического тока (уступает только серебру)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50px-DSC04697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357430"/>
            <a:ext cx="5500726" cy="2428892"/>
          </a:xfrm>
        </p:spPr>
      </p:pic>
      <p:sp>
        <p:nvSpPr>
          <p:cNvPr id="5" name="Прямоугольник 4"/>
          <p:cNvSpPr/>
          <p:nvPr/>
        </p:nvSpPr>
        <p:spPr>
          <a:xfrm>
            <a:off x="1089315" y="1142984"/>
            <a:ext cx="69653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Физичекие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свойства цинка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5214950"/>
            <a:ext cx="7429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Цинк – голубовато-серебристый металл. При обычной температуре хрупок. При температуре 100-150 градусов хорошо прокатывается в листы. Выше 200 градусов становится очень хрупким. Температура плавления 419,5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[10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2428868"/>
            <a:ext cx="4786346" cy="2071702"/>
          </a:xfrm>
        </p:spPr>
      </p:pic>
      <p:sp>
        <p:nvSpPr>
          <p:cNvPr id="4" name="Прямоугольник 3"/>
          <p:cNvSpPr/>
          <p:nvPr/>
        </p:nvSpPr>
        <p:spPr>
          <a:xfrm>
            <a:off x="1089315" y="1142984"/>
            <a:ext cx="69653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 титана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4786322"/>
            <a:ext cx="70009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Титан – серебристо-белый металл. Сравнительно легкий – немного тяжелее алюминия, но примерно в 3 раза прочнее его. Температура плавления 1665 градусов. В обычных условиях отличается высокой прочностью и вязкостью. Поддается различным видам обработки.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80px-Iron_lamp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500306"/>
            <a:ext cx="7000924" cy="2357454"/>
          </a:xfrm>
        </p:spPr>
      </p:pic>
      <p:sp>
        <p:nvSpPr>
          <p:cNvPr id="4" name="Прямоугольник 3"/>
          <p:cNvSpPr/>
          <p:nvPr/>
        </p:nvSpPr>
        <p:spPr>
          <a:xfrm>
            <a:off x="1089315" y="1285860"/>
            <a:ext cx="69653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Физические свойства железа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5072074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Железо – металл серебристо-белого цвета. Чистое железо – мягкий, пластичный металл. Температура плавления 1539 градусов. В отличие от многих других металлов обладает магнитными свойствами.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JJOPOCA9LN0D2CATDP24LCA4ASCZWCAS62SEHCAKN1Y5OCATWPD21CAW8ITXVCAKIKD03CADYL1LGCA51TTSYCAO5LT13CAAZMNU3CAHR1C6ZCA9HLF1RCAT1A3NMCA14L2TCCA06ULD8CAU2B5EUCAF11GZ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00826" y="1500174"/>
            <a:ext cx="2357454" cy="2214578"/>
          </a:xfrm>
        </p:spPr>
      </p:pic>
      <p:sp>
        <p:nvSpPr>
          <p:cNvPr id="4" name="Прямоугольник 3"/>
          <p:cNvSpPr/>
          <p:nvPr/>
        </p:nvSpPr>
        <p:spPr>
          <a:xfrm>
            <a:off x="1000100" y="428604"/>
            <a:ext cx="700092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Химические свойства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 descr="SPSBVCA69SD2XCA3ASCZACAYW3FITCAJ93JX6CAP0AFIZCAC3BKGKCAZCT0NLCA67AJO9CA409SB1CAS6F2AFCACR7K47CA4UU2QICARYBIW2CA6GND5JCALGJAG2CAZHLSR0CAU59T4KCA8FUAOYCAKZM1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286256"/>
            <a:ext cx="2339984" cy="23574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158" y="3429000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Металл +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572266" y="3642520"/>
            <a:ext cx="214234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43042" y="2571744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643042" y="4714884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643042" y="3357562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643042" y="4071942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43042" y="228599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Неметалл,</a:t>
            </a:r>
            <a:r>
              <a:rPr lang="en-US" b="1" dirty="0" smtClean="0"/>
              <a:t>t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714480" y="300037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Кислота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785918" y="3714753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Вода(</a:t>
            </a:r>
            <a:r>
              <a:rPr lang="en-US" b="1" dirty="0" smtClean="0"/>
              <a:t>Zn)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85918" y="435769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Соль(</a:t>
            </a:r>
            <a:r>
              <a:rPr lang="en-US" b="1" dirty="0" smtClean="0"/>
              <a:t>Fe)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235743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бинарное соединение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357554" y="314324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Соль  + водород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357554" y="385762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Оксид + водород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286116" y="450057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Соль + др. металл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318</TotalTime>
  <Words>382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Метро</vt:lpstr>
      <vt:lpstr>Трек</vt:lpstr>
      <vt:lpstr>Бумажная</vt:lpstr>
      <vt:lpstr>Тема Office</vt:lpstr>
      <vt:lpstr>1_Городская</vt:lpstr>
      <vt:lpstr>1_Трек</vt:lpstr>
      <vt:lpstr>Начальная</vt:lpstr>
      <vt:lpstr>Слайд 1</vt:lpstr>
      <vt:lpstr>План урока</vt:lpstr>
      <vt:lpstr>Исторические данные</vt:lpstr>
      <vt:lpstr>Строение атома </vt:lpstr>
      <vt:lpstr>Слайд 5</vt:lpstr>
      <vt:lpstr>Слайд 6</vt:lpstr>
      <vt:lpstr>Слайд 7</vt:lpstr>
      <vt:lpstr>Слайд 8</vt:lpstr>
      <vt:lpstr>Слайд 9</vt:lpstr>
      <vt:lpstr>Применение меди</vt:lpstr>
      <vt:lpstr>Слайд 11</vt:lpstr>
      <vt:lpstr>Слайд 12</vt:lpstr>
      <vt:lpstr>Слайд 13</vt:lpstr>
      <vt:lpstr>Задание </vt:lpstr>
      <vt:lpstr>Ответ</vt:lpstr>
      <vt:lpstr>Домашнее задание Выполните одно из трех заданий на выбор: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38</cp:revision>
  <dcterms:created xsi:type="dcterms:W3CDTF">2009-01-18T18:19:59Z</dcterms:created>
  <dcterms:modified xsi:type="dcterms:W3CDTF">2016-10-23T11:10:13Z</dcterms:modified>
</cp:coreProperties>
</file>