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6" r:id="rId2"/>
    <p:sldId id="275" r:id="rId3"/>
    <p:sldId id="257" r:id="rId4"/>
    <p:sldId id="258" r:id="rId5"/>
    <p:sldId id="291" r:id="rId6"/>
    <p:sldId id="289" r:id="rId7"/>
    <p:sldId id="290" r:id="rId8"/>
    <p:sldId id="259" r:id="rId9"/>
    <p:sldId id="260" r:id="rId10"/>
    <p:sldId id="261" r:id="rId11"/>
    <p:sldId id="262" r:id="rId12"/>
    <p:sldId id="276" r:id="rId13"/>
    <p:sldId id="263" r:id="rId14"/>
    <p:sldId id="273" r:id="rId15"/>
    <p:sldId id="278" r:id="rId16"/>
    <p:sldId id="279" r:id="rId17"/>
    <p:sldId id="277" r:id="rId18"/>
    <p:sldId id="280" r:id="rId19"/>
    <p:sldId id="281" r:id="rId20"/>
    <p:sldId id="270" r:id="rId21"/>
    <p:sldId id="282" r:id="rId22"/>
    <p:sldId id="271" r:id="rId23"/>
    <p:sldId id="287" r:id="rId24"/>
    <p:sldId id="283" r:id="rId25"/>
    <p:sldId id="284" r:id="rId26"/>
    <p:sldId id="285" r:id="rId27"/>
    <p:sldId id="286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53" autoAdjust="0"/>
  </p:normalViewPr>
  <p:slideViewPr>
    <p:cSldViewPr>
      <p:cViewPr varScale="1">
        <p:scale>
          <a:sx n="57" d="100"/>
          <a:sy n="57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61924-3C08-4BE5-8AE2-F36C0C289826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C741C-E7C5-4B25-8C61-A5B367AD4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3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Слово «террор» произошло от латинского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terror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«страх», «ужас» и стало употребляться в современном значении в конце XVIII века, во времена Великой французской революции.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1792 г. пришедшие к власти якобинцы выдвинули лозунг «Да будет день подчинен террору!».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8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Теракт на Дубровке 23 -26.10.2001года.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55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Так, организация Усамы Бен Ладана взяла на себя ответственность за проведение и организацию террористического акта, совершенного в США  11 сентября 2001 года.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74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Беслан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Заложников 1128, погибло 318 человек, из них 186 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07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Примеры различных терактов в мире.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69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Примеры различных терактов в мире.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33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Борьба с мировым терроризмом предполагает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88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Правовая основа борьбы с терроризмом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93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Вопросы для закрепления знаний.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Что означает слово « террор» в переводе с латинского?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 В чем особенность современного терроризма?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Что такое террористическая организация?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О каких террористических актах вы сегодня узнали?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38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89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Ситуационная задача №1 «Захват заложников»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Терроризм упоминается в Старом Завете. Кроме того, многочисленные случаи политических убийств и даже систематического уничтожения людей имели место в Древней Греции и Древнем Риме. Убийство Юлия Цезаря - только один пример, который стал объектом внимания писателей и художников в течение последующих двух тысячелетий. Вопрос о том, является ли убийство тирана (совершенное, например, Вильгельмом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Телем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национальным героем швейцарских саг) допустимым, был предметом обсуждения многих поколений теологов и философов.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Единства мнений не было, однако большинство считает, в определенных ситуациях терроризм допустим. Когда жестокий деспот, тиран, враг всего человечества, в нарушение законов Бога и человеческой справедливости, не оставляет своим жертвам другого выбора для избавления от невыносимого гнета, и когда все остальные средства уже исчерпаны, совершение террористического акта является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последним аргументом угнетенных.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 философы и теологи уже тогда понимали, что существует серьезная опасность неверного использования доктрины обоснованного тираноубийства. Ведь можно утверждать наличие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ситуации, когда достаточной причины для убийства нет (как в случае убийства хорошего короля Франции Генриха IV), или когда существуют иные способы выражения протеста и сопротивления.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 тем появлялись небольшие группы, которые систематически занимались терроризмом в течение продолжительных периодов времени. Примером является тайная секта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ассассинов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ответвление движения мусульман-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измаилитов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которая действовала в VIII-XIV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в.в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 территории современных Ирана и Ирака и убивала губернаторов, местных руководителей, халифов и даже одного из вождей крестоносцев, у которого был титул иерусалимского короля. Они первыми стали применять терроризм с участием смертников - их оружием всегда были кинжалы, и поскольку их жертвы обычно были окружены охраной, шансы на спасение были практически нулевыми. Сохранилось даже слово, которое они использовали, когда называли себя - "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фидаи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и этот термин в ходу и по сей день.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конца эпохи Средневековья и в Новое время терроризм сохранял свою активность, хотя и в несколько меньших масштабах. Это была эпоха затяжных войн - Тридцатилетняя война продолжалась с 1618-1648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г.г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 Наполеоновские войны с 1799-1815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г.г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А в такое время, когда огромное число людей погибало или получало ранения на полях сражений, отдельные случаи террористического насилия были незаметны.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конца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XIX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века терроризм оставался по большей части деятельностью смертников, просто потому что единственным доступным оружием были ножи,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короткострельные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пистолеты или очень ненадежные бомбы, разрывавшиеся в руках нападавших.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76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Ситуационная задача №2 «Вы обнаружили подозрительный предмет в гимназии»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13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учащийся получил от сотрудника МЧС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Бузуева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А.В. памятку «Вместе против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террора!». </a:t>
            </a:r>
            <a:b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Домашнее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  найти информацию по данной теме в сети Интернет и периодических изданиях и литературе и разработать памятки для учащихся начального и среднего звена.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4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 не менее, современный терроризм по некоторым важным параметрам отличается от терроризма, существовавшего в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XIX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веке и ранее. 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История показывает, что все самые громкие террористические события современности приходятся на конец XX начало XXI века. Именно в этот период разрабатывается стратегия современного терроризма, совершенствуется и оттачивается его тактика.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Раньше он существовал в основном в форме единичных покушений на руководителей государств, правительств и высокопоставленных чиновников. Сейчас ситуация кардинально изменилась.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56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и любое другое явление, терроризм имеет свои отличительные особенности. </a:t>
            </a:r>
            <a:endParaRPr lang="ru-RU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Во-первых, терроризм порождает высокую общественную опасность.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Во-вторых, терроризм отличает публичный характер.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В-третьих,  особенностью терроризма является преднамеренное создание обстановки страха, подавленности, напряженности.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В-четвертых, оказывает психологическое воздействие.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последние годы терроризм стал особенно изощрен, кровав и безжалостен. Взрывы в публичных местах: поездах, на вокзалах, ресторанах; похищения государственных деятелей, дипломатов, партийных лидеров; убийства, ограбления, захваты государственных учреждений, посольств, самолетов. Возникают новые невиданные прежде направления терроризма: воздушный, ядерный, биологический, экологический и информационный. Все они носят явные черты политического терроризма. Его цель гораздо масштабнее и грандиознее, чем получение денежного выкупа или освобождение из тюрем арестованных боевиков, - поставить на колени целые народы и государства.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3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Современный терроризм - это уже не разрозненные индивидуальные действия. А серии разнообразных террористических акций, направленных против широкого круга лиц и объектов, тщательно подготовленные и осуществляемые квалифицированными кадрами и хорошо организованными группировками.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67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Международный терроризм – организованная сеть террористов, осуществляющая акции, проводимые с целью подрыва конституционного строя отдельных стран либо международного правопорядка или международных отношений в целом.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08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России террористическими признаны порядка 24 организаций,  в США -  42.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96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Группировки, известные во всем мире это: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Аль –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Кайда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международная террористическая организация, создана в 1988 году саудовским миллиардером Усамой Бен Ладеном. Основная цель является – свержение режимов и установление шариата. Единое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общеисламское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государство - ХАЛИФАТ.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«Братья – мусульмане» функционирует в Лондоне, Париже, Вене, Бонне, столицах всех арабских государств, в Пакистане, Иране, Афганистане, Турции, Таджикистане, Чечне, Дагестане,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Кабардино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Балкарии.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«Серые волки» Чечня, Амир аль – Хаттаб (иорданец или араб) прославился своими боевыми операциями на территории Чечни и Дагестана против Российской армии.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ХАМАС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Хезболлах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Талибан.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арсенале террористов находятся следующие методы: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(слайд 13)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взрывы объектов, магазинов, мероприятий, зданий, транспорта, мостов.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захват заложников;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стрельба и убийства людей;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поджоги;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отравления;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эпидемии;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техногенные катастрофы;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угрозы осуществления теракта, которые не несут материальных и человеческих жертв, а служат массовому устрашению.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90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Виды терроризма.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Терроризм можно классифицировать на следующие самостоятельные виды: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территориальному признаку: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международный;</a:t>
            </a:r>
            <a:endParaRPr lang="ru-RU" dirty="0" smtClean="0">
              <a:effectLst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внутригосударственный;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зависимости от преступной мотивации: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политический;</a:t>
            </a:r>
            <a:endParaRPr lang="ru-RU" dirty="0" smtClean="0">
              <a:effectLst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национальный;</a:t>
            </a:r>
            <a:endParaRPr lang="ru-RU" dirty="0" smtClean="0">
              <a:effectLst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религиозный.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C741C-E7C5-4B25-8C61-A5B367AD4B8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09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74000">
              <a:srgbClr val="CCE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33952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Международный терроризм- угроза национальной безопасности</a:t>
            </a:r>
            <a:r>
              <a:rPr lang="en-US" sz="48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России</a:t>
            </a:r>
            <a:endParaRPr lang="ru-RU" sz="4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http://ruscur.ru/photoes/0/01/73/17316/veryb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193363" cy="346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5595098"/>
            <a:ext cx="7038528" cy="92983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Выполнил: Сидоренко В.А.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Преподаватель-организатор ОБЖ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МОУ «Гимназия № 1», г. Воркуты,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2016 г.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928826"/>
          </a:xfrm>
        </p:spPr>
        <p:txBody>
          <a:bodyPr>
            <a:noAutofit/>
          </a:bodyPr>
          <a:lstStyle/>
          <a:p>
            <a:pPr algn="just"/>
            <a: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Международный терроризм - </a:t>
            </a:r>
            <a:br>
              <a:rPr lang="ru-RU" sz="3200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+mn-lt"/>
              </a:rPr>
              <a:t>организованная сеть террористов, осуществляющая акции, проводимые с целью подрыва конституционного строя отдельных стран либо международного правопорядка или международных отношений в целом.</a:t>
            </a:r>
            <a:endParaRPr lang="ru-RU" sz="32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5122" name="Picture 2" descr="http://vdvbezheck.ru/pic/users/1/img/interesnfakty/ff05cbc01c4a939b46824a547ba016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5193138" cy="29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5240" cy="1008112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+mn-lt"/>
              </a:rPr>
              <a:t>В России  террористическими признаны порядка 24 организаций, в США – 42.</a:t>
            </a:r>
            <a:endParaRPr lang="ru-RU" sz="2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«Высший военный </a:t>
            </a:r>
            <a:r>
              <a:rPr lang="ru-RU" sz="2000" b="1" dirty="0" err="1">
                <a:solidFill>
                  <a:srgbClr val="002060"/>
                </a:solidFill>
              </a:rPr>
              <a:t>Маджлисуль</a:t>
            </a:r>
            <a:r>
              <a:rPr lang="ru-RU" sz="2000" b="1" dirty="0">
                <a:solidFill>
                  <a:srgbClr val="002060"/>
                </a:solidFill>
              </a:rPr>
              <a:t> Шура Объединенных сил </a:t>
            </a:r>
            <a:r>
              <a:rPr lang="ru-RU" sz="2000" b="1" dirty="0" smtClean="0">
                <a:solidFill>
                  <a:srgbClr val="002060"/>
                </a:solidFill>
              </a:rPr>
              <a:t>моджахедов Кавказа»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«Конгресс народов Ичкерии и Дагестана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«База» («Аль-Каида</a:t>
            </a:r>
            <a:r>
              <a:rPr lang="ru-RU" sz="2000" b="1" dirty="0" smtClean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000" b="1" dirty="0" err="1">
                <a:solidFill>
                  <a:srgbClr val="002060"/>
                </a:solidFill>
              </a:rPr>
              <a:t>Асбат</a:t>
            </a:r>
            <a:r>
              <a:rPr lang="ru-RU" sz="2000" b="1" dirty="0">
                <a:solidFill>
                  <a:srgbClr val="002060"/>
                </a:solidFill>
              </a:rPr>
              <a:t> аль-Ансар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«Священная война» («Аль-Джихад» или «Египетский исламский джихад</a:t>
            </a:r>
            <a:r>
              <a:rPr lang="ru-RU" sz="2000" b="1" dirty="0" smtClean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«Исламская группа» («Аль-</a:t>
            </a:r>
            <a:r>
              <a:rPr lang="ru-RU" sz="2000" b="1" dirty="0" err="1">
                <a:solidFill>
                  <a:srgbClr val="002060"/>
                </a:solidFill>
              </a:rPr>
              <a:t>Гамаа</a:t>
            </a:r>
            <a:r>
              <a:rPr lang="ru-RU" sz="2000" b="1" dirty="0">
                <a:solidFill>
                  <a:srgbClr val="002060"/>
                </a:solidFill>
              </a:rPr>
              <a:t> аль-</a:t>
            </a:r>
            <a:r>
              <a:rPr lang="ru-RU" sz="2000" b="1" dirty="0" err="1">
                <a:solidFill>
                  <a:srgbClr val="002060"/>
                </a:solidFill>
              </a:rPr>
              <a:t>Исламия</a:t>
            </a:r>
            <a:r>
              <a:rPr lang="ru-RU" sz="2000" b="1" dirty="0" smtClean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«Братья-мусульмане» («Аль-</a:t>
            </a:r>
            <a:r>
              <a:rPr lang="ru-RU" sz="2000" b="1" dirty="0" err="1">
                <a:solidFill>
                  <a:srgbClr val="002060"/>
                </a:solidFill>
              </a:rPr>
              <a:t>Ихван</a:t>
            </a:r>
            <a:r>
              <a:rPr lang="ru-RU" sz="2000" b="1" dirty="0">
                <a:solidFill>
                  <a:srgbClr val="002060"/>
                </a:solidFill>
              </a:rPr>
              <a:t> аль-</a:t>
            </a:r>
            <a:r>
              <a:rPr lang="ru-RU" sz="2000" b="1" dirty="0" err="1">
                <a:solidFill>
                  <a:srgbClr val="002060"/>
                </a:solidFill>
              </a:rPr>
              <a:t>Муслимун</a:t>
            </a:r>
            <a:r>
              <a:rPr lang="ru-RU" sz="2000" b="1" dirty="0" smtClean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«Партия исламского освобождения» («</a:t>
            </a:r>
            <a:r>
              <a:rPr lang="ru-RU" sz="2000" b="1" dirty="0" err="1">
                <a:solidFill>
                  <a:srgbClr val="002060"/>
                </a:solidFill>
              </a:rPr>
              <a:t>Хизб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ут-Тахрир</a:t>
            </a:r>
            <a:r>
              <a:rPr lang="ru-RU" sz="2000" b="1" dirty="0">
                <a:solidFill>
                  <a:srgbClr val="002060"/>
                </a:solidFill>
              </a:rPr>
              <a:t> аль-</a:t>
            </a:r>
            <a:r>
              <a:rPr lang="ru-RU" sz="2000" b="1" dirty="0" err="1">
                <a:solidFill>
                  <a:srgbClr val="002060"/>
                </a:solidFill>
              </a:rPr>
              <a:t>Ислами</a:t>
            </a:r>
            <a:r>
              <a:rPr lang="ru-RU" sz="2000" b="1" dirty="0" smtClean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000" b="1" dirty="0" err="1">
                <a:solidFill>
                  <a:srgbClr val="002060"/>
                </a:solidFill>
              </a:rPr>
              <a:t>Лашкар</a:t>
            </a:r>
            <a:r>
              <a:rPr lang="ru-RU" sz="2000" b="1" dirty="0">
                <a:solidFill>
                  <a:srgbClr val="002060"/>
                </a:solidFill>
              </a:rPr>
              <a:t>-И-</a:t>
            </a:r>
            <a:r>
              <a:rPr lang="ru-RU" sz="2000" b="1" dirty="0" err="1">
                <a:solidFill>
                  <a:srgbClr val="002060"/>
                </a:solidFill>
              </a:rPr>
              <a:t>Тайба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«Исламская группа» («</a:t>
            </a:r>
            <a:r>
              <a:rPr lang="ru-RU" sz="2000" b="1" dirty="0" err="1">
                <a:solidFill>
                  <a:srgbClr val="002060"/>
                </a:solidFill>
              </a:rPr>
              <a:t>Джамаат</a:t>
            </a:r>
            <a:r>
              <a:rPr lang="ru-RU" sz="2000" b="1" dirty="0">
                <a:solidFill>
                  <a:srgbClr val="002060"/>
                </a:solidFill>
              </a:rPr>
              <a:t>-и-</a:t>
            </a:r>
            <a:r>
              <a:rPr lang="ru-RU" sz="2000" b="1" dirty="0" err="1">
                <a:solidFill>
                  <a:srgbClr val="002060"/>
                </a:solidFill>
              </a:rPr>
              <a:t>Ислами</a:t>
            </a:r>
            <a:r>
              <a:rPr lang="ru-RU" sz="2000" b="1" dirty="0" smtClean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«Движение Талибан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«Исламская партия Туркестана» (бывшее «Исламское движение Узбекистана</a:t>
            </a:r>
            <a:r>
              <a:rPr lang="ru-RU" sz="2000" b="1" dirty="0" smtClean="0">
                <a:solidFill>
                  <a:srgbClr val="002060"/>
                </a:solidFill>
              </a:rPr>
              <a:t>»)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endParaRPr lang="ru-RU" sz="20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Общество социальных реформ» («</a:t>
            </a:r>
            <a:r>
              <a:rPr lang="ru-RU" sz="2000" b="1" dirty="0" err="1">
                <a:solidFill>
                  <a:srgbClr val="002060"/>
                </a:solidFill>
              </a:rPr>
              <a:t>Джамият</a:t>
            </a:r>
            <a:r>
              <a:rPr lang="ru-RU" sz="2000" b="1" dirty="0">
                <a:solidFill>
                  <a:srgbClr val="002060"/>
                </a:solidFill>
              </a:rPr>
              <a:t> аль-</a:t>
            </a:r>
            <a:r>
              <a:rPr lang="ru-RU" sz="2000" b="1" dirty="0" err="1">
                <a:solidFill>
                  <a:srgbClr val="002060"/>
                </a:solidFill>
              </a:rPr>
              <a:t>Ислах</a:t>
            </a:r>
            <a:r>
              <a:rPr lang="ru-RU" sz="2000" b="1" dirty="0">
                <a:solidFill>
                  <a:srgbClr val="002060"/>
                </a:solidFill>
              </a:rPr>
              <a:t> аль-</a:t>
            </a:r>
            <a:r>
              <a:rPr lang="ru-RU" sz="2000" b="1" dirty="0" err="1">
                <a:solidFill>
                  <a:srgbClr val="002060"/>
                </a:solidFill>
              </a:rPr>
              <a:t>Иджтимаи</a:t>
            </a:r>
            <a:r>
              <a:rPr lang="ru-RU" sz="2000" b="1" dirty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«Общество возрождения исламского наследия» («</a:t>
            </a:r>
            <a:r>
              <a:rPr lang="ru-RU" sz="2000" b="1" dirty="0" err="1">
                <a:solidFill>
                  <a:srgbClr val="002060"/>
                </a:solidFill>
              </a:rPr>
              <a:t>Джамият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Ихья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ат-Тураз</a:t>
            </a:r>
            <a:r>
              <a:rPr lang="ru-RU" sz="2000" b="1" dirty="0">
                <a:solidFill>
                  <a:srgbClr val="002060"/>
                </a:solidFill>
              </a:rPr>
              <a:t> аль-</a:t>
            </a:r>
            <a:r>
              <a:rPr lang="ru-RU" sz="2000" b="1" dirty="0" err="1">
                <a:solidFill>
                  <a:srgbClr val="002060"/>
                </a:solidFill>
              </a:rPr>
              <a:t>Ислами</a:t>
            </a:r>
            <a:r>
              <a:rPr lang="ru-RU" sz="2000" b="1" dirty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«Дом двух святых» («Аль-</a:t>
            </a:r>
            <a:r>
              <a:rPr lang="ru-RU" sz="2000" b="1" dirty="0" err="1">
                <a:solidFill>
                  <a:srgbClr val="002060"/>
                </a:solidFill>
              </a:rPr>
              <a:t>Харамейн</a:t>
            </a:r>
            <a:r>
              <a:rPr lang="ru-RU" sz="2000" b="1" dirty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000" b="1" dirty="0" err="1">
                <a:solidFill>
                  <a:srgbClr val="002060"/>
                </a:solidFill>
              </a:rPr>
              <a:t>Джунд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аш-Шам</a:t>
            </a:r>
            <a:r>
              <a:rPr lang="ru-RU" sz="2000" b="1" dirty="0">
                <a:solidFill>
                  <a:srgbClr val="002060"/>
                </a:solidFill>
              </a:rPr>
              <a:t>» (Войско Великой Сирии)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«Исламский джихад – </a:t>
            </a:r>
            <a:r>
              <a:rPr lang="ru-RU" sz="2000" b="1" dirty="0" err="1">
                <a:solidFill>
                  <a:srgbClr val="002060"/>
                </a:solidFill>
              </a:rPr>
              <a:t>Джамаат</a:t>
            </a:r>
            <a:r>
              <a:rPr lang="ru-RU" sz="2000" b="1" dirty="0">
                <a:solidFill>
                  <a:srgbClr val="002060"/>
                </a:solidFill>
              </a:rPr>
              <a:t> моджахедов»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«Аль-Каида в странах исламского Магриба»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000" b="1" dirty="0" err="1">
                <a:solidFill>
                  <a:srgbClr val="002060"/>
                </a:solidFill>
              </a:rPr>
              <a:t>Имарат</a:t>
            </a:r>
            <a:r>
              <a:rPr lang="ru-RU" sz="2000" b="1" dirty="0">
                <a:solidFill>
                  <a:srgbClr val="002060"/>
                </a:solidFill>
              </a:rPr>
              <a:t> Кавказ» («Кавказский Эмират»)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«Синдикат «Автономная боевая террористическая организация (АБТО)»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Террористическое сообщество – структурное подразделение организации «Правый сектор» на территории Республики Крым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«Исламское государство» (другие названия: «Исламское Государство Ирака и Сирии», «Исламское Государство Ирака и Леванта», «Исламское Государство Ирака и </a:t>
            </a:r>
            <a:r>
              <a:rPr lang="ru-RU" sz="2000" b="1" dirty="0" err="1">
                <a:solidFill>
                  <a:srgbClr val="002060"/>
                </a:solidFill>
              </a:rPr>
              <a:t>Шама</a:t>
            </a:r>
            <a:r>
              <a:rPr lang="ru-RU" sz="2000" b="1" dirty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err="1">
                <a:solidFill>
                  <a:srgbClr val="002060"/>
                </a:solidFill>
              </a:rPr>
              <a:t>Джебхат</a:t>
            </a:r>
            <a:r>
              <a:rPr lang="ru-RU" sz="2000" b="1" dirty="0">
                <a:solidFill>
                  <a:srgbClr val="002060"/>
                </a:solidFill>
              </a:rPr>
              <a:t> ан-</a:t>
            </a:r>
            <a:r>
              <a:rPr lang="ru-RU" sz="2000" b="1" dirty="0" err="1">
                <a:solidFill>
                  <a:srgbClr val="002060"/>
                </a:solidFill>
              </a:rPr>
              <a:t>Нусра</a:t>
            </a:r>
            <a:r>
              <a:rPr lang="ru-RU" sz="2000" b="1" dirty="0">
                <a:solidFill>
                  <a:srgbClr val="002060"/>
                </a:solidFill>
              </a:rPr>
              <a:t> (Фронт победы) (другие названия: «</a:t>
            </a:r>
            <a:r>
              <a:rPr lang="ru-RU" sz="2000" b="1" dirty="0" err="1">
                <a:solidFill>
                  <a:srgbClr val="002060"/>
                </a:solidFill>
              </a:rPr>
              <a:t>Джабха</a:t>
            </a:r>
            <a:r>
              <a:rPr lang="ru-RU" sz="2000" b="1" dirty="0">
                <a:solidFill>
                  <a:srgbClr val="002060"/>
                </a:solidFill>
              </a:rPr>
              <a:t> аль-</a:t>
            </a:r>
            <a:r>
              <a:rPr lang="ru-RU" sz="2000" b="1" dirty="0" err="1">
                <a:solidFill>
                  <a:srgbClr val="002060"/>
                </a:solidFill>
              </a:rPr>
              <a:t>Нусра</a:t>
            </a:r>
            <a:r>
              <a:rPr lang="ru-RU" sz="2000" b="1" dirty="0">
                <a:solidFill>
                  <a:srgbClr val="002060"/>
                </a:solidFill>
              </a:rPr>
              <a:t> ли-</a:t>
            </a:r>
            <a:r>
              <a:rPr lang="ru-RU" sz="2000" b="1" dirty="0" err="1">
                <a:solidFill>
                  <a:srgbClr val="002060"/>
                </a:solidFill>
              </a:rPr>
              <a:t>Ахль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аш-Шам</a:t>
            </a:r>
            <a:r>
              <a:rPr lang="ru-RU" sz="2000" b="1" dirty="0">
                <a:solidFill>
                  <a:srgbClr val="002060"/>
                </a:solidFill>
              </a:rPr>
              <a:t>» (Фронт поддержки Великой Сирии)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Всероссийское общественное движение «Народное ополчение имени К. Минина и Д. Пожарского»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34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90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ClrTx/>
              <a:buSzPct val="65000"/>
              <a:buFontTx/>
              <a:buNone/>
            </a:pPr>
            <a:r>
              <a:rPr lang="ru-RU" alt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арсенале террористов находятся следующие методы:</a:t>
            </a:r>
          </a:p>
          <a:p>
            <a:pPr>
              <a:spcBef>
                <a:spcPts val="700"/>
              </a:spcBef>
              <a:buClrTx/>
              <a:buSzPct val="65000"/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</a:rPr>
              <a:t>– взрывы объектов, магазинов, мероприятий, зданий, транспорта, мостов.</a:t>
            </a:r>
            <a:br>
              <a:rPr lang="ru-RU" altLang="ru-RU" sz="2000" dirty="0">
                <a:solidFill>
                  <a:srgbClr val="002060"/>
                </a:solidFill>
              </a:rPr>
            </a:br>
            <a:r>
              <a:rPr lang="ru-RU" altLang="ru-RU" sz="2000" dirty="0">
                <a:solidFill>
                  <a:srgbClr val="002060"/>
                </a:solidFill>
              </a:rPr>
              <a:t>– захват заложников;</a:t>
            </a:r>
            <a:br>
              <a:rPr lang="ru-RU" altLang="ru-RU" sz="2000" dirty="0">
                <a:solidFill>
                  <a:srgbClr val="002060"/>
                </a:solidFill>
              </a:rPr>
            </a:br>
            <a:r>
              <a:rPr lang="ru-RU" altLang="ru-RU" sz="2000" dirty="0">
                <a:solidFill>
                  <a:srgbClr val="002060"/>
                </a:solidFill>
              </a:rPr>
              <a:t>– стрельба и убийства людей;</a:t>
            </a:r>
            <a:br>
              <a:rPr lang="ru-RU" altLang="ru-RU" sz="2000" dirty="0">
                <a:solidFill>
                  <a:srgbClr val="002060"/>
                </a:solidFill>
              </a:rPr>
            </a:br>
            <a:r>
              <a:rPr lang="ru-RU" altLang="ru-RU" sz="2000" dirty="0">
                <a:solidFill>
                  <a:srgbClr val="002060"/>
                </a:solidFill>
              </a:rPr>
              <a:t>– поджоги;</a:t>
            </a:r>
            <a:br>
              <a:rPr lang="ru-RU" altLang="ru-RU" sz="2000" dirty="0">
                <a:solidFill>
                  <a:srgbClr val="002060"/>
                </a:solidFill>
              </a:rPr>
            </a:br>
            <a:r>
              <a:rPr lang="ru-RU" altLang="ru-RU" sz="2000" dirty="0">
                <a:solidFill>
                  <a:srgbClr val="002060"/>
                </a:solidFill>
              </a:rPr>
              <a:t>– отравления;</a:t>
            </a:r>
            <a:br>
              <a:rPr lang="ru-RU" altLang="ru-RU" sz="2000" dirty="0">
                <a:solidFill>
                  <a:srgbClr val="002060"/>
                </a:solidFill>
              </a:rPr>
            </a:br>
            <a:r>
              <a:rPr lang="ru-RU" altLang="ru-RU" sz="2000" dirty="0">
                <a:solidFill>
                  <a:srgbClr val="002060"/>
                </a:solidFill>
              </a:rPr>
              <a:t>– эпидемии;</a:t>
            </a:r>
            <a:r>
              <a:rPr lang="ru-RU" altLang="ru-RU" dirty="0">
                <a:solidFill>
                  <a:srgbClr val="002060"/>
                </a:solidFill>
              </a:rPr>
              <a:t/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 smtClean="0">
                <a:solidFill>
                  <a:srgbClr val="002060"/>
                </a:solidFill>
              </a:rPr>
              <a:t>– </a:t>
            </a:r>
            <a:r>
              <a:rPr lang="ru-RU" altLang="ru-RU" dirty="0">
                <a:solidFill>
                  <a:srgbClr val="002060"/>
                </a:solidFill>
              </a:rPr>
              <a:t>техногенные катастрофы;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– угрозы осуществления теракта, которые не несут материальных и человеческих жертв, а служат массовому устрашению.</a:t>
            </a:r>
          </a:p>
        </p:txBody>
      </p:sp>
      <p:pic>
        <p:nvPicPr>
          <p:cNvPr id="6148" name="Picture 4" descr="http://www.periodistadigital.com/imagenes/2009/12/20/madrid-11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3918979" cy="195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lol54.ru/uploads/posts/2010-02/1265817696_911-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9"/>
          <a:stretch/>
        </p:blipFill>
        <p:spPr bwMode="auto">
          <a:xfrm>
            <a:off x="4418914" y="3093217"/>
            <a:ext cx="4591051" cy="298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c.pics.livejournal.com/muravei_s/73777426/15479/15479_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4587681"/>
            <a:ext cx="3096344" cy="21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1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ClrTx/>
              <a:buSzPct val="65000"/>
              <a:buFontTx/>
              <a:buNone/>
            </a:pPr>
            <a:r>
              <a:rPr lang="ru-RU" alt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Виды терроризма: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</a:rPr>
              <a:t>Международный;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Внутригосударственный;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Политический;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Национальный;</a:t>
            </a:r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Религиозный;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Криминальный;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</a:rPr>
              <a:t>Кибертерроризм;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</a:rPr>
              <a:t>Транспортный (воздушный, наземный, подземный, водный);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</a:rPr>
              <a:t>Техногенный;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</a:rPr>
              <a:t>Химический;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</a:rPr>
              <a:t>Биологический;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</a:rPr>
              <a:t>Радиационный;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</a:rPr>
              <a:t>Экологический.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endParaRPr lang="ru-RU" altLang="ru-RU" sz="28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www.lilesnet.com/memorial_day/hiroshima/pix-hiroshim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23818" y="548680"/>
            <a:ext cx="2313508" cy="274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nfounion.org/wp-content/uploads/2014/07/492272_20120116071930-800x500_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56" y="4221088"/>
            <a:ext cx="3659560" cy="22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assmediumblog.com/wp-content/gallery/nevsky_express/nevsky_express_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3247961" cy="218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veved.ru/uploads/posts/2011-12/1324375989_d4506caafeac01ad5d3a3a579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4705"/>
            <a:ext cx="4667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04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ClrTx/>
              <a:buSzPct val="65000"/>
              <a:buFontTx/>
              <a:buNone/>
            </a:pPr>
            <a:r>
              <a:rPr lang="ru-RU" alt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Норд-Ост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endParaRPr lang="ru-RU" altLang="ru-RU" sz="2800" dirty="0">
              <a:solidFill>
                <a:srgbClr val="002060"/>
              </a:solidFill>
            </a:endParaRPr>
          </a:p>
        </p:txBody>
      </p:sp>
      <p:pic>
        <p:nvPicPr>
          <p:cNvPr id="8196" name="Picture 4" descr="http://festival.1september.ru/articles/644972/presentation/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98" y="2573905"/>
            <a:ext cx="5436604" cy="407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obozrevatel.com/img/8/1664684/23773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0"/>
          <a:stretch/>
        </p:blipFill>
        <p:spPr bwMode="auto">
          <a:xfrm>
            <a:off x="288673" y="1421777"/>
            <a:ext cx="3443051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15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4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ClrTx/>
              <a:buSzPct val="65000"/>
              <a:buFontTx/>
              <a:buNone/>
            </a:pPr>
            <a:r>
              <a:rPr lang="ru-RU" alt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 сентября 2001 год, США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endParaRPr lang="ru-RU" altLang="ru-RU" sz="28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img.izismile.com/img/img8/20150310/1000/famous_photographs_come_to_life_in_creative_3d_artworks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07925"/>
            <a:ext cx="4207621" cy="262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vlasno.info/media/k2/items/cache/b2ebc33371d4e1135b0356b41a7d0f4d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59037"/>
            <a:ext cx="5073032" cy="338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jo-jo.ru/uploads/posts/2013-09/1379059028_allahakbar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47" y="607923"/>
            <a:ext cx="3941833" cy="262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96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4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ClrTx/>
              <a:buSzPct val="65000"/>
              <a:buFontTx/>
              <a:buNone/>
            </a:pPr>
            <a:r>
              <a:rPr lang="ru-RU" alt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Беслан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endParaRPr lang="ru-RU" altLang="ru-RU" sz="28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rpp.nashaucheba.ru/pars_docs/refs/50/49758/img2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6248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.blog.fontanka.ru/photos/2012/09/800x600_q2q2dLtN7OEe6l1x0vK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56" y="836712"/>
            <a:ext cx="4464496" cy="25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pussytribe.com/images/55e1bd330a3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714751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226125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ВСЕГО ЗАЛОЖНИКОВ 1128, ПОГИБЛО 318 ЧЕЛОВЕК ИЗ НИХ 186 ДЕТЕЙ</a:t>
            </a:r>
          </a:p>
        </p:txBody>
      </p:sp>
    </p:spTree>
    <p:extLst>
      <p:ext uri="{BB962C8B-B14F-4D97-AF65-F5344CB8AC3E}">
        <p14:creationId xmlns:p14="http://schemas.microsoft.com/office/powerpoint/2010/main" val="2844861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2011 год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22 июля 2011 года в Норвегии был совершен двойной теракт. Сначала прогремел взрыв у комплекса правительственных зданий в центре норвежской столицы Осло, где находится канцелярия премьер-министра страны. Мощность взрывного устройства, по оценкам специалистов, составила от 400 до 700 килограммов в тротиловом эквиваленте.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Во </a:t>
            </a:r>
            <a:r>
              <a:rPr lang="ru-RU" sz="2000" dirty="0">
                <a:solidFill>
                  <a:srgbClr val="002060"/>
                </a:solidFill>
              </a:rPr>
              <a:t>время взрыва в правительственном здании находились около 250 человек.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Через </a:t>
            </a:r>
            <a:r>
              <a:rPr lang="ru-RU" sz="2000" dirty="0">
                <a:solidFill>
                  <a:srgbClr val="002060"/>
                </a:solidFill>
              </a:rPr>
              <a:t>несколько часов мужчина в полицейской форме открыл стрельбу в молодежном лагере Норвежской рабочей партии на острове </a:t>
            </a:r>
            <a:r>
              <a:rPr lang="ru-RU" sz="2000" dirty="0" err="1">
                <a:solidFill>
                  <a:srgbClr val="002060"/>
                </a:solidFill>
              </a:rPr>
              <a:t>Утейя</a:t>
            </a:r>
            <a:r>
              <a:rPr lang="ru-RU" sz="2000" dirty="0">
                <a:solidFill>
                  <a:srgbClr val="002060"/>
                </a:solidFill>
              </a:rPr>
              <a:t>, расположенном в районе </a:t>
            </a:r>
            <a:r>
              <a:rPr lang="ru-RU" sz="2000" dirty="0" err="1">
                <a:solidFill>
                  <a:srgbClr val="002060"/>
                </a:solidFill>
              </a:rPr>
              <a:t>Бускеруд</a:t>
            </a:r>
            <a:r>
              <a:rPr lang="ru-RU" sz="2000" dirty="0">
                <a:solidFill>
                  <a:srgbClr val="002060"/>
                </a:solidFill>
              </a:rPr>
              <a:t> на озере </a:t>
            </a:r>
            <a:r>
              <a:rPr lang="ru-RU" sz="2000" dirty="0" err="1">
                <a:solidFill>
                  <a:srgbClr val="002060"/>
                </a:solidFill>
              </a:rPr>
              <a:t>Тюрифьорд</a:t>
            </a:r>
            <a:r>
              <a:rPr lang="ru-RU" sz="2000" dirty="0">
                <a:solidFill>
                  <a:srgbClr val="002060"/>
                </a:solidFill>
              </a:rPr>
              <a:t>. Преступник расстреливал беззащитных людей в течение полутора часов. Жертвами двойного теракта стали 77 человек - 69 были убиты на острове </a:t>
            </a:r>
            <a:r>
              <a:rPr lang="ru-RU" sz="2000" dirty="0" err="1">
                <a:solidFill>
                  <a:srgbClr val="002060"/>
                </a:solidFill>
              </a:rPr>
              <a:t>Утейя</a:t>
            </a:r>
            <a:r>
              <a:rPr lang="ru-RU" sz="2000" dirty="0">
                <a:solidFill>
                  <a:srgbClr val="002060"/>
                </a:solidFill>
              </a:rPr>
              <a:t>, восемь погибли при взрыве в Осло, 151 человек получили ранения.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На </a:t>
            </a:r>
            <a:r>
              <a:rPr lang="ru-RU" sz="2000" dirty="0">
                <a:solidFill>
                  <a:srgbClr val="002060"/>
                </a:solidFill>
              </a:rPr>
              <a:t>месте второго теракта властями был задержан подозреваемый 32-летний этнический норвежец Андерс </a:t>
            </a:r>
            <a:r>
              <a:rPr lang="ru-RU" sz="2000" dirty="0" err="1">
                <a:solidFill>
                  <a:srgbClr val="002060"/>
                </a:solidFill>
              </a:rPr>
              <a:t>Брейвик</a:t>
            </a:r>
            <a:r>
              <a:rPr lang="ru-RU" sz="2000" dirty="0">
                <a:solidFill>
                  <a:srgbClr val="002060"/>
                </a:solidFill>
              </a:rPr>
              <a:t>. Террорист сдался полиции, не оказывая сопротивления.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54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16 </a:t>
            </a:r>
            <a:r>
              <a:rPr lang="ru-RU" sz="2000" dirty="0">
                <a:solidFill>
                  <a:srgbClr val="002060"/>
                </a:solidFill>
              </a:rPr>
              <a:t>апреля 2012 года в окружном суде Осло начался процесс над Андерсом </a:t>
            </a:r>
            <a:r>
              <a:rPr lang="ru-RU" sz="2000" dirty="0" err="1">
                <a:solidFill>
                  <a:srgbClr val="002060"/>
                </a:solidFill>
              </a:rPr>
              <a:t>Брейвиком</a:t>
            </a:r>
            <a:r>
              <a:rPr lang="ru-RU" sz="2000" dirty="0">
                <a:solidFill>
                  <a:srgbClr val="002060"/>
                </a:solidFill>
              </a:rPr>
              <a:t>, обвиняемым в убийстве 77 человек. 24 августа 2012 года он был признан вменяемым и приговорен к 21 году тюремного заключения.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11 </a:t>
            </a:r>
            <a:r>
              <a:rPr lang="ru-RU" sz="2000" dirty="0">
                <a:solidFill>
                  <a:srgbClr val="002060"/>
                </a:solidFill>
              </a:rPr>
              <a:t>апреля 2011 года на станции "Октябрьская" Московской линии минского метрополитена (Белоруссия) вечером в час пик прогремел взрыв. Теракт унес жизни 15 человек, более 200 получили ранения. Террористы, граждане Белоруссии - Дмитрий Коновалов и Владислав Ковалев, вскоре были арестованы. Осенью 2011 года суд приговорил обоих к высшей мере наказания - смертной казни. Ковалев подавал прошение о помиловании, однако президент Белоруссии Александр Лукашенко помиловать осужденных отказался - в связи с "исключительной опасностью и тяжестью последствий для общества от совершенных преступлений". В марте 2012 года приговор был приведен в исполнение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2010 год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29 </a:t>
            </a:r>
            <a:r>
              <a:rPr lang="ru-RU" sz="2000" dirty="0">
                <a:solidFill>
                  <a:srgbClr val="002060"/>
                </a:solidFill>
              </a:rPr>
              <a:t>марта 2010 года в 07.57 взрыв раздался на станции московского метро "Лубянка" во втором вагоне поезда "Красная стрела". В 08.37 второй взрыв произошел в третьем вагоне поезда, прибывшем на второй путь станции "Парк Культуры" </a:t>
            </a:r>
            <a:r>
              <a:rPr lang="ru-RU" sz="2000" dirty="0" err="1">
                <a:solidFill>
                  <a:srgbClr val="002060"/>
                </a:solidFill>
              </a:rPr>
              <a:t>Сокольнической</a:t>
            </a:r>
            <a:r>
              <a:rPr lang="ru-RU" sz="2000" dirty="0">
                <a:solidFill>
                  <a:srgbClr val="002060"/>
                </a:solidFill>
              </a:rPr>
              <a:t> линии. Взрывные устройства были закреплены на террористках-смертницах.</a:t>
            </a:r>
          </a:p>
        </p:txBody>
      </p:sp>
    </p:spTree>
    <p:extLst>
      <p:ext uri="{BB962C8B-B14F-4D97-AF65-F5344CB8AC3E}">
        <p14:creationId xmlns:p14="http://schemas.microsoft.com/office/powerpoint/2010/main" val="1895373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80728"/>
            <a:ext cx="8786842" cy="4608512"/>
          </a:xfrm>
        </p:spPr>
        <p:txBody>
          <a:bodyPr>
            <a:normAutofit fontScale="90000"/>
          </a:bodyPr>
          <a:lstStyle/>
          <a:p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smtClean="0">
                <a:solidFill>
                  <a:schemeClr val="accent6">
                    <a:lumMod val="50000"/>
                  </a:schemeClr>
                </a:solidFill>
              </a:rPr>
              <a:t>Цель урока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  <a:effectLst/>
              </a:rPr>
              <a:t>ознакомление учащихся с понятиями «терроризм» и «международный терроризм» и обобщение  знаний   о  терроризме  как  идеологии  насилия  и террористической  деятельности.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91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132875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БОРЬБА С МИРОВЫМ ТЕРРОРИЗМОМ ПРЕДПОЛАГАЕТ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71612"/>
            <a:ext cx="5004048" cy="49292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3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НЕОБХОДИМОСТЬ КОНСОЛИДАЦИИ УСИЛИЙ ПО БОРЬБЕ С ТЕРРОРИЗМОМ</a:t>
            </a: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БОРЬБА ДОЛЖНА БЫТЬ БЕЗ «ДВОЙНЫХ СТАНДАРТОВ»</a:t>
            </a: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ПОНИМАНИЕ ПРИЧИН ПОРАЖДАЮЩИХ ТЕРРОРИЗМ, И ТОЛКАЮЩИЙ ЛЮДЕЙ СОВЕРШАТЬ МАССОВЫЕ УБИЙСТВА </a:t>
            </a:r>
          </a:p>
          <a:p>
            <a:endParaRPr lang="ru-RU" dirty="0"/>
          </a:p>
        </p:txBody>
      </p:sp>
      <p:pic>
        <p:nvPicPr>
          <p:cNvPr id="11266" name="Picture 2" descr="http://pwpt.ru/uploads/presentation_screenshots/bfaccbdeddb22b71eef4375a838d97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bousoksh4.ru/images/p126_10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10" y="0"/>
            <a:ext cx="931481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84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ВОПРОСЫ ДЛЯ ЗАКРЕПЛЕНИЯ ЗНАНИЙ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5373216"/>
          </a:xfrm>
        </p:spPr>
        <p:txBody>
          <a:bodyPr>
            <a:noAutofit/>
          </a:bodyPr>
          <a:lstStyle/>
          <a:p>
            <a:pPr marL="587502" indent="-514350">
              <a:lnSpc>
                <a:spcPct val="80000"/>
              </a:lnSpc>
              <a:spcBef>
                <a:spcPts val="700"/>
              </a:spcBef>
              <a:buClrTx/>
              <a:buFont typeface="+mj-lt"/>
              <a:buAutoNum type="arabicPeriod"/>
            </a:pP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с латинского переводится слово «террор»?</a:t>
            </a:r>
          </a:p>
          <a:p>
            <a:pPr marL="587502" indent="-514350">
              <a:lnSpc>
                <a:spcPct val="80000"/>
              </a:lnSpc>
              <a:spcBef>
                <a:spcPts val="7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Каким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бизнесом занимаются террористы, кроме совершения терактов?</a:t>
            </a:r>
          </a:p>
          <a:p>
            <a:pPr marL="587502" indent="-514350">
              <a:lnSpc>
                <a:spcPct val="80000"/>
              </a:lnSpc>
              <a:spcBef>
                <a:spcPts val="7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террора, который не несет материальных и человеческих жертв, а имеет своей целью массовое устрашение.</a:t>
            </a:r>
          </a:p>
          <a:p>
            <a:pPr marL="587502" indent="-514350">
              <a:lnSpc>
                <a:spcPct val="80000"/>
              </a:lnSpc>
              <a:spcBef>
                <a:spcPts val="7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необходимо делать при звуках стрельбы?</a:t>
            </a:r>
          </a:p>
          <a:p>
            <a:pPr marL="587502" indent="-514350">
              <a:lnSpc>
                <a:spcPct val="80000"/>
              </a:lnSpc>
              <a:spcBef>
                <a:spcPts val="7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возможности просите террористов отпустить…</a:t>
            </a:r>
          </a:p>
          <a:p>
            <a:pPr marL="587502" indent="-514350">
              <a:lnSpc>
                <a:spcPct val="80000"/>
              </a:lnSpc>
              <a:spcBef>
                <a:spcPts val="7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вашем освобождении, когда можно покидать помещение?</a:t>
            </a:r>
          </a:p>
          <a:p>
            <a:pPr marL="587502" indent="-514350">
              <a:lnSpc>
                <a:spcPct val="80000"/>
              </a:lnSpc>
              <a:spcBef>
                <a:spcPts val="7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нужно дышать при применении газа?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ОТВЕТЫ НА ВОПРОСЫ ДЛЯ ЗАКРЕПЛЕНИЯ ЗНАНИЙ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5373216"/>
          </a:xfrm>
        </p:spPr>
        <p:txBody>
          <a:bodyPr>
            <a:noAutofit/>
          </a:bodyPr>
          <a:lstStyle/>
          <a:p>
            <a:pPr marL="587502" indent="-514350">
              <a:lnSpc>
                <a:spcPct val="90000"/>
              </a:lnSpc>
              <a:spcBef>
                <a:spcPts val="800"/>
              </a:spcBef>
              <a:buClrTx/>
              <a:buFont typeface="+mj-lt"/>
              <a:buAutoNum type="arabicPeriod"/>
            </a:pP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Страх, ужас</a:t>
            </a:r>
          </a:p>
          <a:p>
            <a:pPr marL="587502" indent="-514350">
              <a:lnSpc>
                <a:spcPct val="90000"/>
              </a:lnSpc>
              <a:spcBef>
                <a:spcPts val="8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Торговля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наркотиками, оружием</a:t>
            </a:r>
          </a:p>
          <a:p>
            <a:pPr marL="587502" indent="-514350">
              <a:lnSpc>
                <a:spcPct val="90000"/>
              </a:lnSpc>
              <a:spcBef>
                <a:spcPts val="8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Угроза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осуществления теракта через СМИ</a:t>
            </a:r>
          </a:p>
          <a:p>
            <a:pPr marL="587502" indent="-514350">
              <a:lnSpc>
                <a:spcPct val="90000"/>
              </a:lnSpc>
              <a:spcBef>
                <a:spcPts val="8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Лечь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пол</a:t>
            </a:r>
          </a:p>
          <a:p>
            <a:pPr marL="587502" indent="-514350">
              <a:lnSpc>
                <a:spcPct val="90000"/>
              </a:lnSpc>
              <a:spcBef>
                <a:spcPts val="8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Больных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детей</a:t>
            </a:r>
          </a:p>
          <a:p>
            <a:pPr marL="587502" indent="-514350">
              <a:lnSpc>
                <a:spcPct val="90000"/>
              </a:lnSpc>
              <a:spcBef>
                <a:spcPts val="8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После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приказа</a:t>
            </a:r>
          </a:p>
          <a:p>
            <a:pPr marL="587502" indent="-514350">
              <a:lnSpc>
                <a:spcPct val="90000"/>
              </a:lnSpc>
              <a:spcBef>
                <a:spcPts val="8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Поверхностно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через плотную ткань</a:t>
            </a:r>
          </a:p>
        </p:txBody>
      </p:sp>
    </p:spTree>
    <p:extLst>
      <p:ext uri="{BB962C8B-B14F-4D97-AF65-F5344CB8AC3E}">
        <p14:creationId xmlns:p14="http://schemas.microsoft.com/office/powerpoint/2010/main" val="1950509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388" y="0"/>
            <a:ext cx="9129611" cy="1143000"/>
          </a:xfrm>
          <a:prstGeom prst="rect">
            <a:avLst/>
          </a:prstGeo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kern="1200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dirty="0" smtClean="0"/>
              <a:t>Ситуационная задача №1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4212" y="2394099"/>
            <a:ext cx="9143999" cy="446390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73152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altLang="ru-RU" sz="7200" b="1" dirty="0" smtClean="0">
                <a:solidFill>
                  <a:srgbClr val="FF0000"/>
                </a:solidFill>
              </a:rPr>
              <a:t>ЗАХВАТ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7200" b="1" dirty="0" smtClean="0">
                <a:solidFill>
                  <a:srgbClr val="FF0000"/>
                </a:solidFill>
              </a:rPr>
              <a:t>ЗАЛОЖНИКОВ</a:t>
            </a:r>
          </a:p>
          <a:p>
            <a:pPr>
              <a:buFont typeface="Wingdings" pitchFamily="2" charset="2"/>
              <a:buNone/>
            </a:pPr>
            <a:endParaRPr lang="ru-RU" altLang="ru-RU" sz="7200" b="1" dirty="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79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4212" y="2394099"/>
            <a:ext cx="9143999" cy="446390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73152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ru-RU" altLang="ru-RU" sz="7200" b="1" dirty="0" smtClean="0">
              <a:solidFill>
                <a:srgbClr val="0099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9786" cy="9087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dirty="0" smtClean="0"/>
              <a:t>Порядок выполнения задачи №1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724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4196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766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388" y="0"/>
            <a:ext cx="9129611" cy="1143000"/>
          </a:xfrm>
          <a:prstGeom prst="rect">
            <a:avLst/>
          </a:prstGeo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kern="1200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dirty="0" smtClean="0"/>
              <a:t>Ситуационная задача №2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4212" y="2394099"/>
            <a:ext cx="9143999" cy="446390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73152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7200" b="1" dirty="0">
                <a:solidFill>
                  <a:srgbClr val="FF0000"/>
                </a:solidFill>
              </a:rPr>
              <a:t>Вы обнаружили подозрительный предмет  в </a:t>
            </a:r>
            <a:r>
              <a:rPr lang="ru-RU" altLang="ru-RU" sz="7200" b="1" dirty="0" smtClean="0">
                <a:solidFill>
                  <a:srgbClr val="FF0000"/>
                </a:solidFill>
              </a:rPr>
              <a:t>гимназии</a:t>
            </a:r>
            <a:endParaRPr lang="ru-RU" altLang="ru-RU" sz="72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ru-RU" sz="7200" b="1" dirty="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66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4212" y="2394099"/>
            <a:ext cx="9143999" cy="446390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73152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ru-RU" altLang="ru-RU" sz="7200" b="1" dirty="0" smtClean="0">
              <a:solidFill>
                <a:srgbClr val="0099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12" y="-315416"/>
            <a:ext cx="9129786" cy="9087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dirty="0" smtClean="0"/>
              <a:t>Порядок выполнения задачи №2</a:t>
            </a:r>
          </a:p>
        </p:txBody>
      </p:sp>
    </p:spTree>
    <p:extLst>
      <p:ext uri="{BB962C8B-B14F-4D97-AF65-F5344CB8AC3E}">
        <p14:creationId xmlns:p14="http://schemas.microsoft.com/office/powerpoint/2010/main" val="3612696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752" cy="1114444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ПОДВЕДЕНИЕ ИТОГОВ ЗАНЯТИЯ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5509846" cy="15097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</a:rPr>
              <a:t>Каждый учащийся получил от сотрудника МЧС </a:t>
            </a:r>
            <a:r>
              <a:rPr lang="ru-RU" sz="3000" b="1" dirty="0" err="1" smtClean="0">
                <a:solidFill>
                  <a:srgbClr val="002060"/>
                </a:solidFill>
              </a:rPr>
              <a:t>Бузуева</a:t>
            </a:r>
            <a:r>
              <a:rPr lang="ru-RU" sz="3000" b="1" smtClean="0">
                <a:solidFill>
                  <a:srgbClr val="002060"/>
                </a:solidFill>
              </a:rPr>
              <a:t> </a:t>
            </a:r>
            <a:r>
              <a:rPr lang="ru-RU" sz="3000" b="1">
                <a:solidFill>
                  <a:srgbClr val="002060"/>
                </a:solidFill>
              </a:rPr>
              <a:t>А</a:t>
            </a:r>
            <a:r>
              <a:rPr lang="ru-RU" sz="3000" b="1" smtClean="0">
                <a:solidFill>
                  <a:srgbClr val="002060"/>
                </a:solidFill>
              </a:rPr>
              <a:t>.В</a:t>
            </a:r>
            <a:r>
              <a:rPr lang="ru-RU" sz="3000" b="1" dirty="0" smtClean="0">
                <a:solidFill>
                  <a:srgbClr val="002060"/>
                </a:solidFill>
              </a:rPr>
              <a:t>. памятку «Вместе против Террора!»</a:t>
            </a: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4562960" cy="256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C:\Users\Домашний\Pictures\Снимок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30861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80728"/>
            <a:ext cx="8786842" cy="5616624"/>
          </a:xfrm>
        </p:spPr>
        <p:txBody>
          <a:bodyPr>
            <a:normAutofit fontScale="90000"/>
          </a:bodyPr>
          <a:lstStyle/>
          <a:p>
            <a:pPr algn="l"/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smtClean="0">
                <a:solidFill>
                  <a:schemeClr val="accent6">
                    <a:lumMod val="50000"/>
                  </a:schemeClr>
                </a:solidFill>
              </a:rPr>
              <a:t>Задачи урока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000" i="1" u="sng" dirty="0">
                <a:solidFill>
                  <a:srgbClr val="002060"/>
                </a:solidFill>
                <a:effectLst/>
              </a:rPr>
              <a:t>Задачи обучающего и развивающего характера:</a:t>
            </a:r>
            <a:r>
              <a:rPr lang="ru-RU" sz="2000" dirty="0">
                <a:solidFill>
                  <a:srgbClr val="002060"/>
                </a:solidFill>
                <a:effectLst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</a:rPr>
            </a:br>
            <a:r>
              <a:rPr lang="ru-RU" sz="2000" dirty="0">
                <a:solidFill>
                  <a:srgbClr val="002060"/>
                </a:solidFill>
                <a:effectLst/>
              </a:rPr>
              <a:t>познакомить с понятиями «терроризм» и «международный терроризм», историей его возникновения, видами и методами терроризма;</a:t>
            </a:r>
            <a:br>
              <a:rPr lang="ru-RU" sz="2000" dirty="0">
                <a:solidFill>
                  <a:srgbClr val="002060"/>
                </a:solidFill>
                <a:effectLst/>
              </a:rPr>
            </a:br>
            <a:r>
              <a:rPr lang="ru-RU" sz="2000" dirty="0">
                <a:solidFill>
                  <a:srgbClr val="002060"/>
                </a:solidFill>
                <a:effectLst/>
              </a:rPr>
              <a:t>рассмотреть примеры международных террористических актов и запрещенные террористические организации в России;</a:t>
            </a:r>
            <a:br>
              <a:rPr lang="ru-RU" sz="2000" dirty="0">
                <a:solidFill>
                  <a:srgbClr val="002060"/>
                </a:solidFill>
                <a:effectLst/>
              </a:rPr>
            </a:br>
            <a:r>
              <a:rPr lang="ru-RU" sz="2000" dirty="0">
                <a:solidFill>
                  <a:srgbClr val="002060"/>
                </a:solidFill>
                <a:effectLst/>
              </a:rPr>
              <a:t>дать представление о поведении при угрозе и во время террористического акта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effectLst/>
              </a:rPr>
            </a:br>
            <a:r>
              <a:rPr lang="ru-RU" sz="2000" dirty="0">
                <a:solidFill>
                  <a:srgbClr val="002060"/>
                </a:solidFill>
                <a:effectLst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</a:rPr>
            </a:br>
            <a:r>
              <a:rPr lang="ru-RU" sz="2000" i="1" u="sng" dirty="0">
                <a:solidFill>
                  <a:srgbClr val="002060"/>
                </a:solidFill>
                <a:effectLst/>
              </a:rPr>
              <a:t>Воспитательная задача:</a:t>
            </a:r>
            <a:r>
              <a:rPr lang="ru-RU" sz="2000" u="sng" dirty="0">
                <a:solidFill>
                  <a:srgbClr val="002060"/>
                </a:solidFill>
                <a:effectLst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</a:rPr>
              <a:t>сформировать ценностные ориентации: интерес к предмету, чувство патриотизма, воспитать у учащихся уважение к человеческому достоинству, милосердие, толерантность.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 </a:t>
            </a:r>
            <a:br>
              <a:rPr lang="ru-RU" sz="3200" dirty="0">
                <a:effectLst/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251520" y="260648"/>
            <a:ext cx="432048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Tx/>
              <a:buSzPct val="65000"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Терроризм (от латинского TERROR – страх, ужас)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– насильственные действия преступных лиц с целью подрыва существующей власти, осложнения международных отношений, политических и экономических вымогательств у государств и корпораций.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963478"/>
              </p:ext>
            </p:extLst>
          </p:nvPr>
        </p:nvGraphicFramePr>
        <p:xfrm>
          <a:off x="3304853" y="3861048"/>
          <a:ext cx="1627187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4" imgW="1966020" imgH="1966020" progId="">
                  <p:embed/>
                </p:oleObj>
              </mc:Choice>
              <mc:Fallback>
                <p:oleObj r:id="rId4" imgW="1966020" imgH="19660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853" y="3861048"/>
                        <a:ext cx="1627187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Содержимое 7" descr="i[9]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1340768"/>
            <a:ext cx="3500462" cy="400052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35653"/>
              </p:ext>
            </p:extLst>
          </p:nvPr>
        </p:nvGraphicFramePr>
        <p:xfrm>
          <a:off x="1614028" y="1535875"/>
          <a:ext cx="5915943" cy="48371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57722"/>
                <a:gridCol w="1160195"/>
                <a:gridCol w="1160813"/>
                <a:gridCol w="1324613"/>
                <a:gridCol w="1112600"/>
              </a:tblGrid>
              <a:tr h="818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античности до 40.х гг. XIX в.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56" marR="6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40.х гг. XIX в. до 20.х гг. XX 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56" marR="6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начало 20.х – конец 50.х гг. XX 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56" marR="6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начало 60.х – конец 80.х гг. XX 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56" marR="6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начала 90.х гг. ХХ в. до н.в.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56" marR="6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Заложены основы терроризма, возникли первые организованные сообщества, использующие террористические методы борьбы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56" marR="6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Выработаны основные формы и методы террористической деятельности, под терроризм подведена теоретическая база, сформировались образцы стратегии и тактики террористов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56" marR="6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Терроризм становится фактором политической жизни.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Постепенный переход от индивидуального к преимущественно массовым видам терроризма.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Появляются новые методы террористической деятельности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56" marR="6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4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Возникновение крупных террористических группировок, их интернационализация, рост изощренности и жестокости.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Превращение терроризма в глобальный фактор международной политики.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56" marR="6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Трансформация терроризма  из глобального  фактора международной политики в глобальную проблему современности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56" marR="66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9672" y="54868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 эволюции терроризма выделяют пять этапов </a:t>
            </a:r>
          </a:p>
        </p:txBody>
      </p:sp>
    </p:spTree>
    <p:extLst>
      <p:ext uri="{BB962C8B-B14F-4D97-AF65-F5344CB8AC3E}">
        <p14:creationId xmlns:p14="http://schemas.microsoft.com/office/powerpoint/2010/main" val="1713504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18872"/>
            <a:ext cx="9144000" cy="163677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История терроризма</a:t>
            </a:r>
            <a:endParaRPr lang="ru-RU" sz="5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2555776" y="1038260"/>
            <a:ext cx="8022336" cy="685800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Террористы были всегда….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287524"/>
            <a:ext cx="9144000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ru-RU" sz="24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  <a:ea typeface="Times New Roman" pitchFamily="18" charset="0"/>
                <a:cs typeface="Courier New" pitchFamily="49" charset="0"/>
              </a:rPr>
              <a:t>Самая ранняя  террористическая  группировка  – секта </a:t>
            </a:r>
            <a:r>
              <a:rPr kumimoji="0" lang="ru-RU" sz="2400" b="1" i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  <a:ea typeface="Times New Roman" pitchFamily="18" charset="0"/>
                <a:cs typeface="Courier New" pitchFamily="49" charset="0"/>
              </a:rPr>
              <a:t>сикариев</a:t>
            </a:r>
            <a:r>
              <a:rPr kumimoji="0" lang="ru-RU" sz="24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  <a:ea typeface="Times New Roman" pitchFamily="18" charset="0"/>
                <a:cs typeface="Courier New" pitchFamily="49" charset="0"/>
              </a:rPr>
              <a:t>, которая действовала  в  Палестине  в  I  веке  новой  эры.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Мусульманская секта </a:t>
            </a:r>
            <a:r>
              <a:rPr lang="ru-RU" sz="2400" b="1" i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ассошафинов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, убивавшие халифов, префектов, губернаторов и даже правителей.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В эти же времена в Индии действовали различные тайные общества.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В Китае тайные общества, Триады, были основаны в конце семнадцатого века.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b="1" i="1" dirty="0" smtClean="0">
              <a:ln w="50800"/>
              <a:solidFill>
                <a:schemeClr val="bg1">
                  <a:shade val="50000"/>
                </a:schemeClr>
              </a:solidFill>
              <a:latin typeface="Book Antiqu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ru-RU" sz="1800" b="1" i="1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77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0" y="118872"/>
            <a:ext cx="9144000" cy="122189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70-е-90-е годы </a:t>
            </a:r>
            <a:r>
              <a:rPr lang="en-US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XIX</a:t>
            </a:r>
            <a: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века</a:t>
            </a:r>
            <a:endParaRPr lang="ru-RU" sz="5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Текст 7"/>
          <p:cNvSpPr txBox="1">
            <a:spLocks/>
          </p:cNvSpPr>
          <p:nvPr/>
        </p:nvSpPr>
        <p:spPr>
          <a:xfrm>
            <a:off x="1475656" y="1143000"/>
            <a:ext cx="8022336" cy="685800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«Пропаганда делом» анархистов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828836"/>
            <a:ext cx="8784976" cy="33239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2400" b="1" i="1" u="sng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Основная идея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состояла в отрицании всякой государственной власти и проповеди ничем не ограниченной свободы каждой отдельно взятой личности.</a:t>
            </a:r>
          </a:p>
          <a:p>
            <a:pPr algn="just"/>
            <a:r>
              <a:rPr lang="ru-RU" sz="2400" b="1" i="1" u="sng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Главными идеологами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анархизма на различных этапах его развития были Прудон, </a:t>
            </a:r>
            <a:r>
              <a:rPr lang="ru-RU" sz="2400" b="1" i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Штирнер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, Кропоткин.</a:t>
            </a:r>
          </a:p>
          <a:p>
            <a:pPr algn="just"/>
            <a:r>
              <a:rPr lang="ru-RU" sz="2400" b="1" i="1" u="sng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Создание нового общества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предлагалось начать с уничтожения государства, они признают лишь одно действие – разрушение.</a:t>
            </a:r>
          </a:p>
          <a:p>
            <a:pPr>
              <a:buFont typeface="Wingdings" pitchFamily="2" charset="2"/>
              <a:buChar char="Ø"/>
            </a:pPr>
            <a:endParaRPr lang="ru-RU" b="1" i="1" dirty="0">
              <a:ln w="50800"/>
              <a:solidFill>
                <a:schemeClr val="bg1">
                  <a:shade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07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Отличительные особенности терроризма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Порождает высокую общественную опасность.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Публичный характер.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Преднамеренное создание обстановки страха, подавленности, напряженности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300" dirty="0" smtClean="0">
                <a:solidFill>
                  <a:srgbClr val="002060"/>
                </a:solidFill>
              </a:rPr>
              <a:t>Психологическое воздействие</a:t>
            </a:r>
            <a:r>
              <a:rPr lang="ru-RU" sz="3800" dirty="0">
                <a:solidFill>
                  <a:srgbClr val="002060"/>
                </a:solidFill>
              </a:rPr>
              <a:t> </a:t>
            </a:r>
            <a:r>
              <a:rPr lang="ru-RU" sz="3800" dirty="0" smtClean="0">
                <a:solidFill>
                  <a:srgbClr val="002060"/>
                </a:solidFill>
              </a:rPr>
              <a:t>на население.</a:t>
            </a:r>
            <a:endParaRPr lang="ru-RU" sz="3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www.atlant-pravo.ru/upload/medialibrary/146/terro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573" y="2204864"/>
            <a:ext cx="513420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214282" y="214290"/>
            <a:ext cx="8501122" cy="357475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</a:rPr>
              <a:t>Современный терроризм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это серии разнообразных террористических акций, направленных против широкого круга лиц и объектов, тщательно подготовленные и осуществляемые квалифицированными кадрами и хорошо организованными группировками.</a:t>
            </a:r>
            <a:endParaRPr lang="ru-RU" sz="3200" dirty="0"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8" name="Picture 2" descr="http://images.forwallpaper.com/files/thumbs/preview/110/1101955__fighters-for-freedom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600374" cy="24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tdata.ru/u18/photo3426/20364221382-0/hug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344418" cy="318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1712</Words>
  <Application>Microsoft Office PowerPoint</Application>
  <PresentationFormat>Экран (4:3)</PresentationFormat>
  <Paragraphs>206</Paragraphs>
  <Slides>28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Международный терроризм- угроза национальной безопасности России</vt:lpstr>
      <vt:lpstr>  Цель урока:  ознакомление учащихся с понятиями «терроризм» и «международный терроризм» и обобщение  знаний   о  терроризме  как  идеологии  насилия  и террористической  деятельности. </vt:lpstr>
      <vt:lpstr>  Задачи урока:  Задачи обучающего и развивающего характера: познакомить с понятиями «терроризм» и «международный терроризм», историей его возникновения, видами и методами терроризма; рассмотреть примеры международных террористических актов и запрещенные террористические организации в России; дать представление о поведении при угрозе и во время террористического акта.  Воспитательная задача: сформировать ценностные ориентации: интерес к предмету, чувство патриотизма, воспитать у учащихся уважение к человеческому достоинству, милосердие, толерантность.     </vt:lpstr>
      <vt:lpstr>Презентация PowerPoint</vt:lpstr>
      <vt:lpstr>Презентация PowerPoint</vt:lpstr>
      <vt:lpstr>Презентация PowerPoint</vt:lpstr>
      <vt:lpstr>Презентация PowerPoint</vt:lpstr>
      <vt:lpstr>Отличительные особенности терроризма </vt:lpstr>
      <vt:lpstr>Современный терроризм - это серии разнообразных террористических акций, направленных против широкого круга лиц и объектов, тщательно подготовленные и осуществляемые квалифицированными кадрами и хорошо организованными группировками.</vt:lpstr>
      <vt:lpstr>  Международный терроризм -  организованная сеть террористов, осуществляющая акции, проводимые с целью подрыва конституционного строя отдельных стран либо международного правопорядка или международных отношений в целом.</vt:lpstr>
      <vt:lpstr>В России  террористическими признаны порядка 24 организаций, в США – 42.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БОРЬБА С МИРОВЫМ ТЕРРОРИЗМОМ ПРЕДПОЛАГАЕТ</vt:lpstr>
      <vt:lpstr>Презентация PowerPoint</vt:lpstr>
      <vt:lpstr>ВОПРОСЫ ДЛЯ ЗАКРЕПЛЕНИЯ ЗНАНИЙ</vt:lpstr>
      <vt:lpstr>ОТВЕТЫ НА ВОПРОСЫ ДЛЯ ЗАКРЕПЛЕНИЯ ЗНАНИЙ</vt:lpstr>
      <vt:lpstr>Презентация PowerPoint</vt:lpstr>
      <vt:lpstr>Порядок выполнения задачи №1</vt:lpstr>
      <vt:lpstr>Презентация PowerPoint</vt:lpstr>
      <vt:lpstr>Порядок выполнения задачи №2</vt:lpstr>
      <vt:lpstr>ПОДВЕДЕНИЕ ИТОГОВ ЗАНЯТИЯ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терроризм- угроза национальной безопасности</dc:title>
  <dc:creator>Домашний</dc:creator>
  <cp:lastModifiedBy>1</cp:lastModifiedBy>
  <cp:revision>54</cp:revision>
  <dcterms:modified xsi:type="dcterms:W3CDTF">2016-01-13T17:05:02Z</dcterms:modified>
</cp:coreProperties>
</file>