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77" r:id="rId4"/>
    <p:sldId id="258" r:id="rId5"/>
    <p:sldId id="259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8" r:id="rId15"/>
    <p:sldId id="278" r:id="rId16"/>
    <p:sldId id="279" r:id="rId17"/>
    <p:sldId id="269" r:id="rId18"/>
    <p:sldId id="271" r:id="rId19"/>
    <p:sldId id="280" r:id="rId20"/>
    <p:sldId id="272" r:id="rId21"/>
    <p:sldId id="281" r:id="rId22"/>
    <p:sldId id="282" r:id="rId23"/>
    <p:sldId id="283" r:id="rId24"/>
    <p:sldId id="284" r:id="rId25"/>
    <p:sldId id="285" r:id="rId26"/>
    <p:sldId id="287" r:id="rId27"/>
    <p:sldId id="288" r:id="rId28"/>
    <p:sldId id="286" r:id="rId29"/>
    <p:sldId id="290" r:id="rId30"/>
    <p:sldId id="291" r:id="rId31"/>
    <p:sldId id="292" r:id="rId32"/>
    <p:sldId id="301" r:id="rId33"/>
    <p:sldId id="289" r:id="rId34"/>
    <p:sldId id="293" r:id="rId35"/>
    <p:sldId id="294" r:id="rId36"/>
    <p:sldId id="275" r:id="rId37"/>
    <p:sldId id="276" r:id="rId38"/>
    <p:sldId id="295" r:id="rId39"/>
    <p:sldId id="296" r:id="rId40"/>
    <p:sldId id="297" r:id="rId41"/>
    <p:sldId id="298" r:id="rId42"/>
    <p:sldId id="299" r:id="rId43"/>
    <p:sldId id="300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E1B780-6AEA-4F9F-8655-44DBECE23452}" type="datetimeFigureOut">
              <a:rPr lang="ru-RU" smtClean="0"/>
              <a:pPr/>
              <a:t>10.08.2012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EF739F3-924B-476F-B5A2-8D8CB6F2D9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E1B780-6AEA-4F9F-8655-44DBECE23452}" type="datetimeFigureOut">
              <a:rPr lang="ru-RU" smtClean="0"/>
              <a:pPr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F739F3-924B-476F-B5A2-8D8CB6F2D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E1B780-6AEA-4F9F-8655-44DBECE23452}" type="datetimeFigureOut">
              <a:rPr lang="ru-RU" smtClean="0"/>
              <a:pPr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F739F3-924B-476F-B5A2-8D8CB6F2D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E1B780-6AEA-4F9F-8655-44DBECE23452}" type="datetimeFigureOut">
              <a:rPr lang="ru-RU" smtClean="0"/>
              <a:pPr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F739F3-924B-476F-B5A2-8D8CB6F2D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E1B780-6AEA-4F9F-8655-44DBECE23452}" type="datetimeFigureOut">
              <a:rPr lang="ru-RU" smtClean="0"/>
              <a:pPr/>
              <a:t>10.08.2012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EF739F3-924B-476F-B5A2-8D8CB6F2D9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E1B780-6AEA-4F9F-8655-44DBECE23452}" type="datetimeFigureOut">
              <a:rPr lang="ru-RU" smtClean="0"/>
              <a:pPr/>
              <a:t>10.08.2012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EF739F3-924B-476F-B5A2-8D8CB6F2D9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E1B780-6AEA-4F9F-8655-44DBECE23452}" type="datetimeFigureOut">
              <a:rPr lang="ru-RU" smtClean="0"/>
              <a:pPr/>
              <a:t>10.08.2012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EF739F3-924B-476F-B5A2-8D8CB6F2D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E1B780-6AEA-4F9F-8655-44DBECE23452}" type="datetimeFigureOut">
              <a:rPr lang="ru-RU" smtClean="0"/>
              <a:pPr/>
              <a:t>10.08.2012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F739F3-924B-476F-B5A2-8D8CB6F2D9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E1B780-6AEA-4F9F-8655-44DBECE23452}" type="datetimeFigureOut">
              <a:rPr lang="ru-RU" smtClean="0"/>
              <a:pPr/>
              <a:t>10.08.2012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F739F3-924B-476F-B5A2-8D8CB6F2D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E1B780-6AEA-4F9F-8655-44DBECE23452}" type="datetimeFigureOut">
              <a:rPr lang="ru-RU" smtClean="0"/>
              <a:pPr/>
              <a:t>10.08.2012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EF739F3-924B-476F-B5A2-8D8CB6F2D9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E1B780-6AEA-4F9F-8655-44DBECE23452}" type="datetimeFigureOut">
              <a:rPr lang="ru-RU" smtClean="0"/>
              <a:pPr/>
              <a:t>10.08.2012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EF739F3-924B-476F-B5A2-8D8CB6F2D9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0">
              <a:srgbClr val="92D050"/>
            </a:gs>
            <a:gs pos="0">
              <a:srgbClr val="92D050"/>
            </a:gs>
            <a:gs pos="0">
              <a:srgbClr val="92D050"/>
            </a:gs>
            <a:gs pos="0">
              <a:srgbClr val="92D050"/>
            </a:gs>
            <a:gs pos="0">
              <a:srgbClr val="92D050"/>
            </a:gs>
            <a:gs pos="0">
              <a:srgbClr val="92D050"/>
            </a:gs>
            <a:gs pos="76000">
              <a:srgbClr val="92D050">
                <a:alpha val="0"/>
              </a:srgb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E1B780-6AEA-4F9F-8655-44DBECE23452}" type="datetimeFigureOut">
              <a:rPr lang="ru-RU" smtClean="0"/>
              <a:pPr/>
              <a:t>10.08.2012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EF739F3-924B-476F-B5A2-8D8CB6F2D9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ru.wikipedia.org/wiki/%D0%A4%D0%B0%D0%B9%D0%BB:Vernadsky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base13.glasnet.ru/text/krylov/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flot.com/images/adm-mak1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//upload.wikimedia.org/wikipedia/commons/9/9d/%D0%9D%D0%B8%D0%BA%D0%BE%D0%BB%D0%B0%D0%B9_%D0%95%D0%B3%D0%BE%D1%80%D0%BE%D0%B2%D0%B8%D1%87_%D0%96%D1%83%D0%BA%D0%BE%D0%B2%D1%81%D0%BA%D0%B8%D0%B9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historyworlds.ru/uploads/posts/2010-02/1266060802_1_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img.rg.ru/img/content/32/65/64/K_Vertolet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ru.wikipedia.org/wiki/%D0%A4%D0%B0%D0%B9%D0%BB:Sikorsky_Russky_Vityaz_(Le_Grand)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://ru.wikipedia.org/wiki/%D0%A4%D0%B0%D0%B9%D0%BB:14082007-Illya-Muromec-1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ru.wikipedia.org/wiki/%D0%A4%D0%B0%D0%B9%D0%BB:Tsiolkovsky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ru.wikipedia.org/wiki/%D0%A4%D0%B0%D0%B9%D0%BB:Popov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s42.radikal.ru/i097/1102/73/677945ec2e44.jpg" TargetMode="External"/><Relationship Id="rId13" Type="http://schemas.openxmlformats.org/officeDocument/2006/relationships/image" Target="../media/image43.jpeg"/><Relationship Id="rId18" Type="http://schemas.openxmlformats.org/officeDocument/2006/relationships/hyperlink" Target="http://upload.wikimedia.org/wikipedia/commons/thumb/1/11/Rachmaninov.jpg/454px-Rachmaninov.jpg" TargetMode="External"/><Relationship Id="rId26" Type="http://schemas.openxmlformats.org/officeDocument/2006/relationships/hyperlink" Target="http://school-collection.iv-edu.ru/dlrstore/39141630-5991-11da-8314-0800200c9a66/Stravinskyi.jpg" TargetMode="External"/><Relationship Id="rId3" Type="http://schemas.openxmlformats.org/officeDocument/2006/relationships/image" Target="../media/image38.jpeg"/><Relationship Id="rId21" Type="http://schemas.openxmlformats.org/officeDocument/2006/relationships/image" Target="../media/image47.jpeg"/><Relationship Id="rId7" Type="http://schemas.openxmlformats.org/officeDocument/2006/relationships/image" Target="../media/image40.jpeg"/><Relationship Id="rId12" Type="http://schemas.openxmlformats.org/officeDocument/2006/relationships/hyperlink" Target="http://www.padabum.com/info/%D0%A5%D1%83%D0%B4%D0%BE%D0%B6%D0%B5%D1%81%D1%82%D0%B2%D0%B5%D0%BD%D0%BD%D0%B0%D1%8F%20%D0%BB%D0%B8%D1%82%D0%B5%D1%80%D0%B0%D1%82%D1%83%D1%80%D0%B0/%D0%A0%D1%83%D1%81%D1%81%D0%BA%D0%B0%D1%8F%20%D0%BA%D0%BB%D0%B0%D1%81%D1%81%D0%B8%D1%87%D0%B5%D1%81%D0%BA%D0%B0%D1%8F%20%D0%BF%D1%80%D0%BE%D0%B7%D0%B0/%D0%A2%D0%BE%D0%BB%D1%81%D1%82%D0%BE%D0%B9%20%D0%9D%D0%B8%D0%BA%D0%BE%D0%BB%D0%B0%D0%B5%D0%B2%D0%B8%D1%87%20%D0%9B%D0%B5%D0%B2/%D0%92%20%D1%87%D0%B5%D0%BC%20%D0%BC%D0%BE%D1%8F%20%D0%B2%D0%B5%D1%80%D0%B0%20(%D0%A2%D0%BE%D0%BB%D1%81%D1%82%D0%BE%D0%B9%20%D0%9D%D0%B8%D0%BA%D0%BE%D0%BB%D0%B0%D0%B5%D0%B2%D0%B8%D1%87%20%D0%9B%D0%B5%D0%B2).jpg" TargetMode="External"/><Relationship Id="rId17" Type="http://schemas.openxmlformats.org/officeDocument/2006/relationships/image" Target="../media/image45.jpeg"/><Relationship Id="rId25" Type="http://schemas.openxmlformats.org/officeDocument/2006/relationships/image" Target="../media/image49.jpeg"/><Relationship Id="rId2" Type="http://schemas.openxmlformats.org/officeDocument/2006/relationships/hyperlink" Target="http://www.infoliner.ru/i/news/l/photo_698166879.jpg" TargetMode="External"/><Relationship Id="rId16" Type="http://schemas.openxmlformats.org/officeDocument/2006/relationships/hyperlink" Target="http://pix.academ.org/img/2008/03/24/262c6aadacd5f91d26d5b2f1fec9d4e8" TargetMode="External"/><Relationship Id="rId20" Type="http://schemas.openxmlformats.org/officeDocument/2006/relationships/hyperlink" Target="http://img-fotki.yandex.ru/get/5311/73906785.c/0_56d00_9cfa8a20_XL" TargetMode="External"/><Relationship Id="rId29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edia.fanparty.ru/images/fanclubs/Alexandre%20Block/gallery/716973_alexandre_block.jpg" TargetMode="External"/><Relationship Id="rId11" Type="http://schemas.openxmlformats.org/officeDocument/2006/relationships/image" Target="../media/image42.jpeg"/><Relationship Id="rId24" Type="http://schemas.openxmlformats.org/officeDocument/2006/relationships/hyperlink" Target="http://www.peoples.ru/art/music/composer/skriabin/skriabin-12212007034912bFB.jpg" TargetMode="External"/><Relationship Id="rId5" Type="http://schemas.openxmlformats.org/officeDocument/2006/relationships/image" Target="../media/image39.jpeg"/><Relationship Id="rId15" Type="http://schemas.openxmlformats.org/officeDocument/2006/relationships/image" Target="../media/image44.jpeg"/><Relationship Id="rId23" Type="http://schemas.openxmlformats.org/officeDocument/2006/relationships/image" Target="../media/image48.jpeg"/><Relationship Id="rId28" Type="http://schemas.openxmlformats.org/officeDocument/2006/relationships/hyperlink" Target="http://gdb.rferl.org/64D959B8-3CC5-4229-825A-882779FDC72D_mw800_s.jpg" TargetMode="External"/><Relationship Id="rId10" Type="http://schemas.openxmlformats.org/officeDocument/2006/relationships/hyperlink" Target="http://www.ruskline.ru/images/2010/18306.jpg" TargetMode="External"/><Relationship Id="rId19" Type="http://schemas.openxmlformats.org/officeDocument/2006/relationships/image" Target="../media/image46.jpeg"/><Relationship Id="rId31" Type="http://schemas.openxmlformats.org/officeDocument/2006/relationships/image" Target="../media/image52.jpeg"/><Relationship Id="rId4" Type="http://schemas.openxmlformats.org/officeDocument/2006/relationships/hyperlink" Target="http://johnbakersblog.co.uk/wp-content/uploads/2008/04/chehov-and-tolstoy.jpg" TargetMode="External"/><Relationship Id="rId9" Type="http://schemas.openxmlformats.org/officeDocument/2006/relationships/image" Target="../media/image41.jpeg"/><Relationship Id="rId14" Type="http://schemas.openxmlformats.org/officeDocument/2006/relationships/hyperlink" Target="http://900igr.net/datai/literatura/Kuprin-rasskazy/0002-002-Kuprin-rasskazy.jpg" TargetMode="External"/><Relationship Id="rId22" Type="http://schemas.openxmlformats.org/officeDocument/2006/relationships/hyperlink" Target="http://www.stihi.ru/pics/2010/07/20/3546.jpg" TargetMode="External"/><Relationship Id="rId27" Type="http://schemas.openxmlformats.org/officeDocument/2006/relationships/image" Target="../media/image50.jpeg"/><Relationship Id="rId30" Type="http://schemas.openxmlformats.org/officeDocument/2006/relationships/hyperlink" Target="http://polemika.com.ua/images/2011-15/63551/stan_3.jpg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3.jpeg"/><Relationship Id="rId7" Type="http://schemas.openxmlformats.org/officeDocument/2006/relationships/image" Target="../media/image55.jpeg"/><Relationship Id="rId2" Type="http://schemas.openxmlformats.org/officeDocument/2006/relationships/hyperlink" Target="http://900igr.net/datai/literatura/Kuprin-rasskazy/0002-002-Kuprin-rasskazy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39.jpeg"/><Relationship Id="rId4" Type="http://schemas.openxmlformats.org/officeDocument/2006/relationships/hyperlink" Target="http://johnbakersblog.co.uk/wp-content/uploads/2008/04/chehov-and-tolstoy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.fanparty.ru/images/fanclubs/Alexandre%20Block/gallery/716973_alexandre_block.jpg" TargetMode="Externa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8.jpeg"/><Relationship Id="rId7" Type="http://schemas.openxmlformats.org/officeDocument/2006/relationships/image" Target="../media/image42.jpeg"/><Relationship Id="rId2" Type="http://schemas.openxmlformats.org/officeDocument/2006/relationships/hyperlink" Target="http://s42.radikal.ru/i097/1102/73/677945ec2e4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uskline.ru/images/2010/18306.jpg" TargetMode="External"/><Relationship Id="rId5" Type="http://schemas.openxmlformats.org/officeDocument/2006/relationships/image" Target="../media/image59.jpeg"/><Relationship Id="rId4" Type="http://schemas.openxmlformats.org/officeDocument/2006/relationships/hyperlink" Target="http://www.epochtimes.ru/images/stories/01/photos/102_090108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://images.ameno.ru/upload/gloria/51%20(2008)/mayak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pictures/wiki/files/80/Portrait_of_Konstantin_Korovin.jpg" TargetMode="External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hyperlink" Target="http://ru.wikipedia.org/wiki/%D0%A0%D0%B5%D0%B0%D0%BB%D0%B8%D0%B7%D0%BC_(%D0%B6%D0%B8%D0%B2%D0%BE%D0%BF%D0%B8%D1%81%D1%8C)" TargetMode="External"/><Relationship Id="rId7" Type="http://schemas.openxmlformats.org/officeDocument/2006/relationships/image" Target="../media/image78.jpeg"/><Relationship Id="rId2" Type="http://schemas.openxmlformats.org/officeDocument/2006/relationships/hyperlink" Target="http://ru.wikipedia.org/wiki/%D0%90%D0%BA%D0%B0%D0%B4%D0%B5%D0%BC%D0%B8%D0%B7%D0%BC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A%D1%83%D0%B1%D0%B8%D0%B7%D0%BC" TargetMode="External"/><Relationship Id="rId5" Type="http://schemas.openxmlformats.org/officeDocument/2006/relationships/hyperlink" Target="http://ru.wikipedia.org/wiki/%D0%9F%D0%BE%D1%81%D1%82%D0%B8%D0%BC%D0%BF%D1%80%D0%B5%D1%81%D1%81%D0%B8%D0%BE%D0%BD%D0%B8%D0%B7%D0%BC" TargetMode="External"/><Relationship Id="rId4" Type="http://schemas.openxmlformats.org/officeDocument/2006/relationships/hyperlink" Target="http://ru.wikipedia.org/wiki/XIX_%D0%B2%D0%B5%D0%B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//commons.wikimedia.org/wiki/File:%D0%98%D0%B4%D1%83%D1%89%D0%B0%D1%8F_%D0%B6%D0%B5%D0%BD%D1%89%D0%B8%D0%BD%D0%B0.jpeg?uselang=ru" TargetMode="External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7" Type="http://schemas.openxmlformats.org/officeDocument/2006/relationships/image" Target="../media/image101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gdb.rferl.org/64D959B8-3CC5-4229-825A-882779FDC72D_mw800_s.jpg" TargetMode="External"/><Relationship Id="rId3" Type="http://schemas.openxmlformats.org/officeDocument/2006/relationships/image" Target="../media/image102.jpeg"/><Relationship Id="rId7" Type="http://schemas.openxmlformats.org/officeDocument/2006/relationships/image" Target="../media/image50.jpeg"/><Relationship Id="rId2" Type="http://schemas.openxmlformats.org/officeDocument/2006/relationships/hyperlink" Target="http://www.ruskline.ru/images/2011/20288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chool-collection.iv-edu.ru/dlrstore/39141630-5991-11da-8314-0800200c9a66/Stravinskyi.jpg" TargetMode="External"/><Relationship Id="rId5" Type="http://schemas.openxmlformats.org/officeDocument/2006/relationships/image" Target="../media/image103.jpeg"/><Relationship Id="rId4" Type="http://schemas.openxmlformats.org/officeDocument/2006/relationships/hyperlink" Target="http://www.peoples.ru/art/music/composer/skriabin/skriabin-12212007034912bFB.jpg" TargetMode="External"/><Relationship Id="rId9" Type="http://schemas.openxmlformats.org/officeDocument/2006/relationships/image" Target="../media/image10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7" Type="http://schemas.openxmlformats.org/officeDocument/2006/relationships/image" Target="../media/image116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jpeg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5.jpeg"/><Relationship Id="rId4" Type="http://schemas.openxmlformats.org/officeDocument/2006/relationships/image" Target="../media/image12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9.jpeg"/><Relationship Id="rId4" Type="http://schemas.openxmlformats.org/officeDocument/2006/relationships/image" Target="../media/image1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ru.wikipedia.org/wiki/%D0%A4%D0%B0%D0%B9%D0%BB:Lebedev_petr_nikolaevich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ru.wikipedia.org/wiki/%D0%A4%D0%B0%D0%B9%D0%BB:Kliment_Timiryazev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infran.ru/img/portret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A4%D0%B8%D0%B7%D0%B8%D0%BE%D0%BB%D0%BE%D0%B3%D0%B8%D1%8F_%D0%92%D0%9D%D0%9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elementy.ru/images/eltpub/infection_5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o-g-p.narod.ru/photo01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153583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soft" dir="t">
                <a:rot lat="0" lon="0" rev="2400000"/>
              </a:lightRig>
            </a:scene3d>
            <a:sp3d extrusionH="57150">
              <a:bevelT w="19050" h="12700"/>
            </a:sp3d>
          </a:bodyPr>
          <a:lstStyle/>
          <a:p>
            <a:r>
              <a:rPr lang="ru-RU" b="1" dirty="0" smtClean="0"/>
              <a:t>Культура России </a:t>
            </a:r>
            <a:br>
              <a:rPr lang="ru-RU" b="1" dirty="0" smtClean="0"/>
            </a:br>
            <a:r>
              <a:rPr lang="ru-RU" b="1" dirty="0" smtClean="0"/>
              <a:t>в конце </a:t>
            </a:r>
            <a:r>
              <a:rPr lang="en-US" b="1" dirty="0" smtClean="0"/>
              <a:t>XIX</a:t>
            </a:r>
            <a:r>
              <a:rPr lang="ru-RU" b="1" dirty="0" smtClean="0"/>
              <a:t> – начале </a:t>
            </a:r>
            <a:r>
              <a:rPr lang="en-US" b="1" dirty="0" smtClean="0"/>
              <a:t>XX</a:t>
            </a:r>
            <a:r>
              <a:rPr lang="ru-RU" b="1" dirty="0" smtClean="0"/>
              <a:t> века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068960"/>
            <a:ext cx="7352322" cy="129614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6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«Серебряный век»</a:t>
            </a:r>
            <a:endParaRPr lang="ru-RU" sz="6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547664" y="476672"/>
            <a:ext cx="6779096" cy="630635"/>
          </a:xfrm>
          <a:prstGeom prst="rect">
            <a:avLst/>
          </a:prstGeom>
          <a:solidFill>
            <a:schemeClr val="tx2">
              <a:lumMod val="90000"/>
            </a:schemeClr>
          </a:solidFill>
          <a:ln w="76200">
            <a:solidFill>
              <a:schemeClr val="tx1">
                <a:lumMod val="95000"/>
              </a:schemeClr>
            </a:solidFill>
          </a:ln>
        </p:spPr>
        <p:txBody>
          <a:bodyPr>
            <a:normAutofit fontScale="97500"/>
          </a:bodyPr>
          <a:lstStyle/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Наука</a:t>
            </a:r>
          </a:p>
        </p:txBody>
      </p:sp>
      <p:pic>
        <p:nvPicPr>
          <p:cNvPr id="27650" name="Picture 2" descr="Vernadsk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1503" y="1212218"/>
            <a:ext cx="3828969" cy="516911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39552" y="1340768"/>
            <a:ext cx="4032448" cy="5112568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Владимир Иванович Вернадский (1863 – 1945).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Прославился созданием комплекса наук о Земле.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Он разработал целостное учение о биосфере и эволюции биосферы в ноосферу, в которой человеческий разум и деятельность людей становится определяющим фактором в развитии человечества.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а 2 из 916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38334"/>
            <a:ext cx="2525266" cy="404042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2532" name="Picture 4" descr="С.О. Макаров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4405" y="3645024"/>
            <a:ext cx="2129083" cy="295232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547664" y="253536"/>
            <a:ext cx="6624736" cy="511168"/>
          </a:xfrm>
          <a:solidFill>
            <a:schemeClr val="tx2">
              <a:lumMod val="90000"/>
            </a:schemeClr>
          </a:solidFill>
          <a:ln w="76200">
            <a:solidFill>
              <a:schemeClr val="tx1">
                <a:lumMod val="95000"/>
              </a:schemeClr>
            </a:solidFill>
          </a:ln>
        </p:spPr>
        <p:txBody>
          <a:bodyPr>
            <a:normAutofit fontScale="90000"/>
          </a:bodyPr>
          <a:lstStyle/>
          <a:p>
            <a:pPr algn="ctr" eaLnBrk="1" hangingPunct="1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3. Наука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31840" y="1196752"/>
            <a:ext cx="5256584" cy="2304256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Алексей Николаевич Крылов ( 1863 – 1945)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Исследовал причины наиболее крупных морских катастроф.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Составил «Таблицы непотопляемости корабля»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43808" y="3861048"/>
            <a:ext cx="3816424" cy="2736304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 1900 г. А. Н. Крылов деятельно сотрудничает со  Степаном Осиповичем Макаровым, адмиралом и учёным-кораблестроителем, работая над вопросом плавучести корабля.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47664" y="253536"/>
            <a:ext cx="6624736" cy="511168"/>
          </a:xfrm>
          <a:prstGeom prst="rect">
            <a:avLst/>
          </a:prstGeom>
          <a:solidFill>
            <a:schemeClr val="tx2">
              <a:lumMod val="90000"/>
            </a:schemeClr>
          </a:solidFill>
          <a:ln w="76200">
            <a:solidFill>
              <a:schemeClr val="tx1">
                <a:lumMod val="95000"/>
              </a:schemeClr>
            </a:solidFill>
          </a:ln>
        </p:spPr>
        <p:txBody>
          <a:bodyPr rIns="91440" anchor="b">
            <a:normAutofit fontScale="90000" lnSpcReduction="1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3. Наука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51520" y="1052736"/>
            <a:ext cx="4032448" cy="5616624"/>
          </a:xfrm>
          <a:prstGeom prst="round2Diag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Николай Егорович Жуковский (1847 – 1921)— русский учёный, создатель аэродинамики как науки.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Заслуженный профессор Московского университета, профессор теоретической механики Московского технического училища, член-корреспондент Императорской Академии наук по разряду математических наук (1894).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4578" name="Picture 2" descr="Файл:Николай Егорович Жуковский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013800"/>
            <a:ext cx="4296201" cy="560654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а 15 из 2714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780928"/>
            <a:ext cx="5400600" cy="4012454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</p:spPr>
      </p:pic>
      <p:pic>
        <p:nvPicPr>
          <p:cNvPr id="23556" name="Picture 4" descr="Картинка 3 из 2714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60648"/>
            <a:ext cx="2381250" cy="3105151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softEdge rad="127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51520" y="5085184"/>
            <a:ext cx="3024336" cy="1080120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И.И. Сикорский на первом опытном вертолете. </a:t>
            </a:r>
          </a:p>
          <a:p>
            <a:pPr algn="ctr"/>
            <a:endParaRPr lang="ru-RU" b="1" dirty="0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-150518"/>
            <a:ext cx="208390" cy="30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2380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59832" y="620688"/>
            <a:ext cx="5400600" cy="1656184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 1908 г. начинается конструкторская деятельность Игоря Ивановича Сикорского (1889 – 1972)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ikorsky Russky Vityaz (Le Grand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6137039" cy="180020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499992" y="2132856"/>
            <a:ext cx="3960440" cy="576064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Четырёхдвигательный</a:t>
            </a:r>
            <a:r>
              <a:rPr lang="ru-RU" b="1" dirty="0" smtClean="0">
                <a:solidFill>
                  <a:schemeClr val="bg1"/>
                </a:solidFill>
              </a:rPr>
              <a:t> биплан «Русский витязь»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5604" name="Picture 4" descr="14082007-Illya-Muromec-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4" y="3068960"/>
            <a:ext cx="6624734" cy="3312368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5157192"/>
            <a:ext cx="1728192" cy="1296144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С-22 Илья Муромец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467544" y="332656"/>
            <a:ext cx="3456384" cy="4176464"/>
          </a:xfrm>
          <a:prstGeom prst="foldedCorner">
            <a:avLst/>
          </a:prstGeom>
          <a:solidFill>
            <a:schemeClr val="tx2">
              <a:lumMod val="9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 dirty="0" smtClean="0">
              <a:solidFill>
                <a:srgbClr val="7030A0"/>
              </a:solidFill>
            </a:endParaRPr>
          </a:p>
          <a:p>
            <a:r>
              <a:rPr lang="ru-RU" sz="3200" b="1" dirty="0" smtClean="0">
                <a:solidFill>
                  <a:srgbClr val="7030A0"/>
                </a:solidFill>
              </a:rPr>
              <a:t>В повседневную жизнь постепенно входят трамвай, телефон, радио, электрическое освещение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Саша\Pictures\475601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32656"/>
            <a:ext cx="2371725" cy="1838325"/>
          </a:xfrm>
          <a:prstGeom prst="rect">
            <a:avLst/>
          </a:prstGeom>
          <a:noFill/>
        </p:spPr>
      </p:pic>
      <p:pic>
        <p:nvPicPr>
          <p:cNvPr id="1027" name="Picture 3" descr="C:\Users\Саша\Pictures\1302510821_178527893_1----Western-Elektr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988840"/>
            <a:ext cx="2632893" cy="3210127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149080"/>
            <a:ext cx="2857520" cy="234316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 descr="C:\Users\Саша\Pictures\8788953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653136"/>
            <a:ext cx="1847850" cy="1905000"/>
          </a:xfrm>
          <a:prstGeom prst="rect">
            <a:avLst/>
          </a:prstGeom>
          <a:noFill/>
        </p:spPr>
      </p:pic>
      <p:pic>
        <p:nvPicPr>
          <p:cNvPr id="1029" name="Picture 5" descr="C:\Users\Саша\Pictures\IS4c645b51be48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4653136"/>
            <a:ext cx="1080120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5436096" y="3212976"/>
            <a:ext cx="3456384" cy="3384376"/>
          </a:xfrm>
          <a:prstGeom prst="foldedCorner">
            <a:avLst/>
          </a:prstGeom>
          <a:solidFill>
            <a:schemeClr val="tx2">
              <a:lumMod val="9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На вооружение армии поступают автомобиль, пулемет, миномет, противогаз, подводная лодка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Саша\Pictures\image2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456384" cy="234450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2051" name="Picture 3" descr="C:\Users\Саша\Pictures\57743443_1kartinuy_i_fotuyuy_3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221088"/>
            <a:ext cx="3455881" cy="225705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2053" name="Picture 5" descr="C:\Users\Саша\Pictures\su_obr_190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196752"/>
            <a:ext cx="2711322" cy="1728192"/>
          </a:xfrm>
          <a:prstGeom prst="rect">
            <a:avLst/>
          </a:prstGeom>
          <a:solidFill>
            <a:schemeClr val="tx1"/>
          </a:solidFill>
          <a:ln>
            <a:solidFill>
              <a:srgbClr val="7030A0"/>
            </a:solidFill>
          </a:ln>
        </p:spPr>
      </p:pic>
      <p:pic>
        <p:nvPicPr>
          <p:cNvPr id="2054" name="Picture 6" descr="C:\Users\Саша\Pictures\or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32656"/>
            <a:ext cx="2314575" cy="251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2055" name="Picture 7" descr="C:\Users\Саша\Pictures\2913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348880"/>
            <a:ext cx="2736304" cy="218904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250">
            <a:hlinkClick r:id="rId2" tooltip="250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082060"/>
            <a:ext cx="4171835" cy="479521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47664" y="253536"/>
            <a:ext cx="6624736" cy="511168"/>
          </a:xfrm>
          <a:prstGeom prst="rect">
            <a:avLst/>
          </a:prstGeom>
          <a:solidFill>
            <a:schemeClr val="tx2">
              <a:lumMod val="90000"/>
            </a:schemeClr>
          </a:solidFill>
          <a:ln w="76200">
            <a:solidFill>
              <a:schemeClr val="tx1">
                <a:lumMod val="95000"/>
              </a:schemeClr>
            </a:solidFill>
          </a:ln>
        </p:spPr>
        <p:txBody>
          <a:bodyPr rIns="91440" anchor="b">
            <a:normAutofit fontScale="90000" lnSpcReduction="1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3. Наука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2000" y="1196752"/>
            <a:ext cx="4248472" cy="5184576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</a:rPr>
              <a:t>Константин Эдуардович Циолковский (1857 – 1935) (— русский и советский учёный-самоучка, исследователь, школьный учитель. Основоположник современной  космонавтики .Обосновал вывод уравнения реактивного движения, пришёл к выводу о необходимости использования «ракетных поездов» — прототипов многоступенчатых ракет. Автор работ по аэродинамике, воздухоплаванию и другим наукам.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547664" y="253536"/>
            <a:ext cx="6624736" cy="511168"/>
          </a:xfrm>
          <a:prstGeom prst="rect">
            <a:avLst/>
          </a:prstGeom>
          <a:solidFill>
            <a:schemeClr val="tx2">
              <a:lumMod val="90000"/>
            </a:schemeClr>
          </a:solidFill>
          <a:ln w="76200">
            <a:solidFill>
              <a:schemeClr val="tx1">
                <a:lumMod val="95000"/>
              </a:schemeClr>
            </a:solidFill>
          </a:ln>
        </p:spPr>
        <p:txBody>
          <a:bodyPr rIns="91440" anchor="b">
            <a:normAutofit fontScale="90000" lnSpcReduction="1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3. Наука</a:t>
            </a:r>
          </a:p>
        </p:txBody>
      </p:sp>
      <p:pic>
        <p:nvPicPr>
          <p:cNvPr id="28674" name="Picture 2" descr="Александр Степанович Попов">
            <a:hlinkClick r:id="rId2" tooltip="Александр Степанович Попов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227" y="1340768"/>
            <a:ext cx="3364859" cy="432048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923928" y="1268760"/>
            <a:ext cx="4392488" cy="4824536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Александр Степанович Попов (1859 – 1905) </a:t>
            </a:r>
            <a:r>
              <a:rPr lang="ru-RU" sz="2000" b="1" dirty="0" smtClean="0">
                <a:solidFill>
                  <a:schemeClr val="bg1"/>
                </a:solidFill>
              </a:rPr>
              <a:t>— русский физик и электротехник, профессор.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В 1895 г. на заседании Русского физико-химического общества он продемонстрировал первый в мире аппарат искровой беспроволочной телеграфии.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Но радио за рубежом внедрялось интенсивнее, чем в России.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547664" y="253536"/>
            <a:ext cx="6624736" cy="511168"/>
          </a:xfrm>
          <a:prstGeom prst="rect">
            <a:avLst/>
          </a:prstGeom>
          <a:solidFill>
            <a:schemeClr val="tx2">
              <a:lumMod val="90000"/>
            </a:schemeClr>
          </a:solidFill>
          <a:ln w="76200">
            <a:solidFill>
              <a:schemeClr val="tx1">
                <a:lumMod val="95000"/>
              </a:schemeClr>
            </a:solidFill>
          </a:ln>
        </p:spPr>
        <p:txBody>
          <a:bodyPr rIns="91440" anchor="b">
            <a:normAutofit fontScale="90000" lnSpcReduction="1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3. Гуманитарные науки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80728"/>
            <a:ext cx="324036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Социально-политический кризис начала ХХ века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980728"/>
            <a:ext cx="396044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Рост интереса к гуманитарным наукам</a:t>
            </a:r>
            <a:endParaRPr lang="ru-RU" b="1" dirty="0">
              <a:solidFill>
                <a:srgbClr val="7030A0"/>
              </a:solidFill>
            </a:endParaRPr>
          </a:p>
        </p:txBody>
      </p:sp>
      <p:cxnSp>
        <p:nvCxnSpPr>
          <p:cNvPr id="6" name="Прямая со стрелкой 5"/>
          <p:cNvCxnSpPr>
            <a:stCxn id="3" idx="3"/>
            <a:endCxn id="4" idx="1"/>
          </p:cNvCxnSpPr>
          <p:nvPr/>
        </p:nvCxnSpPr>
        <p:spPr>
          <a:xfrm>
            <a:off x="3779912" y="1376772"/>
            <a:ext cx="86409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23528" y="1916832"/>
            <a:ext cx="8568952" cy="4608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7030A0"/>
                </a:solidFill>
              </a:rPr>
              <a:t>ФИЛОСОФИЯ</a:t>
            </a:r>
            <a:r>
              <a:rPr lang="ru-RU" dirty="0" smtClean="0">
                <a:solidFill>
                  <a:srgbClr val="7030A0"/>
                </a:solidFill>
              </a:rPr>
              <a:t> – два основных направления: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i="1" dirty="0" smtClean="0">
                <a:solidFill>
                  <a:srgbClr val="7030A0"/>
                </a:solidFill>
              </a:rPr>
              <a:t>материалистическое направление </a:t>
            </a:r>
            <a:r>
              <a:rPr lang="ru-RU" dirty="0" smtClean="0">
                <a:solidFill>
                  <a:srgbClr val="7030A0"/>
                </a:solidFill>
              </a:rPr>
              <a:t>– Г. Плеханов, А. Богданов, В. Ульянов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i="1" dirty="0" smtClean="0">
                <a:solidFill>
                  <a:srgbClr val="7030A0"/>
                </a:solidFill>
              </a:rPr>
              <a:t>религиозно-философское направление </a:t>
            </a:r>
            <a:r>
              <a:rPr lang="ru-RU" dirty="0" smtClean="0">
                <a:solidFill>
                  <a:srgbClr val="7030A0"/>
                </a:solidFill>
              </a:rPr>
              <a:t>– Н. Бердяев, С. Булгаков, П. Флоренский – идеи «нового религиозного сознания» сочетались с либеральной идеей о </a:t>
            </a:r>
            <a:r>
              <a:rPr lang="ru-RU" dirty="0" err="1" smtClean="0">
                <a:solidFill>
                  <a:srgbClr val="7030A0"/>
                </a:solidFill>
              </a:rPr>
              <a:t>самоценности</a:t>
            </a:r>
            <a:r>
              <a:rPr lang="ru-RU" dirty="0" smtClean="0">
                <a:solidFill>
                  <a:srgbClr val="7030A0"/>
                </a:solidFill>
              </a:rPr>
              <a:t> личности и духовной свободой человека.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1909 г. – выходит сборник «Вехи».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ИСТОРИЯ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С.Ф. Платонов, П.Н. Милюков, Н.П. </a:t>
            </a:r>
            <a:r>
              <a:rPr lang="ru-RU" dirty="0" err="1" smtClean="0">
                <a:solidFill>
                  <a:srgbClr val="7030A0"/>
                </a:solidFill>
              </a:rPr>
              <a:t>Павлов-Сильванский</a:t>
            </a:r>
            <a:r>
              <a:rPr lang="ru-RU" dirty="0" smtClean="0">
                <a:solidFill>
                  <a:srgbClr val="7030A0"/>
                </a:solidFill>
              </a:rPr>
              <a:t>, М.Н. Покровский – «Русская история с древнейших времен», первая попытка освещения истории с марксистских позиций.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Свои первые исследования печатают Е.В. Тарле, Б.Д. Греков</a:t>
            </a:r>
          </a:p>
        </p:txBody>
      </p:sp>
      <p:pic>
        <p:nvPicPr>
          <p:cNvPr id="36866" name="Picture 2" descr="C:\Users\Саша\Pictures\0_6b64f_2929b33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700808"/>
            <a:ext cx="792088" cy="1131554"/>
          </a:xfrm>
          <a:prstGeom prst="rect">
            <a:avLst/>
          </a:prstGeom>
          <a:noFill/>
        </p:spPr>
      </p:pic>
      <p:pic>
        <p:nvPicPr>
          <p:cNvPr id="36867" name="Picture 3" descr="C:\Users\Саша\Pictures\A_A_Bogdan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700808"/>
            <a:ext cx="797148" cy="1152128"/>
          </a:xfrm>
          <a:prstGeom prst="rect">
            <a:avLst/>
          </a:prstGeom>
          <a:noFill/>
        </p:spPr>
      </p:pic>
      <p:pic>
        <p:nvPicPr>
          <p:cNvPr id="36868" name="Picture 4" descr="C:\Users\Саша\Pictures\ab9ae662b3fdd5961c989a122ee1a1c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772816"/>
            <a:ext cx="927939" cy="1080120"/>
          </a:xfrm>
          <a:prstGeom prst="rect">
            <a:avLst/>
          </a:prstGeom>
          <a:noFill/>
        </p:spPr>
      </p:pic>
      <p:pic>
        <p:nvPicPr>
          <p:cNvPr id="36869" name="Picture 5" descr="C:\Users\Саша\Pictures\serg-bulgako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3717032"/>
            <a:ext cx="686569" cy="1029854"/>
          </a:xfrm>
          <a:prstGeom prst="rect">
            <a:avLst/>
          </a:prstGeom>
          <a:noFill/>
        </p:spPr>
      </p:pic>
      <p:pic>
        <p:nvPicPr>
          <p:cNvPr id="36870" name="Picture 6" descr="C:\Users\Саша\Pictures\flo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717032"/>
            <a:ext cx="758577" cy="1058974"/>
          </a:xfrm>
          <a:prstGeom prst="rect">
            <a:avLst/>
          </a:prstGeom>
          <a:noFill/>
        </p:spPr>
      </p:pic>
      <p:pic>
        <p:nvPicPr>
          <p:cNvPr id="36871" name="Picture 7" descr="C:\Users\Саша\Pictures\0093-0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3694520"/>
            <a:ext cx="805784" cy="1057712"/>
          </a:xfrm>
          <a:prstGeom prst="rect">
            <a:avLst/>
          </a:prstGeom>
          <a:noFill/>
        </p:spPr>
      </p:pic>
      <p:pic>
        <p:nvPicPr>
          <p:cNvPr id="36872" name="Picture 8" descr="C:\Users\Саша\Pictures\Pokrovsky_Mihai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56376" y="5877272"/>
            <a:ext cx="817272" cy="980728"/>
          </a:xfrm>
          <a:prstGeom prst="rect">
            <a:avLst/>
          </a:prstGeom>
          <a:noFill/>
        </p:spPr>
      </p:pic>
      <p:pic>
        <p:nvPicPr>
          <p:cNvPr id="36873" name="Picture 9" descr="C:\Users\Саша\Pictures\200PX-~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9255" y="5837648"/>
            <a:ext cx="721097" cy="1020352"/>
          </a:xfrm>
          <a:prstGeom prst="rect">
            <a:avLst/>
          </a:prstGeom>
          <a:noFill/>
        </p:spPr>
      </p:pic>
      <p:pic>
        <p:nvPicPr>
          <p:cNvPr id="36874" name="Picture 10" descr="C:\Users\Саша\Pictures\220px-Pavel_Miliukov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177" y="5949280"/>
            <a:ext cx="720079" cy="908719"/>
          </a:xfrm>
          <a:prstGeom prst="rect">
            <a:avLst/>
          </a:prstGeom>
          <a:noFill/>
        </p:spPr>
      </p:pic>
      <p:pic>
        <p:nvPicPr>
          <p:cNvPr id="36875" name="Picture 11" descr="C:\Users\Саша\Pictures\image03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92080" y="5910889"/>
            <a:ext cx="720080" cy="947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g00029_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14287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51720" y="457200"/>
            <a:ext cx="6120680" cy="609600"/>
          </a:xfrm>
          <a:prstGeom prst="rect">
            <a:avLst/>
          </a:prstGeom>
          <a:solidFill>
            <a:schemeClr val="tx2">
              <a:lumMod val="90000"/>
            </a:schemeClr>
          </a:solidFill>
          <a:ln w="76200">
            <a:solidFill>
              <a:schemeClr val="hlink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План урока.</a:t>
            </a:r>
          </a:p>
        </p:txBody>
      </p:sp>
      <p:sp>
        <p:nvSpPr>
          <p:cNvPr id="6" name="Rectangle 3" descr="Фиолетовый узор"/>
          <p:cNvSpPr txBox="1">
            <a:spLocks noChangeArrowheads="1"/>
          </p:cNvSpPr>
          <p:nvPr/>
        </p:nvSpPr>
        <p:spPr>
          <a:xfrm>
            <a:off x="251520" y="1600200"/>
            <a:ext cx="8740080" cy="4724400"/>
          </a:xfrm>
          <a:prstGeom prst="rect">
            <a:avLst/>
          </a:prstGeom>
          <a:solidFill>
            <a:schemeClr val="tx2">
              <a:lumMod val="90000"/>
            </a:schemeClr>
          </a:solidFill>
          <a:ln w="76200">
            <a:solidFill>
              <a:schemeClr val="hlink"/>
            </a:solidFill>
          </a:ln>
        </p:spPr>
        <p:txBody>
          <a:bodyPr>
            <a:normAutofit fontScale="92500"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Особенности художественной культуры на рубеже веков.</a:t>
            </a:r>
          </a:p>
          <a:p>
            <a:pPr marL="742950" marR="0" lvl="0" indent="-7429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Просвещение. </a:t>
            </a:r>
          </a:p>
          <a:p>
            <a:pPr marL="292100" marR="0" lvl="0" indent="-2921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bg1"/>
                </a:solidFill>
              </a:rPr>
              <a:t>3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Наука.</a:t>
            </a:r>
          </a:p>
          <a:p>
            <a:pPr marL="292100" marR="0" lvl="0" indent="-2921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bg1"/>
                </a:solidFill>
              </a:rPr>
              <a:t>4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Литература.</a:t>
            </a:r>
          </a:p>
          <a:p>
            <a:pPr marL="292100" marR="0" lvl="0" indent="-2921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Живопись.</a:t>
            </a:r>
          </a:p>
          <a:p>
            <a:pPr marL="292100" marR="0" lvl="0" indent="-2921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bg1"/>
                </a:solidFill>
              </a:rPr>
              <a:t>6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Скульптура. Архитектура.</a:t>
            </a:r>
          </a:p>
          <a:p>
            <a:pPr marL="292100" marR="0" lvl="0" indent="-2921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bg1"/>
                </a:solidFill>
              </a:rPr>
              <a:t>7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Музыка. Театр. Кино.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76370" y="3258184"/>
            <a:ext cx="23756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2100" lvl="0" indent="-292100">
              <a:lnSpc>
                <a:spcPct val="90000"/>
              </a:lnSpc>
              <a:buClr>
                <a:schemeClr val="accent1"/>
              </a:buClr>
              <a:buSzPct val="70000"/>
              <a:defRPr/>
            </a:pP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404664"/>
            <a:ext cx="7848872" cy="2520280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В культурной жизни начала ХХ века шли поиски обновления форм художественного творчества и снижения его социального пафоса, переоценка ценностей, возрастал интерес к духовному миру личности.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Это время вошло в историю как 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Серебряный век русской культуры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30722" name="Picture 2" descr="Картинка 5 из 12693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3048000" cy="2286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" name="Picture 8" descr="Картинка 31 из 12208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4366084"/>
            <a:ext cx="1700733" cy="24919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74" name="Picture 2" descr="Картинка 5 из 13572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3645024"/>
            <a:ext cx="1728192" cy="207590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76" name="Picture 4" descr="Картинка 5 из 42382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6136" y="4725144"/>
            <a:ext cx="1656184" cy="19599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78" name="Picture 6" descr="Картинка 1 из 5239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512" y="5013176"/>
            <a:ext cx="1189697" cy="158417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80" name="Picture 8" descr="Картинка 2 из 14305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15616" y="5112351"/>
            <a:ext cx="1152128" cy="1745649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82" name="Picture 10" descr="Картинка 4 из 22064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67744" y="5157192"/>
            <a:ext cx="1390410" cy="170080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84" name="Picture 12" descr="Картинка 17 из 95648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75856" y="4509242"/>
            <a:ext cx="1368151" cy="234875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86" name="Picture 14" descr="Картинка 1 из 27484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211960" y="4293096"/>
            <a:ext cx="1800200" cy="237650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88" name="Picture 16" descr="Картинка 7 из 15796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059832" y="3086538"/>
            <a:ext cx="1440160" cy="192021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90" name="Picture 18" descr="Картинка 33 из 73140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292080" y="3068960"/>
            <a:ext cx="1651503" cy="237626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92" name="Picture 20" descr="Картинка 2 из 1116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516216" y="2996952"/>
            <a:ext cx="1107663" cy="151216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94" name="Picture 22" descr="Картинка 3 из 20998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427984" y="2996952"/>
            <a:ext cx="1152128" cy="169007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96" name="Picture 24" descr="Картинка 1 из 2906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7714668" y="2924944"/>
            <a:ext cx="1429332" cy="158417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8" name="Picture 4" descr="Картинка 20 из 35866">
            <a:hlinkClick r:id="rId30"/>
          </p:cNvPr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7236296" y="3573016"/>
            <a:ext cx="1440160" cy="1260535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547664" y="253536"/>
            <a:ext cx="6624736" cy="511168"/>
          </a:xfrm>
          <a:prstGeom prst="rect">
            <a:avLst/>
          </a:prstGeom>
          <a:solidFill>
            <a:schemeClr val="tx2">
              <a:lumMod val="90000"/>
            </a:schemeClr>
          </a:solidFill>
          <a:ln w="76200">
            <a:solidFill>
              <a:schemeClr val="tx1">
                <a:lumMod val="95000"/>
              </a:schemeClr>
            </a:solidFill>
          </a:ln>
        </p:spPr>
        <p:txBody>
          <a:bodyPr rIns="91440"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lvl="0" algn="ctr">
              <a:spcBef>
                <a:spcPct val="0"/>
              </a:spcBef>
            </a:pPr>
            <a:r>
              <a:rPr lang="ru-RU" sz="2800" b="1" dirty="0" smtClean="0">
                <a:solidFill>
                  <a:schemeClr val="bg1"/>
                </a:solidFill>
              </a:rPr>
              <a:t>4. Литература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51520" y="1196752"/>
            <a:ext cx="3168352" cy="1224136"/>
          </a:xfrm>
          <a:prstGeom prst="round2DiagRect">
            <a:avLst/>
          </a:prstGeom>
          <a:solidFill>
            <a:schemeClr val="tx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Продолжается расцвет критического реализма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3635896" y="908720"/>
            <a:ext cx="5256584" cy="2304256"/>
          </a:xfrm>
          <a:prstGeom prst="foldedCorner">
            <a:avLst/>
          </a:prstGeom>
          <a:solidFill>
            <a:schemeClr val="tx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Л.Н. Толстой – «Живой труп», «После бала»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А.П. Чехов – «Три сестры», «Дядя Ваня»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А.И. Куприн – «Гранатовый браслет», «Яма»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И.А. Бунин – «Темные аллеи», лирика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Д.Н. </a:t>
            </a:r>
            <a:r>
              <a:rPr lang="ru-RU" dirty="0" err="1" smtClean="0">
                <a:solidFill>
                  <a:srgbClr val="0070C0"/>
                </a:solidFill>
              </a:rPr>
              <a:t>Мамин-Сибиряк</a:t>
            </a:r>
            <a:r>
              <a:rPr lang="ru-RU" dirty="0" smtClean="0">
                <a:solidFill>
                  <a:srgbClr val="0070C0"/>
                </a:solidFill>
              </a:rPr>
              <a:t> – «Приваловские миллионы»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Л.Н. Андреев – «Жизнь Человека», «Бездна»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Picture 18" descr="Картинка 4 из 2206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501008"/>
            <a:ext cx="1584176" cy="19378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6" name="Picture 8" descr="Картинка 31 из 12208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852936"/>
            <a:ext cx="2520280" cy="36927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37890" name="Picture 2" descr="C:\Users\Саша\Pictures\200px-Ivan_Bunin_19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3501008"/>
            <a:ext cx="1531303" cy="191412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37891" name="Picture 3" descr="C:\Users\Саша\Pictures\250px-Dmitry_Narkisovich_Mamin-Sibirya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4581128"/>
            <a:ext cx="1493044" cy="197121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37892" name="Picture 4" descr="C:\Users\Саша\Pictures\220PX-~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328" y="4725144"/>
            <a:ext cx="1391620" cy="182847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547664" y="253536"/>
            <a:ext cx="6624736" cy="511168"/>
          </a:xfrm>
          <a:prstGeom prst="rect">
            <a:avLst/>
          </a:prstGeom>
          <a:solidFill>
            <a:schemeClr val="tx2">
              <a:lumMod val="90000"/>
            </a:schemeClr>
          </a:solidFill>
          <a:ln w="76200">
            <a:solidFill>
              <a:schemeClr val="tx1">
                <a:lumMod val="95000"/>
              </a:schemeClr>
            </a:solidFill>
          </a:ln>
        </p:spPr>
        <p:txBody>
          <a:bodyPr rIns="91440"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lvl="0" algn="ctr">
              <a:spcBef>
                <a:spcPct val="0"/>
              </a:spcBef>
            </a:pPr>
            <a:r>
              <a:rPr lang="ru-RU" sz="2800" b="1" dirty="0" smtClean="0">
                <a:solidFill>
                  <a:schemeClr val="bg1"/>
                </a:solidFill>
              </a:rPr>
              <a:t>4. Литература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908720"/>
            <a:ext cx="2592288" cy="648072"/>
          </a:xfrm>
          <a:prstGeom prst="rect">
            <a:avLst/>
          </a:prstGeom>
          <a:solidFill>
            <a:schemeClr val="tx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Модернизм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700808"/>
            <a:ext cx="8496944" cy="4968552"/>
          </a:xfrm>
          <a:prstGeom prst="roundRect">
            <a:avLst/>
          </a:prstGeom>
          <a:solidFill>
            <a:schemeClr val="tx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00000"/>
                </a:solidFill>
              </a:rPr>
              <a:t>СИМВОЛИЗМ .</a:t>
            </a:r>
            <a:r>
              <a:rPr lang="ru-RU" dirty="0" smtClean="0">
                <a:solidFill>
                  <a:srgbClr val="C00000"/>
                </a:solidFill>
              </a:rPr>
              <a:t> 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Излюбленными темами, к которым обращались символисты, являлись смерть, любовь, страдание, ожидание каких-либо событий. В основе символистской концепции лежит постулат о наличии за миром видимых вещей истинного, реального мира, который наш мир явлений лишь смутно отражает. </a:t>
            </a:r>
            <a:r>
              <a:rPr lang="ru-RU" dirty="0" err="1" smtClean="0">
                <a:solidFill>
                  <a:srgbClr val="7030A0"/>
                </a:solidFill>
              </a:rPr>
              <a:t>Иcкyccтвo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paccмaтpивaeтcя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кaк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cpeдcтвo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дyxoвнoгo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пoзнaния</a:t>
            </a:r>
            <a:r>
              <a:rPr lang="ru-RU" dirty="0" smtClean="0">
                <a:solidFill>
                  <a:srgbClr val="7030A0"/>
                </a:solidFill>
              </a:rPr>
              <a:t> и </a:t>
            </a:r>
            <a:r>
              <a:rPr lang="ru-RU" dirty="0" err="1" smtClean="0">
                <a:solidFill>
                  <a:srgbClr val="7030A0"/>
                </a:solidFill>
              </a:rPr>
              <a:t>пpeoбpaжeния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миpa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К.Д. Бальмонт                                              А.А. Блок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8914" name="Picture 2" descr="http://im7-tub-ru.yandex.net/i?id=312246827-22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437112"/>
            <a:ext cx="1584176" cy="208444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6" name="Picture 2" descr="Картинка 5 из 13572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293096"/>
            <a:ext cx="1872208" cy="224889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547664" y="253536"/>
            <a:ext cx="6624736" cy="511168"/>
          </a:xfrm>
          <a:prstGeom prst="rect">
            <a:avLst/>
          </a:prstGeom>
          <a:solidFill>
            <a:schemeClr val="tx2">
              <a:lumMod val="90000"/>
            </a:schemeClr>
          </a:solidFill>
          <a:ln w="76200">
            <a:solidFill>
              <a:schemeClr val="tx1">
                <a:lumMod val="95000"/>
              </a:schemeClr>
            </a:solidFill>
          </a:ln>
        </p:spPr>
        <p:txBody>
          <a:bodyPr rIns="91440"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lvl="0" algn="ctr">
              <a:spcBef>
                <a:spcPct val="0"/>
              </a:spcBef>
            </a:pPr>
            <a:r>
              <a:rPr lang="ru-RU" sz="2800" b="1" dirty="0" smtClean="0">
                <a:solidFill>
                  <a:schemeClr val="bg1"/>
                </a:solidFill>
              </a:rPr>
              <a:t>4. Литература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908720"/>
            <a:ext cx="2592288" cy="648072"/>
          </a:xfrm>
          <a:prstGeom prst="rect">
            <a:avLst/>
          </a:prstGeom>
          <a:solidFill>
            <a:schemeClr val="tx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Модернизм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628800"/>
            <a:ext cx="8496944" cy="4968552"/>
          </a:xfrm>
          <a:prstGeom prst="roundRect">
            <a:avLst/>
          </a:prstGeom>
          <a:solidFill>
            <a:schemeClr val="tx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7030A0"/>
                </a:solidFill>
              </a:rPr>
              <a:t>АКМЕИЗМ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Литературное направление 1910-х гг., возникшее в ответ на кризис символизма как его «преодоление». Акмеисты вернули поэзию из мира символов в мир человеческих чувств, личных переживаний.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Н.С. Гумилев           А.А. Ахматова          О.Э. </a:t>
            </a:r>
            <a:r>
              <a:rPr lang="ru-RU" dirty="0" err="1" smtClean="0">
                <a:solidFill>
                  <a:srgbClr val="C00000"/>
                </a:solidFill>
              </a:rPr>
              <a:t>Мадельштам</a:t>
            </a:r>
            <a:r>
              <a:rPr lang="ru-RU" dirty="0" smtClean="0">
                <a:solidFill>
                  <a:srgbClr val="C00000"/>
                </a:solidFill>
              </a:rPr>
              <a:t>       М.И. Цветаева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Picture 8" descr="Картинка 5 из 4238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8677" y="4221088"/>
            <a:ext cx="1764554" cy="20882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6" name="Picture 26" descr="Картинка 4 из 1579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9221" y="4221088"/>
            <a:ext cx="1735373" cy="20882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7" name="Picture 10" descr="Картинка 1 из 5239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099" y="4221088"/>
            <a:ext cx="1568237" cy="20882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39938" name="Picture 2" descr="C:\Users\Саша\Pictures\250px-Mandelsta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4221088"/>
            <a:ext cx="1584176" cy="211003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547664" y="253536"/>
            <a:ext cx="6624736" cy="511168"/>
          </a:xfrm>
          <a:prstGeom prst="rect">
            <a:avLst/>
          </a:prstGeom>
          <a:solidFill>
            <a:schemeClr val="tx2">
              <a:lumMod val="90000"/>
            </a:schemeClr>
          </a:solidFill>
          <a:ln w="76200">
            <a:solidFill>
              <a:schemeClr val="tx1">
                <a:lumMod val="95000"/>
              </a:schemeClr>
            </a:solidFill>
          </a:ln>
        </p:spPr>
        <p:txBody>
          <a:bodyPr rIns="91440"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lvl="0" algn="ctr">
              <a:spcBef>
                <a:spcPct val="0"/>
              </a:spcBef>
            </a:pPr>
            <a:r>
              <a:rPr lang="ru-RU" sz="2800" b="1" dirty="0" smtClean="0">
                <a:solidFill>
                  <a:schemeClr val="bg1"/>
                </a:solidFill>
              </a:rPr>
              <a:t>4. Литература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908720"/>
            <a:ext cx="2592288" cy="648072"/>
          </a:xfrm>
          <a:prstGeom prst="rect">
            <a:avLst/>
          </a:prstGeom>
          <a:solidFill>
            <a:schemeClr val="tx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Авангардизм 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700808"/>
            <a:ext cx="8496944" cy="4824536"/>
          </a:xfrm>
          <a:prstGeom prst="roundRect">
            <a:avLst/>
          </a:prstGeom>
          <a:solidFill>
            <a:schemeClr val="tx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7030A0"/>
                </a:solidFill>
              </a:rPr>
              <a:t>ФУТУРИЗМ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направление в литературе, которое отрицало русский синтаксис, художественное и нравственное наследие, проповедовавшее разрушение форм и условностей искусства ради слияния его с ускоренным жизненным процессом. 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В. Хлебников             И. Северянин           В. Маяковский                    Б. Пастернак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Picture 20" descr="Картинка 13 из 9556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365104"/>
            <a:ext cx="1723152" cy="230521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40962" name="Picture 2" descr="C:\Users\Саша\Pictures\iCAGA646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365104"/>
            <a:ext cx="1643703" cy="230425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40963" name="Picture 3" descr="C:\Users\Саша\Pictures\iCAWYD0M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437112"/>
            <a:ext cx="1559443" cy="22491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40964" name="Picture 4" descr="C:\Users\Саша\Pictures\2494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4365104"/>
            <a:ext cx="1806913" cy="230425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547664" y="253536"/>
            <a:ext cx="6624736" cy="511168"/>
          </a:xfrm>
          <a:prstGeom prst="rect">
            <a:avLst/>
          </a:prstGeom>
          <a:solidFill>
            <a:schemeClr val="tx2">
              <a:lumMod val="90000"/>
            </a:schemeClr>
          </a:solidFill>
          <a:ln w="76200">
            <a:solidFill>
              <a:schemeClr val="tx1">
                <a:lumMod val="95000"/>
              </a:schemeClr>
            </a:solidFill>
          </a:ln>
        </p:spPr>
        <p:txBody>
          <a:bodyPr rIns="91440"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lvl="0" algn="ctr">
              <a:spcBef>
                <a:spcPct val="0"/>
              </a:spcBef>
            </a:pPr>
            <a:r>
              <a:rPr lang="ru-RU" sz="2800" b="1" dirty="0" smtClean="0">
                <a:solidFill>
                  <a:schemeClr val="bg1"/>
                </a:solidFill>
              </a:rPr>
              <a:t>5. Живопись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908720"/>
            <a:ext cx="8424936" cy="432048"/>
          </a:xfrm>
          <a:prstGeom prst="roundRect">
            <a:avLst/>
          </a:prstGeom>
          <a:solidFill>
            <a:schemeClr val="tx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Сохраняются лучшие традиции русской академической школы</a:t>
            </a:r>
          </a:p>
          <a:p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Саша\Pictures\c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6789" y="1412776"/>
            <a:ext cx="1947299" cy="230425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2051" name="Picture 3" descr="C:\Users\Саша\Pictures\0_6a8de_627f9728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158" y="1988840"/>
            <a:ext cx="1641062" cy="2378351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520" y="4365104"/>
            <a:ext cx="1512168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В. Бехтерев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C:\Users\Саша\Pictures\0014-015-I_E_Rep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060848"/>
            <a:ext cx="1728192" cy="235450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051720" y="6165304"/>
            <a:ext cx="1512168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С.Ю. Витте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64288" y="4437112"/>
            <a:ext cx="1512168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Л.Н. Толстой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053" name="Picture 5" descr="C:\Users\Саша\Pictures\57236730_Portret_ministra_finansov_i_chlena_Gosudarstvennogo_Soveta_Sergeya_YUlevicha_Vit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4293096"/>
            <a:ext cx="1837884" cy="187220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4" name="Picture 6" descr="C:\Users\Саша\Pictures\iCAWUZKF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4221088"/>
            <a:ext cx="1719071" cy="196840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220072" y="6165304"/>
            <a:ext cx="1512168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М. Мусоргский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07904" y="3717032"/>
            <a:ext cx="1512168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И.Е. Репин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547664" y="253536"/>
            <a:ext cx="6624736" cy="511168"/>
          </a:xfrm>
          <a:prstGeom prst="rect">
            <a:avLst/>
          </a:prstGeom>
          <a:solidFill>
            <a:schemeClr val="tx2">
              <a:lumMod val="90000"/>
            </a:schemeClr>
          </a:solidFill>
          <a:ln w="76200">
            <a:solidFill>
              <a:schemeClr val="tx1">
                <a:lumMod val="95000"/>
              </a:schemeClr>
            </a:solidFill>
          </a:ln>
        </p:spPr>
        <p:txBody>
          <a:bodyPr rIns="91440"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lvl="0" algn="ctr">
              <a:spcBef>
                <a:spcPct val="0"/>
              </a:spcBef>
            </a:pPr>
            <a:r>
              <a:rPr lang="ru-RU" sz="2800" b="1" dirty="0" smtClean="0">
                <a:solidFill>
                  <a:schemeClr val="bg1"/>
                </a:solidFill>
              </a:rPr>
              <a:t>5. Живопись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908720"/>
            <a:ext cx="8424936" cy="432048"/>
          </a:xfrm>
          <a:prstGeom prst="roundRect">
            <a:avLst/>
          </a:prstGeom>
          <a:solidFill>
            <a:schemeClr val="tx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Сохраняются лучшие традиции русской академической школы</a:t>
            </a:r>
          </a:p>
          <a:p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Саша\Pictures\220px-Serov_Sel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2890426" cy="374441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5445224"/>
            <a:ext cx="1512168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В.А. Серов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076" name="Picture 4" descr="Картинка 5 из 523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462970"/>
            <a:ext cx="1944216" cy="253318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851920" y="4149080"/>
            <a:ext cx="1512168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Портрет 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К. Коровина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3078" name="Picture 6" descr="http://im2-tub-ru.yandex.net/i?id=183495054-30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365104"/>
            <a:ext cx="1478564" cy="2286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3779912" y="6021288"/>
            <a:ext cx="1512168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Портрет 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М.Я. Львовой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3079" name="Picture 7" descr="C:\Users\Саша\Pictures\c47ce77eb72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1403623"/>
            <a:ext cx="2016224" cy="286458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7308304" y="4293096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Портрет 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княгини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З. Юсуповой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547664" y="253536"/>
            <a:ext cx="6624736" cy="511168"/>
          </a:xfrm>
          <a:prstGeom prst="rect">
            <a:avLst/>
          </a:prstGeom>
          <a:solidFill>
            <a:schemeClr val="tx2">
              <a:lumMod val="90000"/>
            </a:schemeClr>
          </a:solidFill>
          <a:ln w="76200">
            <a:solidFill>
              <a:schemeClr val="tx1">
                <a:lumMod val="95000"/>
              </a:schemeClr>
            </a:solidFill>
          </a:ln>
        </p:spPr>
        <p:txBody>
          <a:bodyPr rIns="91440"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lvl="0" algn="ctr">
              <a:spcBef>
                <a:spcPct val="0"/>
              </a:spcBef>
            </a:pPr>
            <a:r>
              <a:rPr lang="ru-RU" sz="2800" b="1" dirty="0" smtClean="0">
                <a:solidFill>
                  <a:schemeClr val="bg1"/>
                </a:solidFill>
              </a:rPr>
              <a:t>5. Живопись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771800" y="908720"/>
            <a:ext cx="3960440" cy="432048"/>
          </a:xfrm>
          <a:prstGeom prst="roundRect">
            <a:avLst/>
          </a:prstGeom>
          <a:solidFill>
            <a:schemeClr val="tx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МОДЕРНИЗМ</a:t>
            </a:r>
          </a:p>
          <a:p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12776"/>
            <a:ext cx="8640960" cy="720080"/>
          </a:xfrm>
          <a:prstGeom prst="rect">
            <a:avLst/>
          </a:prstGeom>
          <a:solidFill>
            <a:schemeClr val="tx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Переход от драматизации прошлого к его поэтизации.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Акцент на фантастический вымысел, недосказанность, символику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097" name="Picture 1" descr="C:\Users\Саша\Pictures\artlib_gallery-9683-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3155975" cy="432048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491880" y="6165304"/>
            <a:ext cx="29523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М. Нестеров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 «Вход </a:t>
            </a:r>
            <a:r>
              <a:rPr lang="ru-RU" sz="1400" b="1" dirty="0" err="1" smtClean="0">
                <a:solidFill>
                  <a:schemeClr val="bg1"/>
                </a:solidFill>
              </a:rPr>
              <a:t>Господен</a:t>
            </a:r>
            <a:r>
              <a:rPr lang="ru-RU" sz="1400" b="1" dirty="0" smtClean="0">
                <a:solidFill>
                  <a:schemeClr val="bg1"/>
                </a:solidFill>
              </a:rPr>
              <a:t> в Иерусалим»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Саша\Pictures\artlib_gallery-18745-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69" y="2230862"/>
            <a:ext cx="5356424" cy="292633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6084168" y="5229200"/>
            <a:ext cx="21602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М. Врубель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«Демон»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547664" y="253536"/>
            <a:ext cx="6624736" cy="511168"/>
          </a:xfrm>
          <a:prstGeom prst="rect">
            <a:avLst/>
          </a:prstGeom>
          <a:solidFill>
            <a:schemeClr val="tx2">
              <a:lumMod val="90000"/>
            </a:schemeClr>
          </a:solidFill>
          <a:ln w="76200">
            <a:solidFill>
              <a:schemeClr val="tx1">
                <a:lumMod val="95000"/>
              </a:schemeClr>
            </a:solidFill>
          </a:ln>
        </p:spPr>
        <p:txBody>
          <a:bodyPr rIns="91440"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lvl="0" algn="ctr">
              <a:spcBef>
                <a:spcPct val="0"/>
              </a:spcBef>
            </a:pPr>
            <a:r>
              <a:rPr lang="ru-RU" sz="2800" b="1" dirty="0" smtClean="0">
                <a:solidFill>
                  <a:schemeClr val="bg1"/>
                </a:solidFill>
              </a:rPr>
              <a:t>5. Живопись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1484784"/>
            <a:ext cx="8424936" cy="1440160"/>
          </a:xfrm>
          <a:prstGeom prst="roundRect">
            <a:avLst/>
          </a:prstGeom>
          <a:solidFill>
            <a:schemeClr val="tx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1898 – 1924 гг.  «Мир искусства».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Это было художественное объединение, сформировавшееся в России в конце 1890-х годов. Под тем же названием выходил журнал, издававшийся с 1898 года членами группы.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71800" y="908720"/>
            <a:ext cx="3960440" cy="432048"/>
          </a:xfrm>
          <a:prstGeom prst="roundRect">
            <a:avLst/>
          </a:prstGeom>
          <a:solidFill>
            <a:schemeClr val="tx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МОДЕРНИЗМ</a:t>
            </a:r>
          </a:p>
          <a:p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121" name="Picture 1" descr="C:\Users\Саша\Pictures\70797225_benua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96952"/>
            <a:ext cx="4493370" cy="30629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43608" y="6093296"/>
            <a:ext cx="29523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А. Н. Бенуа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 «Парад при Павле </a:t>
            </a:r>
            <a:r>
              <a:rPr lang="en-US" sz="1400" b="1" dirty="0" smtClean="0">
                <a:solidFill>
                  <a:schemeClr val="bg1"/>
                </a:solidFill>
              </a:rPr>
              <a:t>I</a:t>
            </a:r>
            <a:r>
              <a:rPr lang="ru-RU" sz="1400" b="1" dirty="0" smtClean="0">
                <a:solidFill>
                  <a:schemeClr val="bg1"/>
                </a:solidFill>
              </a:rPr>
              <a:t>»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Саша\Pictures\52618665_voins_s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996952"/>
            <a:ext cx="4089988" cy="25299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64088" y="5733256"/>
            <a:ext cx="29523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Н.К. Рерих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 «Светлый витязь»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547664" y="253536"/>
            <a:ext cx="6624736" cy="511168"/>
          </a:xfrm>
          <a:prstGeom prst="rect">
            <a:avLst/>
          </a:prstGeom>
          <a:solidFill>
            <a:schemeClr val="tx2">
              <a:lumMod val="90000"/>
            </a:schemeClr>
          </a:solidFill>
          <a:ln w="76200">
            <a:solidFill>
              <a:schemeClr val="tx1">
                <a:lumMod val="95000"/>
              </a:schemeClr>
            </a:solidFill>
          </a:ln>
        </p:spPr>
        <p:txBody>
          <a:bodyPr rIns="91440"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lvl="0" algn="ctr">
              <a:spcBef>
                <a:spcPct val="0"/>
              </a:spcBef>
            </a:pPr>
            <a:r>
              <a:rPr lang="ru-RU" sz="2800" b="1" dirty="0" smtClean="0">
                <a:solidFill>
                  <a:schemeClr val="bg1"/>
                </a:solidFill>
              </a:rPr>
              <a:t>5. Живопись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1340768"/>
            <a:ext cx="8424936" cy="2088232"/>
          </a:xfrm>
          <a:prstGeom prst="roundRect">
            <a:avLst/>
          </a:prstGeom>
          <a:solidFill>
            <a:schemeClr val="tx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</a:rPr>
              <a:t>«Бубновый валет»</a:t>
            </a:r>
            <a:r>
              <a:rPr lang="ru-RU" dirty="0" smtClean="0">
                <a:solidFill>
                  <a:srgbClr val="FF0000"/>
                </a:solidFill>
              </a:rPr>
              <a:t> —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первоначально такое название получила выставка художников, впоследствии вошедших в одноимённое творческое объединение— Общество художников «Бубновый валет». Существовало до декабря 1917 г.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Художники «Бубнового валета» отрицали традиции как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hlinkClick r:id="rId2" action="ppaction://hlinkfile" tooltip="Академизм"/>
              </a:rPr>
              <a:t>академизма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, так 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hlinkClick r:id="rId3" action="ppaction://hlinkfile" tooltip="Реализм (живопись)"/>
              </a:rPr>
              <a:t>реализма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hlinkClick r:id="rId4" action="ppaction://hlinkfile" tooltip="XIX век"/>
              </a:rPr>
              <a:t>XIX века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. Для их творчества характерны живописно-пластические решения в стиле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hlinkClick r:id="rId5" action="ppaction://hlinkfile" tooltip="Постимпрессионизм"/>
              </a:rPr>
              <a:t>постимпрессионизм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hlinkClick r:id="rId6" action="ppaction://hlinkfile" tooltip="Кубизм"/>
              </a:rPr>
              <a:t>кубизма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71800" y="836712"/>
            <a:ext cx="3960440" cy="432048"/>
          </a:xfrm>
          <a:prstGeom prst="roundRect">
            <a:avLst/>
          </a:prstGeom>
          <a:solidFill>
            <a:schemeClr val="tx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АВАНГАРДИЗМ</a:t>
            </a:r>
          </a:p>
          <a:p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6165304"/>
            <a:ext cx="29523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П.П. </a:t>
            </a:r>
            <a:r>
              <a:rPr lang="ru-RU" sz="1400" b="1" dirty="0" err="1" smtClean="0">
                <a:solidFill>
                  <a:schemeClr val="bg1"/>
                </a:solidFill>
              </a:rPr>
              <a:t>Кончаловский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«Семейный портрет»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6165304"/>
            <a:ext cx="29523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Р.Р. Фальк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«Пейзаж с парусной лодкой»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Саша\Pictures\iCAN2S2B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59" y="3509649"/>
            <a:ext cx="3312369" cy="2583647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1027" name="Picture 3" descr="C:\Users\Саша\Pictures\3cb82b61f61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07776" y="3501008"/>
            <a:ext cx="3349208" cy="259228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015224"/>
          </a:xfrm>
          <a:solidFill>
            <a:schemeClr val="tx2">
              <a:lumMod val="90000"/>
            </a:schemeClr>
          </a:solidFill>
          <a:ln w="5715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soft" dir="t">
              <a:rot lat="0" lon="0" rev="2400000"/>
            </a:lightRig>
          </a:scene3d>
          <a:sp3d>
            <a:bevelT/>
          </a:sp3d>
        </p:spPr>
        <p:txBody>
          <a:bodyPr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1. Особенности художественной культуры на рубеже веков</a:t>
            </a:r>
            <a:endParaRPr lang="ru-RU" sz="32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556792"/>
            <a:ext cx="2736304" cy="1512168"/>
          </a:xfrm>
          <a:prstGeom prst="roundRect">
            <a:avLst/>
          </a:prstGeom>
          <a:solidFill>
            <a:schemeClr val="tx2"/>
          </a:solidFill>
          <a:ln w="285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Распад традиционного уклада жизни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3356992"/>
            <a:ext cx="2736304" cy="2304256"/>
          </a:xfrm>
          <a:prstGeom prst="roundRect">
            <a:avLst/>
          </a:prstGeom>
          <a:solidFill>
            <a:schemeClr val="tx2"/>
          </a:solidFill>
          <a:ln w="285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Ощущение неустойчивости бытия,  рост интереса к мистицизму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75856" y="3356992"/>
            <a:ext cx="2592288" cy="2304256"/>
          </a:xfrm>
          <a:prstGeom prst="roundRect">
            <a:avLst/>
          </a:prstGeom>
          <a:solidFill>
            <a:schemeClr val="tx2"/>
          </a:solidFill>
          <a:ln w="285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Рост влияния традиций и народной культуры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56176" y="3356992"/>
            <a:ext cx="2736304" cy="2304256"/>
          </a:xfrm>
          <a:prstGeom prst="roundRect">
            <a:avLst/>
          </a:prstGeom>
          <a:solidFill>
            <a:schemeClr val="tx2"/>
          </a:solidFill>
          <a:ln w="285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Новые художественные стили – </a:t>
            </a:r>
            <a:r>
              <a:rPr lang="ru-RU" b="1" dirty="0" smtClean="0">
                <a:solidFill>
                  <a:srgbClr val="002060"/>
                </a:solidFill>
              </a:rPr>
              <a:t>модерн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(символизм, футуризм, экспрессионизм и др.)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75856" y="1556792"/>
            <a:ext cx="2592288" cy="1512168"/>
          </a:xfrm>
          <a:prstGeom prst="roundRect">
            <a:avLst/>
          </a:prstGeom>
          <a:solidFill>
            <a:schemeClr val="tx2"/>
          </a:solidFill>
          <a:ln w="285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Рост национального самосознания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56176" y="1556792"/>
            <a:ext cx="2736304" cy="1512168"/>
          </a:xfrm>
          <a:prstGeom prst="roundRect">
            <a:avLst/>
          </a:prstGeom>
          <a:solidFill>
            <a:schemeClr val="tx2"/>
          </a:solidFill>
          <a:ln w="285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Переход от отображения мира к преображению его художественными средствами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1" name="Прямая соединительная линия 10"/>
          <p:cNvCxnSpPr>
            <a:endCxn id="4" idx="0"/>
          </p:cNvCxnSpPr>
          <p:nvPr/>
        </p:nvCxnSpPr>
        <p:spPr>
          <a:xfrm>
            <a:off x="1619672" y="1268760"/>
            <a:ext cx="0" cy="28803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572000" y="1268760"/>
            <a:ext cx="0" cy="28803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524328" y="1268760"/>
            <a:ext cx="0" cy="28803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547664" y="3068960"/>
            <a:ext cx="0" cy="28803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572000" y="3068960"/>
            <a:ext cx="0" cy="28803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524328" y="3068960"/>
            <a:ext cx="0" cy="28803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547664" y="253536"/>
            <a:ext cx="6624736" cy="511168"/>
          </a:xfrm>
          <a:prstGeom prst="rect">
            <a:avLst/>
          </a:prstGeom>
          <a:solidFill>
            <a:schemeClr val="tx2">
              <a:lumMod val="90000"/>
            </a:schemeClr>
          </a:solidFill>
          <a:ln w="76200">
            <a:solidFill>
              <a:schemeClr val="tx1">
                <a:lumMod val="95000"/>
              </a:schemeClr>
            </a:solidFill>
          </a:ln>
        </p:spPr>
        <p:txBody>
          <a:bodyPr rIns="91440"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lvl="0" algn="ctr">
              <a:spcBef>
                <a:spcPct val="0"/>
              </a:spcBef>
            </a:pPr>
            <a:r>
              <a:rPr lang="ru-RU" sz="2800" b="1" dirty="0" smtClean="0">
                <a:solidFill>
                  <a:schemeClr val="bg1"/>
                </a:solidFill>
              </a:rPr>
              <a:t>5. Живопись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1340768"/>
            <a:ext cx="8784976" cy="2304256"/>
          </a:xfrm>
          <a:prstGeom prst="roundRect">
            <a:avLst/>
          </a:prstGeom>
          <a:solidFill>
            <a:schemeClr val="tx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i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i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i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 России, в самом начале XX века (1900-е годы) существовало объединение художников </a:t>
            </a:r>
            <a:r>
              <a:rPr lang="ru-RU" b="1" dirty="0" smtClean="0">
                <a:solidFill>
                  <a:srgbClr val="C00000"/>
                </a:solidFill>
              </a:rPr>
              <a:t>"</a:t>
            </a:r>
            <a:r>
              <a:rPr lang="ru-RU" b="1" u="sng" dirty="0" smtClean="0">
                <a:solidFill>
                  <a:srgbClr val="C00000"/>
                </a:solidFill>
              </a:rPr>
              <a:t>Голубая роза".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Основу "Голубой розы" составили ученики Московского училища живописи, ваяния и зодчества – студенты мастерской знаменитых В. Серова и К.Коровина. 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Название "Голубая роза" хорошо передавало главное устремление молодых художников – поиск нереальной, фантастической мечты о красоте.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71800" y="836712"/>
            <a:ext cx="3960440" cy="432048"/>
          </a:xfrm>
          <a:prstGeom prst="roundRect">
            <a:avLst/>
          </a:prstGeom>
          <a:solidFill>
            <a:schemeClr val="tx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АВАНГАРДИЗМ</a:t>
            </a:r>
          </a:p>
          <a:p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6165304"/>
            <a:ext cx="273630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П. Кузнецов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«</a:t>
            </a:r>
            <a:r>
              <a:rPr lang="ru-RU" sz="1400" b="1" i="1" dirty="0" smtClean="0">
                <a:solidFill>
                  <a:schemeClr val="bg1"/>
                </a:solidFill>
              </a:rPr>
              <a:t>Восточный мотив</a:t>
            </a:r>
            <a:r>
              <a:rPr lang="ru-RU" sz="1400" b="1" dirty="0" smtClean="0">
                <a:solidFill>
                  <a:schemeClr val="bg1"/>
                </a:solidFill>
              </a:rPr>
              <a:t>»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6165304"/>
            <a:ext cx="201622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М. Сарьян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«Идущая женщина»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049" name="Picture 1" descr="C:\Users\Саша\Pictures\120px-Kuznetsov_EasternMoti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645024"/>
            <a:ext cx="2736304" cy="246267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2051" name="Picture 3" descr="http://upload.wikimedia.org/wikipedia/commons/thumb/3/36/%D0%98%D0%B4%D1%83%D1%89%D0%B0%D1%8F_%D0%B6%D0%B5%D0%BD%D1%89%D0%B8%D0%BD%D0%B0.jpeg/220px-%D0%98%D0%B4%D1%83%D1%89%D0%B0%D1%8F_%D0%B6%D0%B5%D0%BD%D1%89%D0%B8%D0%BD%D0%B0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717032"/>
            <a:ext cx="1850927" cy="244827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084168" y="6165304"/>
            <a:ext cx="201622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С. Судейкин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«Бабье лето»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C:\Users\Саша\Pictures\Sudeikin_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397" y="3717032"/>
            <a:ext cx="3546662" cy="237626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475656" y="188640"/>
            <a:ext cx="6624736" cy="511168"/>
          </a:xfrm>
          <a:prstGeom prst="rect">
            <a:avLst/>
          </a:prstGeom>
          <a:solidFill>
            <a:schemeClr val="tx2">
              <a:lumMod val="90000"/>
            </a:schemeClr>
          </a:solidFill>
          <a:ln w="76200">
            <a:solidFill>
              <a:schemeClr val="tx1">
                <a:lumMod val="95000"/>
              </a:schemeClr>
            </a:solidFill>
          </a:ln>
        </p:spPr>
        <p:txBody>
          <a:bodyPr rIns="91440"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lvl="0" algn="ctr">
              <a:spcBef>
                <a:spcPct val="0"/>
              </a:spcBef>
            </a:pPr>
            <a:r>
              <a:rPr lang="ru-RU" sz="2800" b="1" dirty="0" smtClean="0">
                <a:solidFill>
                  <a:schemeClr val="bg1"/>
                </a:solidFill>
              </a:rPr>
              <a:t>5. Живопись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1268760"/>
            <a:ext cx="5040560" cy="1584176"/>
          </a:xfrm>
          <a:prstGeom prst="roundRect">
            <a:avLst/>
          </a:prstGeom>
          <a:solidFill>
            <a:schemeClr val="tx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</a:rPr>
              <a:t>Другие направления авангардизма: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Экспрессионизм –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В.В. Кандинский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Супрематизм –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К.С. Малевич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Бытовой символизм –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М.З. Шагал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Аналитическая живопись –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П.Н. Филонов </a:t>
            </a:r>
          </a:p>
          <a:p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27784" y="764704"/>
            <a:ext cx="3960440" cy="432048"/>
          </a:xfrm>
          <a:prstGeom prst="roundRect">
            <a:avLst/>
          </a:prstGeom>
          <a:solidFill>
            <a:schemeClr val="tx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АВАНГАРДИЗМ</a:t>
            </a:r>
          </a:p>
          <a:p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949280"/>
            <a:ext cx="273630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В.В. Кандинский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«</a:t>
            </a:r>
            <a:r>
              <a:rPr lang="ru-RU" sz="1400" b="1" i="1" dirty="0" smtClean="0">
                <a:solidFill>
                  <a:schemeClr val="bg1"/>
                </a:solidFill>
              </a:rPr>
              <a:t>Импровизация</a:t>
            </a:r>
            <a:r>
              <a:rPr lang="ru-RU" sz="1400" b="1" dirty="0" smtClean="0">
                <a:solidFill>
                  <a:schemeClr val="bg1"/>
                </a:solidFill>
              </a:rPr>
              <a:t>»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6165304"/>
            <a:ext cx="201622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М. Шагал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«Дача»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60232" y="6165304"/>
            <a:ext cx="201622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К. Малевич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«</a:t>
            </a:r>
            <a:r>
              <a:rPr lang="ru-RU" sz="1400" b="1" i="1" dirty="0" smtClean="0">
                <a:solidFill>
                  <a:schemeClr val="bg1"/>
                </a:solidFill>
              </a:rPr>
              <a:t>Супрематизм</a:t>
            </a:r>
            <a:r>
              <a:rPr lang="ru-RU" sz="1400" b="1" dirty="0" smtClean="0">
                <a:solidFill>
                  <a:schemeClr val="bg1"/>
                </a:solidFill>
              </a:rPr>
              <a:t>»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7106" name="AutoShape 2" descr="http://im4-tub-ru.yandex.net/i?id=172660437-45-72"/>
          <p:cNvSpPr>
            <a:spLocks noChangeAspect="1" noChangeArrowheads="1"/>
          </p:cNvSpPr>
          <p:nvPr/>
        </p:nvSpPr>
        <p:spPr bwMode="auto">
          <a:xfrm>
            <a:off x="63500" y="-388938"/>
            <a:ext cx="1428750" cy="1038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08" name="AutoShape 4" descr="http://im4-tub-ru.yandex.net/i?id=172660437-45-72"/>
          <p:cNvSpPr>
            <a:spLocks noChangeAspect="1" noChangeArrowheads="1"/>
          </p:cNvSpPr>
          <p:nvPr/>
        </p:nvSpPr>
        <p:spPr bwMode="auto">
          <a:xfrm>
            <a:off x="63500" y="-388938"/>
            <a:ext cx="1428750" cy="1038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7109" name="Picture 5" descr="C:\Users\Саша\Pictures\iCAY0R26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84984"/>
            <a:ext cx="3407016" cy="247576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47110" name="Picture 6" descr="C:\Users\Саша\Pictures\119PX-~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717032"/>
            <a:ext cx="2448272" cy="2468846"/>
          </a:xfrm>
          <a:prstGeom prst="rect">
            <a:avLst/>
          </a:prstGeom>
          <a:noFill/>
        </p:spPr>
      </p:pic>
      <p:pic>
        <p:nvPicPr>
          <p:cNvPr id="47111" name="Picture 7" descr="C:\Users\Саша\Pictures\220px-M__Shagal__Summer_residen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212976"/>
            <a:ext cx="2248891" cy="295232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47112" name="Picture 8" descr="C:\Users\Саша\Pictures\Pavel_Filonov_HolyFamil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908720"/>
            <a:ext cx="2033463" cy="275529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17" name="Прямоугольник 16"/>
          <p:cNvSpPr/>
          <p:nvPr/>
        </p:nvSpPr>
        <p:spPr>
          <a:xfrm>
            <a:off x="5292080" y="2276872"/>
            <a:ext cx="1512168" cy="792088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П. Филонов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«Крестьянская семья»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475656" y="188640"/>
            <a:ext cx="6624736" cy="511168"/>
          </a:xfrm>
          <a:prstGeom prst="rect">
            <a:avLst/>
          </a:prstGeom>
          <a:solidFill>
            <a:schemeClr val="tx2">
              <a:lumMod val="90000"/>
            </a:schemeClr>
          </a:solidFill>
          <a:ln w="76200">
            <a:solidFill>
              <a:schemeClr val="tx1">
                <a:lumMod val="95000"/>
              </a:schemeClr>
            </a:solidFill>
          </a:ln>
        </p:spPr>
        <p:txBody>
          <a:bodyPr rIns="91440"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lvl="0" algn="ctr">
              <a:spcBef>
                <a:spcPct val="0"/>
              </a:spcBef>
            </a:pPr>
            <a:r>
              <a:rPr lang="ru-RU" sz="2800" b="1" dirty="0" smtClean="0">
                <a:solidFill>
                  <a:schemeClr val="bg1"/>
                </a:solidFill>
              </a:rPr>
              <a:t>5. Живопись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 descr="C:\Users\Саша\Pictures\iCA24Q23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2976810" cy="381642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196" name="Picture 4" descr="C:\Users\Саша\Pictures\1032-3705-thickbo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484784"/>
            <a:ext cx="5856528" cy="5112568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691680" y="836712"/>
            <a:ext cx="6264696" cy="5760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Особое место в живописи начала ХХ века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заняло творчество К.С. Петрова-Водкина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445224"/>
            <a:ext cx="2952328" cy="5760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К.С. Петров-Водкин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Автопортрет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6309320"/>
            <a:ext cx="3744416" cy="36004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«Купание красного коня»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547664" y="253536"/>
            <a:ext cx="6624736" cy="511168"/>
          </a:xfrm>
          <a:prstGeom prst="rect">
            <a:avLst/>
          </a:prstGeom>
          <a:solidFill>
            <a:schemeClr val="tx2">
              <a:lumMod val="90000"/>
            </a:schemeClr>
          </a:solidFill>
          <a:ln w="76200">
            <a:solidFill>
              <a:schemeClr val="tx1">
                <a:lumMod val="95000"/>
              </a:schemeClr>
            </a:solidFill>
          </a:ln>
        </p:spPr>
        <p:txBody>
          <a:bodyPr rIns="91440"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lvl="0" algn="ctr">
              <a:spcBef>
                <a:spcPct val="0"/>
              </a:spcBef>
            </a:pPr>
            <a:r>
              <a:rPr lang="ru-RU" sz="2800" b="1" dirty="0" smtClean="0">
                <a:solidFill>
                  <a:schemeClr val="bg1"/>
                </a:solidFill>
              </a:rPr>
              <a:t>6. </a:t>
            </a:r>
            <a:r>
              <a:rPr lang="ru-RU" sz="2800" b="1" smtClean="0">
                <a:solidFill>
                  <a:schemeClr val="bg1"/>
                </a:solidFill>
              </a:rPr>
              <a:t>Архитектура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908720"/>
            <a:ext cx="2664296" cy="648072"/>
          </a:xfrm>
          <a:prstGeom prst="roundRect">
            <a:avLst/>
          </a:prstGeom>
          <a:solidFill>
            <a:schemeClr val="tx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Господствует </a:t>
            </a:r>
            <a:r>
              <a:rPr lang="ru-RU" b="1" dirty="0" smtClean="0">
                <a:solidFill>
                  <a:srgbClr val="FF0000"/>
                </a:solidFill>
              </a:rPr>
              <a:t>модерн</a:t>
            </a:r>
          </a:p>
          <a:p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31840" y="836712"/>
            <a:ext cx="5760640" cy="1656184"/>
          </a:xfrm>
          <a:prstGeom prst="roundRect">
            <a:avLst/>
          </a:prstGeom>
          <a:solidFill>
            <a:schemeClr val="tx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Особенности: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 свободной планировки;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 подчеркнутая </a:t>
            </a:r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</a:rPr>
              <a:t>индивидуализированность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 зданий;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 отказ от симметрии;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 единый орнаментальный ритм;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 образно-символический замысел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6" name="Прямая со стрелкой 5"/>
          <p:cNvCxnSpPr>
            <a:stCxn id="3" idx="3"/>
          </p:cNvCxnSpPr>
          <p:nvPr/>
        </p:nvCxnSpPr>
        <p:spPr>
          <a:xfrm>
            <a:off x="2915816" y="1232756"/>
            <a:ext cx="216024" cy="3600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Саша\Pictures\220px-Fyodor_Schechtel_1890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1649906" cy="2205089"/>
          </a:xfrm>
          <a:prstGeom prst="rect">
            <a:avLst/>
          </a:prstGeom>
          <a:noFill/>
        </p:spPr>
      </p:pic>
      <p:pic>
        <p:nvPicPr>
          <p:cNvPr id="1027" name="Picture 3" descr="C:\Users\Саша\Pictures\200px-Moscow,_Spiridonovka_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140968"/>
            <a:ext cx="2509445" cy="279662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732240" y="6021288"/>
            <a:ext cx="18002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Особняк </a:t>
            </a:r>
          </a:p>
          <a:p>
            <a:pPr algn="ctr"/>
            <a:r>
              <a:rPr lang="ru-RU" sz="1400" b="1" dirty="0" smtClean="0"/>
              <a:t>З. Морозовой</a:t>
            </a:r>
            <a:endParaRPr lang="ru-RU" sz="1400" b="1" dirty="0"/>
          </a:p>
        </p:txBody>
      </p:sp>
      <p:pic>
        <p:nvPicPr>
          <p:cNvPr id="1028" name="Picture 4" descr="C:\Users\Саша\Pictures\200px-Moscow,_Baumanskaya_58-25_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567456"/>
            <a:ext cx="2145148" cy="206916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427984" y="4653136"/>
            <a:ext cx="165618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Дом Щапова</a:t>
            </a:r>
            <a:endParaRPr lang="ru-RU" sz="1400" b="1" dirty="0"/>
          </a:p>
        </p:txBody>
      </p:sp>
      <p:pic>
        <p:nvPicPr>
          <p:cNvPr id="1029" name="Picture 5" descr="C:\Users\Саша\Pictures\rjabush_b_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77071"/>
            <a:ext cx="3528392" cy="2579647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851920" y="6021288"/>
            <a:ext cx="201622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Дом</a:t>
            </a:r>
          </a:p>
          <a:p>
            <a:pPr algn="ctr"/>
            <a:r>
              <a:rPr lang="ru-RU" sz="1400" b="1" dirty="0" smtClean="0"/>
              <a:t> А. </a:t>
            </a:r>
            <a:r>
              <a:rPr lang="ru-RU" sz="1400" b="1" dirty="0" err="1" smtClean="0"/>
              <a:t>Рябушинского</a:t>
            </a:r>
            <a:endParaRPr lang="ru-RU" sz="1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979712" y="3573016"/>
            <a:ext cx="1656184" cy="36004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Ф.О. </a:t>
            </a:r>
            <a:r>
              <a:rPr lang="ru-RU" sz="1400" b="1" dirty="0" err="1" smtClean="0">
                <a:solidFill>
                  <a:srgbClr val="7030A0"/>
                </a:solidFill>
              </a:rPr>
              <a:t>Шехтель</a:t>
            </a:r>
            <a:endParaRPr lang="ru-RU" sz="1400" b="1" dirty="0">
              <a:solidFill>
                <a:srgbClr val="7030A0"/>
              </a:solidFill>
            </a:endParaRPr>
          </a:p>
        </p:txBody>
      </p:sp>
      <p:cxnSp>
        <p:nvCxnSpPr>
          <p:cNvPr id="15" name="Прямая со стрелкой 14"/>
          <p:cNvCxnSpPr>
            <a:endCxn id="1026" idx="0"/>
          </p:cNvCxnSpPr>
          <p:nvPr/>
        </p:nvCxnSpPr>
        <p:spPr>
          <a:xfrm flipH="1">
            <a:off x="1148481" y="1556792"/>
            <a:ext cx="39143" cy="504056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547664" y="253536"/>
            <a:ext cx="6624736" cy="511168"/>
          </a:xfrm>
          <a:prstGeom prst="rect">
            <a:avLst/>
          </a:prstGeom>
          <a:solidFill>
            <a:schemeClr val="tx2">
              <a:lumMod val="90000"/>
            </a:schemeClr>
          </a:solidFill>
          <a:ln w="76200">
            <a:solidFill>
              <a:schemeClr val="tx1">
                <a:lumMod val="95000"/>
              </a:schemeClr>
            </a:solidFill>
          </a:ln>
        </p:spPr>
        <p:txBody>
          <a:bodyPr rIns="91440"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lvl="0" algn="ctr">
              <a:spcBef>
                <a:spcPct val="0"/>
              </a:spcBef>
            </a:pPr>
            <a:r>
              <a:rPr lang="ru-RU" sz="2800" b="1" dirty="0" smtClean="0">
                <a:solidFill>
                  <a:schemeClr val="bg1"/>
                </a:solidFill>
              </a:rPr>
              <a:t>6. Скульптура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908720"/>
            <a:ext cx="8640960" cy="5688632"/>
          </a:xfrm>
          <a:prstGeom prst="roundRect">
            <a:avLst/>
          </a:prstGeom>
          <a:solidFill>
            <a:schemeClr val="tx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                          </a:t>
            </a:r>
            <a:r>
              <a:rPr lang="ru-RU" sz="2400" b="1" u="sng" dirty="0" smtClean="0">
                <a:solidFill>
                  <a:srgbClr val="C00000"/>
                </a:solidFill>
              </a:rPr>
              <a:t>Неоклассицизм:</a:t>
            </a: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600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6021288"/>
            <a:ext cx="2304256" cy="5040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Р.Р. Бах</a:t>
            </a:r>
          </a:p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Памятник Петру </a:t>
            </a:r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</a:rPr>
              <a:t>I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в Туле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5589240"/>
            <a:ext cx="1656184" cy="72008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С.М. </a:t>
            </a:r>
            <a:r>
              <a:rPr lang="ru-RU" sz="1400" b="1" dirty="0" err="1" smtClean="0">
                <a:solidFill>
                  <a:schemeClr val="accent5">
                    <a:lumMod val="75000"/>
                  </a:schemeClr>
                </a:solidFill>
              </a:rPr>
              <a:t>Волнухин</a:t>
            </a: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Памятник Ивану Федорову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19872" y="2492896"/>
            <a:ext cx="1656184" cy="5040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Р.Р. Бах</a:t>
            </a:r>
          </a:p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Памятник Пушкину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1" name="Picture 3" descr="C:\Users\Саша\Pictures\iCAJK27J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1" y="1019132"/>
            <a:ext cx="3131063" cy="2337860"/>
          </a:xfrm>
          <a:prstGeom prst="rect">
            <a:avLst/>
          </a:prstGeom>
          <a:noFill/>
        </p:spPr>
      </p:pic>
      <p:pic>
        <p:nvPicPr>
          <p:cNvPr id="2052" name="Picture 4" descr="C:\Users\Саша\Pictures\iCA24078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356992"/>
            <a:ext cx="3528392" cy="2634533"/>
          </a:xfrm>
          <a:prstGeom prst="rect">
            <a:avLst/>
          </a:prstGeom>
          <a:noFill/>
        </p:spPr>
      </p:pic>
      <p:pic>
        <p:nvPicPr>
          <p:cNvPr id="2053" name="Picture 5" descr="C:\Users\Саша\Pictures\250PX-~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1" y="1628802"/>
            <a:ext cx="2544282" cy="3816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547664" y="253536"/>
            <a:ext cx="6624736" cy="511168"/>
          </a:xfrm>
          <a:prstGeom prst="rect">
            <a:avLst/>
          </a:prstGeom>
          <a:solidFill>
            <a:schemeClr val="tx2">
              <a:lumMod val="90000"/>
            </a:schemeClr>
          </a:solidFill>
          <a:ln w="76200">
            <a:solidFill>
              <a:schemeClr val="tx1">
                <a:lumMod val="95000"/>
              </a:schemeClr>
            </a:solidFill>
          </a:ln>
        </p:spPr>
        <p:txBody>
          <a:bodyPr rIns="91440"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lvl="0" algn="ctr">
              <a:spcBef>
                <a:spcPct val="0"/>
              </a:spcBef>
            </a:pPr>
            <a:r>
              <a:rPr lang="ru-RU" sz="2800" b="1" dirty="0" smtClean="0">
                <a:solidFill>
                  <a:schemeClr val="bg1"/>
                </a:solidFill>
              </a:rPr>
              <a:t>6. Скульптура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43808" y="836712"/>
            <a:ext cx="4320480" cy="504056"/>
          </a:xfrm>
          <a:prstGeom prst="roundRect">
            <a:avLst/>
          </a:prstGeom>
          <a:solidFill>
            <a:schemeClr val="tx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           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Импрессионизм:</a:t>
            </a:r>
          </a:p>
          <a:p>
            <a:pPr algn="ctr"/>
            <a:endParaRPr lang="ru-RU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ru-RU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ru-RU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ru-RU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ru-RU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ru-RU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ru-RU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4149080"/>
            <a:ext cx="259228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Памятник Александру </a:t>
            </a:r>
            <a:r>
              <a:rPr lang="en-US" sz="1400" b="1" dirty="0" smtClean="0"/>
              <a:t>III</a:t>
            </a:r>
            <a:endParaRPr lang="ru-RU" sz="1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1484784"/>
            <a:ext cx="2520280" cy="4320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П.П. Трубецкой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4149080"/>
            <a:ext cx="108012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С.Ю. Витте</a:t>
            </a:r>
            <a:endParaRPr lang="ru-RU" sz="1200" b="1" dirty="0"/>
          </a:p>
        </p:txBody>
      </p:sp>
      <p:pic>
        <p:nvPicPr>
          <p:cNvPr id="1026" name="Picture 2" descr="C:\Users\Саша\Pictures\90px-Troubetzkoy_Wit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64837"/>
            <a:ext cx="1584176" cy="211223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1027" name="Picture 3" descr="C:\Users\Саша\Pictures\300px-Alex_Trub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3" y="1988840"/>
            <a:ext cx="2784310" cy="20882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1028" name="Picture 4" descr="C:\Users\Саша\Pictures\1136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870010"/>
            <a:ext cx="1656184" cy="220824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1029" name="Picture 5" descr="C:\Users\Саша\Pictures\iCAU7EZK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3990" y="1864168"/>
            <a:ext cx="1694234" cy="221696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5580112" y="1412776"/>
            <a:ext cx="2520280" cy="4320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А.С.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Голубкина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20072" y="4149080"/>
            <a:ext cx="108012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Старость</a:t>
            </a:r>
            <a:endParaRPr lang="ru-RU" sz="12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236296" y="4149080"/>
            <a:ext cx="108012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Туман</a:t>
            </a:r>
            <a:endParaRPr lang="ru-RU" sz="1200" b="1" dirty="0"/>
          </a:p>
        </p:txBody>
      </p:sp>
      <p:pic>
        <p:nvPicPr>
          <p:cNvPr id="1030" name="Picture 6" descr="C:\Users\Саша\Pictures\iCAET755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3400" y="4581128"/>
            <a:ext cx="1468280" cy="208726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18" name="Прямоугольник 17"/>
          <p:cNvSpPr/>
          <p:nvPr/>
        </p:nvSpPr>
        <p:spPr>
          <a:xfrm>
            <a:off x="1835696" y="5805264"/>
            <a:ext cx="259228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Памятник Гоголю</a:t>
            </a:r>
          </a:p>
          <a:p>
            <a:pPr algn="ctr"/>
            <a:r>
              <a:rPr lang="ru-RU" sz="1400" b="1" dirty="0" smtClean="0"/>
              <a:t>Н.А. Андреев</a:t>
            </a:r>
            <a:endParaRPr lang="ru-RU" sz="1400" b="1" dirty="0"/>
          </a:p>
        </p:txBody>
      </p:sp>
      <p:pic>
        <p:nvPicPr>
          <p:cNvPr id="1031" name="Picture 7" descr="C:\Users\Саша\Pictures\dbbd90c1133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4509119"/>
            <a:ext cx="1368152" cy="216235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20" name="Прямоугольник 19"/>
          <p:cNvSpPr/>
          <p:nvPr/>
        </p:nvSpPr>
        <p:spPr>
          <a:xfrm>
            <a:off x="6156176" y="5733256"/>
            <a:ext cx="259228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«Старенький старичок»</a:t>
            </a:r>
          </a:p>
          <a:p>
            <a:pPr algn="ctr"/>
            <a:r>
              <a:rPr lang="ru-RU" sz="1400" b="1" dirty="0" smtClean="0"/>
              <a:t>С.Т. Коненков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а 19 из 2748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2246144" cy="286551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31748" name="Picture 4" descr="Картинка 2 из 111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212976"/>
            <a:ext cx="2421604" cy="330594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31750" name="Picture 6" descr="Картинка 3 из 20998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3717032"/>
            <a:ext cx="2012614" cy="295232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31752" name="Picture 8" descr="Картинка 1 из 2906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1628800"/>
            <a:ext cx="2273937" cy="252028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547664" y="253536"/>
            <a:ext cx="6624736" cy="511168"/>
          </a:xfrm>
          <a:prstGeom prst="rect">
            <a:avLst/>
          </a:prstGeom>
          <a:solidFill>
            <a:schemeClr val="tx2">
              <a:lumMod val="90000"/>
            </a:schemeClr>
          </a:solidFill>
          <a:ln w="76200">
            <a:solidFill>
              <a:schemeClr val="tx1">
                <a:lumMod val="95000"/>
              </a:schemeClr>
            </a:solidFill>
          </a:ln>
        </p:spPr>
        <p:txBody>
          <a:bodyPr rIns="91440"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lvl="0" algn="ctr">
              <a:spcBef>
                <a:spcPct val="0"/>
              </a:spcBef>
            </a:pPr>
            <a:r>
              <a:rPr lang="ru-RU" sz="2800" b="1" dirty="0" smtClean="0">
                <a:solidFill>
                  <a:schemeClr val="bg1"/>
                </a:solidFill>
              </a:rPr>
              <a:t>7. Музыка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908720"/>
            <a:ext cx="8568952" cy="648072"/>
          </a:xfrm>
          <a:prstGeom prst="roundRect">
            <a:avLst/>
          </a:prstGeom>
          <a:solidFill>
            <a:schemeClr val="tx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В творчестве ряда композиторов проявляется музыкальный символизм, импрессионизм, экспрессионизм.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4725144"/>
            <a:ext cx="208823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С.В. Рахманинов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5805264"/>
            <a:ext cx="208823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А.Н. Скрябин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020272" y="2276872"/>
            <a:ext cx="19442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И.Ф. Стравинский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20072" y="5517232"/>
            <a:ext cx="16561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С.С. Прокофьев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47664" y="253536"/>
            <a:ext cx="6624736" cy="511168"/>
          </a:xfrm>
          <a:prstGeom prst="rect">
            <a:avLst/>
          </a:prstGeom>
          <a:solidFill>
            <a:schemeClr val="tx2">
              <a:lumMod val="90000"/>
            </a:schemeClr>
          </a:solidFill>
          <a:ln w="76200">
            <a:solidFill>
              <a:schemeClr val="tx1">
                <a:lumMod val="95000"/>
              </a:schemeClr>
            </a:solidFill>
          </a:ln>
        </p:spPr>
        <p:txBody>
          <a:bodyPr rIns="91440"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lvl="0" algn="ctr">
              <a:spcBef>
                <a:spcPct val="0"/>
              </a:spcBef>
            </a:pPr>
            <a:r>
              <a:rPr lang="ru-RU" sz="2800" b="1" dirty="0" smtClean="0">
                <a:solidFill>
                  <a:schemeClr val="bg1"/>
                </a:solidFill>
              </a:rPr>
              <a:t>7. Театр.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908720"/>
            <a:ext cx="8496944" cy="79208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Традиции театрального искусства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XIX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в. продолжали Малый и Александринский театры.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772816"/>
            <a:ext cx="4176464" cy="1152128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1898 г. – основан Московский художественный театр (МХАТ), ставший центром новаторских экспериментов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1772816"/>
            <a:ext cx="3672408" cy="1152128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1904 г. – основан Драматический театр в Петербурге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6237312"/>
            <a:ext cx="8784976" cy="432048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Ставятся пьесы А. Толстого, М. Горького, А. Чехова, Л. Андреева, Г. Ибсена и др.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Саша\Pictures\220px-Konstantin_Stanislavskiy_1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996953"/>
            <a:ext cx="2304256" cy="273368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3779912" y="5877272"/>
            <a:ext cx="2160240" cy="28803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К. А. Станиславский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Саша\Pictures\Joganson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273" y="2996952"/>
            <a:ext cx="2211545" cy="280831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323528" y="5877272"/>
            <a:ext cx="2952328" cy="28803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В.И. Немирович-Данченко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8" name="Picture 4" descr="C:\Users\Саша\Pictures\200PX-~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996952"/>
            <a:ext cx="1944216" cy="27401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6444208" y="5877272"/>
            <a:ext cx="2448272" cy="28803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В.Ф. Комиссаржевская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47664" y="253536"/>
            <a:ext cx="6624736" cy="511168"/>
          </a:xfrm>
          <a:prstGeom prst="rect">
            <a:avLst/>
          </a:prstGeom>
          <a:solidFill>
            <a:schemeClr val="tx2">
              <a:lumMod val="90000"/>
            </a:schemeClr>
          </a:solidFill>
          <a:ln w="76200">
            <a:solidFill>
              <a:schemeClr val="tx1">
                <a:lumMod val="95000"/>
              </a:schemeClr>
            </a:solidFill>
          </a:ln>
        </p:spPr>
        <p:txBody>
          <a:bodyPr rIns="91440"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lvl="0" algn="ctr">
              <a:spcBef>
                <a:spcPct val="0"/>
              </a:spcBef>
            </a:pPr>
            <a:r>
              <a:rPr lang="ru-RU" sz="2800" b="1" dirty="0" smtClean="0">
                <a:solidFill>
                  <a:schemeClr val="bg1"/>
                </a:solidFill>
              </a:rPr>
              <a:t>7. Театр.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08720"/>
            <a:ext cx="2376264" cy="36004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ОПЕРА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340768"/>
            <a:ext cx="9144000" cy="129614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Большой и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Мариинский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театры.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Основываются частные оперные театры (С.И. Мамонтов, 1895 г.)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Ставятся оперы Н. Римского-Корсакова «Садко», «Царская невеста», «Кощей Бессмертный» и др.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Саша\Pictures\180PX-~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2304256" cy="318640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6021288"/>
            <a:ext cx="2448272" cy="648072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Л.В. Собинов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 роли Ленского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6021288"/>
            <a:ext cx="2592288" cy="648072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Ф.И. Шаляпин в роли Бориса Годунова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96136" y="6021288"/>
            <a:ext cx="2880320" cy="648072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А.В. Нежданова в опере «Царская невеста»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2" name="Picture 4" descr="C:\Users\Саша\Pictures\CHALIA~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685680"/>
            <a:ext cx="2448272" cy="323845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2053" name="Picture 5" descr="C:\Users\Саша\Pictures\iCAE6H0W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708920"/>
            <a:ext cx="2088232" cy="3196273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47664" y="253536"/>
            <a:ext cx="6624736" cy="511168"/>
          </a:xfrm>
          <a:prstGeom prst="rect">
            <a:avLst/>
          </a:prstGeom>
          <a:solidFill>
            <a:schemeClr val="tx2">
              <a:lumMod val="90000"/>
            </a:schemeClr>
          </a:solidFill>
          <a:ln w="76200">
            <a:solidFill>
              <a:schemeClr val="tx1">
                <a:lumMod val="95000"/>
              </a:schemeClr>
            </a:solidFill>
          </a:ln>
        </p:spPr>
        <p:txBody>
          <a:bodyPr rIns="91440"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lvl="0" algn="ctr">
              <a:spcBef>
                <a:spcPct val="0"/>
              </a:spcBef>
            </a:pPr>
            <a:r>
              <a:rPr lang="ru-RU" sz="2800" b="1" dirty="0" smtClean="0">
                <a:solidFill>
                  <a:schemeClr val="bg1"/>
                </a:solidFill>
              </a:rPr>
              <a:t>7. Театр.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08720"/>
            <a:ext cx="2376264" cy="5040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БАЛЕТ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84784"/>
            <a:ext cx="6840760" cy="93610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Постановки М.М. Фокина, балеты Стравинского.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Танцовщики – А.П. Павлова, В.Ф. Нижинский, Т.П.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Карсавина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Саша\Pictures\iCA91H2V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92896"/>
            <a:ext cx="1296145" cy="184700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5" name="Picture 3" descr="C:\Users\Саша\Pictures\220px-Anna_Pavlova_19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645025"/>
            <a:ext cx="1679499" cy="266429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6" name="Picture 4" descr="C:\Users\Саша\Pictures\300px-Tamara_Karsavina_-circa_19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420888"/>
            <a:ext cx="1725235" cy="280650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7" name="Picture 5" descr="C:\Users\Саша\Pictures\iCAV1EQG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5201" y="4509120"/>
            <a:ext cx="2078887" cy="181556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8" name="Picture 6" descr="C:\Users\Саша\Pictures\iCAGA4JK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2564904"/>
            <a:ext cx="1551806" cy="155180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9" name="Picture 7" descr="C:\Users\Саша\Pictures\200px-Talisman_-Vayou_-Vaslav_Nijinsky_-19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3140968"/>
            <a:ext cx="1944216" cy="305302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23528" y="6237312"/>
            <a:ext cx="2232248" cy="404664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Анна Павлова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31840" y="6237312"/>
            <a:ext cx="2232248" cy="404664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Тамара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Карсавина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12160" y="6237312"/>
            <a:ext cx="2664296" cy="404664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Вацлав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Нижинский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404664"/>
            <a:ext cx="8229600" cy="630635"/>
          </a:xfrm>
          <a:solidFill>
            <a:schemeClr val="tx2">
              <a:lumMod val="90000"/>
            </a:schemeClr>
          </a:solidFill>
          <a:ln w="76200">
            <a:solidFill>
              <a:schemeClr val="hlink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 eaLnBrk="1" hangingPunct="1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2. Просвещение </a:t>
            </a:r>
          </a:p>
        </p:txBody>
      </p:sp>
      <p:sp>
        <p:nvSpPr>
          <p:cNvPr id="5" name="Rectangle 2" descr="Фиолетовый узор"/>
          <p:cNvSpPr txBox="1">
            <a:spLocks noChangeArrowheads="1"/>
          </p:cNvSpPr>
          <p:nvPr/>
        </p:nvSpPr>
        <p:spPr>
          <a:xfrm>
            <a:off x="251521" y="1268761"/>
            <a:ext cx="8640960" cy="5328591"/>
          </a:xfrm>
          <a:prstGeom prst="rect">
            <a:avLst/>
          </a:prstGeom>
          <a:solidFill>
            <a:schemeClr val="tx2">
              <a:lumMod val="90000"/>
            </a:schemeClr>
          </a:solidFill>
          <a:ln w="76200">
            <a:solidFill>
              <a:schemeClr val="hlink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354013" marR="0" lvl="0" indent="-177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ourier New" pitchFamily="49" charset="0"/>
              <a:buChar char="o"/>
              <a:tabLst>
                <a:tab pos="354013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Модернизация страны требовала грамотных специалистов. </a:t>
            </a:r>
          </a:p>
          <a:p>
            <a:pPr marL="354013" marR="0" lvl="0" indent="-177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ourier New" pitchFamily="49" charset="0"/>
              <a:buChar char="o"/>
              <a:tabLst>
                <a:tab pos="354013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Расходы на образование выросли в 5 раз. В школах обучалось около 6 млн человек. Выросло число гимназий и реальных училищ. </a:t>
            </a:r>
          </a:p>
          <a:p>
            <a:pPr marL="354013" marR="0" lvl="0" indent="-177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ourier New" pitchFamily="49" charset="0"/>
              <a:buChar char="o"/>
              <a:tabLst>
                <a:tab pos="354013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Появились коммерческие училища и другие профессиональные заведения. </a:t>
            </a:r>
          </a:p>
          <a:p>
            <a:pPr marL="354013" marR="0" lvl="0" indent="-177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ourier New" pitchFamily="49" charset="0"/>
              <a:buChar char="o"/>
              <a:tabLst>
                <a:tab pos="354013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Новые технические ВУЗы появились в Петербурге, Новочеркасске, Томске. </a:t>
            </a:r>
          </a:p>
          <a:p>
            <a:pPr marL="354013" marR="0" lvl="0" indent="-177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ourier New" pitchFamily="49" charset="0"/>
              <a:buChar char="o"/>
              <a:tabLst>
                <a:tab pos="354013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Саратове открылся университет. </a:t>
            </a:r>
          </a:p>
          <a:p>
            <a:pPr marL="354013" marR="0" lvl="0" indent="-177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ourier New" pitchFamily="49" charset="0"/>
              <a:buChar char="o"/>
              <a:tabLst>
                <a:tab pos="354013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столицах открылись пединституты. </a:t>
            </a:r>
          </a:p>
          <a:p>
            <a:pPr marL="354013" marR="0" lvl="0" indent="-177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ourier New" pitchFamily="49" charset="0"/>
              <a:buChar char="o"/>
              <a:tabLst>
                <a:tab pos="354013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60% всех студентов не являлись дворянами.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47664" y="253536"/>
            <a:ext cx="6624736" cy="511168"/>
          </a:xfrm>
          <a:prstGeom prst="rect">
            <a:avLst/>
          </a:prstGeom>
          <a:solidFill>
            <a:schemeClr val="tx2">
              <a:lumMod val="90000"/>
            </a:schemeClr>
          </a:solidFill>
          <a:ln w="76200">
            <a:solidFill>
              <a:schemeClr val="tx1">
                <a:lumMod val="95000"/>
              </a:schemeClr>
            </a:solidFill>
          </a:ln>
        </p:spPr>
        <p:txBody>
          <a:bodyPr rIns="91440"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lvl="0" algn="ctr">
              <a:spcBef>
                <a:spcPct val="0"/>
              </a:spcBef>
            </a:pPr>
            <a:r>
              <a:rPr lang="ru-RU" sz="2800" b="1" dirty="0" smtClean="0">
                <a:solidFill>
                  <a:schemeClr val="bg1"/>
                </a:solidFill>
              </a:rPr>
              <a:t>7. Театр. Музыка.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1052736"/>
            <a:ext cx="8568952" cy="79208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«РУССКИЕ СЕЗОНЫ» в Париже, представленные балетом, музыкой, театральной живописью. С. Дягилев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Саша\Pictures\8015726705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557" y="1916832"/>
            <a:ext cx="4869394" cy="4752528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4099" name="Picture 3" descr="C:\Users\Саша\Pictures\o1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16832"/>
            <a:ext cx="3333750" cy="40005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95536" y="6021288"/>
            <a:ext cx="3168352" cy="620688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В. Серов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Портрет С. Дягилева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47664" y="188640"/>
            <a:ext cx="6624736" cy="511168"/>
          </a:xfrm>
          <a:prstGeom prst="rect">
            <a:avLst/>
          </a:prstGeom>
          <a:solidFill>
            <a:schemeClr val="tx2">
              <a:lumMod val="90000"/>
            </a:schemeClr>
          </a:solidFill>
          <a:ln w="76200">
            <a:solidFill>
              <a:schemeClr val="tx1">
                <a:lumMod val="95000"/>
              </a:schemeClr>
            </a:solidFill>
          </a:ln>
        </p:spPr>
        <p:txBody>
          <a:bodyPr rIns="91440"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lvl="0" algn="ctr">
              <a:spcBef>
                <a:spcPct val="0"/>
              </a:spcBef>
            </a:pPr>
            <a:r>
              <a:rPr lang="ru-RU" sz="2800" b="1" dirty="0" smtClean="0">
                <a:solidFill>
                  <a:schemeClr val="bg1"/>
                </a:solidFill>
              </a:rPr>
              <a:t>7. Кино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836712"/>
            <a:ext cx="8496944" cy="158417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 конце 1890-х гг. в России появился кинематограф и становится одной массовых форм искусства. 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Первый русский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кинопредприниматель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 А.А.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Ханжонков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в 1907 – 1908 гг. начал производство отечественных игровых фильмов. К 1913 году в городах России  работали более 1400 кинотеатров.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Саша\Pictures\92632-96573-53335092-src-u8f9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17032"/>
            <a:ext cx="4163442" cy="2652868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5123" name="Picture 3" descr="C:\Users\Саша\Pictures\iCAO55RZ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564904"/>
            <a:ext cx="2520280" cy="1512168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5124" name="Picture 4" descr="C:\Users\Саша\Pictures\250px-Dom_Hanjonkov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652336"/>
            <a:ext cx="2664296" cy="344138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539552" y="2852936"/>
            <a:ext cx="2232248" cy="432048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А.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Ханжонков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6425952"/>
            <a:ext cx="3744416" cy="432048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Кинофабрика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Ханжонкова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64088" y="6093296"/>
            <a:ext cx="3240360" cy="764704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Кинотеатр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Ханжонкова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на Триумфальной площади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547664" y="188640"/>
            <a:ext cx="6624736" cy="511168"/>
          </a:xfrm>
          <a:prstGeom prst="rect">
            <a:avLst/>
          </a:prstGeom>
          <a:solidFill>
            <a:schemeClr val="tx2">
              <a:lumMod val="90000"/>
            </a:schemeClr>
          </a:solidFill>
          <a:ln w="76200">
            <a:solidFill>
              <a:schemeClr val="tx1">
                <a:lumMod val="95000"/>
              </a:schemeClr>
            </a:solidFill>
          </a:ln>
        </p:spPr>
        <p:txBody>
          <a:bodyPr rIns="91440"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lvl="0" algn="ctr">
              <a:spcBef>
                <a:spcPct val="0"/>
              </a:spcBef>
            </a:pPr>
            <a:r>
              <a:rPr lang="ru-RU" sz="2800" b="1" dirty="0" smtClean="0">
                <a:solidFill>
                  <a:schemeClr val="bg1"/>
                </a:solidFill>
              </a:rPr>
              <a:t>7. Кино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C:\Users\Саша\Pictures\iCA8P0GD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3030577" cy="42484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5301208"/>
            <a:ext cx="2952328" cy="86409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Я. Протазанов,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один из первых русских режиссеров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764704"/>
            <a:ext cx="4392488" cy="36004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Актеры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147" name="Picture 3" descr="C:\Users\Саша\Pictures\Maksimov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268760"/>
            <a:ext cx="2400662" cy="31920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79912" y="4653136"/>
            <a:ext cx="2376264" cy="432048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Владимир Максимов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44208" y="3645024"/>
            <a:ext cx="2376264" cy="432048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Иван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</a:rPr>
              <a:t>Мозжухин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6165304"/>
            <a:ext cx="2376264" cy="432048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Вера Холодная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148" name="Picture 4" descr="C:\Users\Саша\Pictures\iCA56D0Q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196751"/>
            <a:ext cx="1584176" cy="2449757"/>
          </a:xfrm>
          <a:prstGeom prst="rect">
            <a:avLst/>
          </a:prstGeom>
          <a:noFill/>
        </p:spPr>
      </p:pic>
      <p:pic>
        <p:nvPicPr>
          <p:cNvPr id="6149" name="Picture 5" descr="C:\Users\Саша\Pictures\iCASOYAW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065304"/>
            <a:ext cx="2088232" cy="2797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аша\Pictures\iCAOHXWQ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1659064" cy="2304256"/>
          </a:xfrm>
          <a:prstGeom prst="rect">
            <a:avLst/>
          </a:prstGeom>
          <a:noFill/>
        </p:spPr>
      </p:pic>
      <p:pic>
        <p:nvPicPr>
          <p:cNvPr id="7172" name="Picture 4" descr="C:\Users\Саша\Pictures\Razin_fil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908720"/>
            <a:ext cx="1436149" cy="2133675"/>
          </a:xfrm>
          <a:prstGeom prst="rect">
            <a:avLst/>
          </a:prstGeom>
          <a:noFill/>
        </p:spPr>
      </p:pic>
      <p:pic>
        <p:nvPicPr>
          <p:cNvPr id="7173" name="Picture 5" descr="C:\Users\Саша\Pictures\14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7782" y="3212976"/>
            <a:ext cx="4526218" cy="31683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44008" y="1124744"/>
            <a:ext cx="2592288" cy="1944216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1908 год – первая игровая картина «Стенька Разин и княжна»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реж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. В. Ромашков)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764704"/>
            <a:ext cx="2160240" cy="2448272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1911 год – первая полнометражная картина «Оборона Севастополя»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реж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. В. Гончаров, А.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Ханжонков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47664" y="0"/>
            <a:ext cx="6624736" cy="511168"/>
          </a:xfrm>
          <a:prstGeom prst="rect">
            <a:avLst/>
          </a:prstGeom>
          <a:solidFill>
            <a:schemeClr val="tx2">
              <a:lumMod val="90000"/>
            </a:schemeClr>
          </a:solidFill>
          <a:ln w="76200">
            <a:solidFill>
              <a:schemeClr val="tx1">
                <a:lumMod val="95000"/>
              </a:schemeClr>
            </a:solidFill>
          </a:ln>
        </p:spPr>
        <p:txBody>
          <a:bodyPr rIns="91440"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lvl="0" algn="ctr">
              <a:spcBef>
                <a:spcPct val="0"/>
              </a:spcBef>
            </a:pPr>
            <a:r>
              <a:rPr lang="ru-RU" sz="2800" b="1" dirty="0" smtClean="0">
                <a:solidFill>
                  <a:schemeClr val="bg1"/>
                </a:solidFill>
              </a:rPr>
              <a:t>7. Кино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4" name="Picture 6" descr="C:\Users\Саша\Pictures\arsenhongona%20(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501008"/>
            <a:ext cx="4416354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331640" y="260648"/>
            <a:ext cx="6552728" cy="558627"/>
          </a:xfrm>
          <a:solidFill>
            <a:schemeClr val="tx2">
              <a:lumMod val="90000"/>
            </a:schemeClr>
          </a:solidFill>
          <a:ln w="76200">
            <a:solidFill>
              <a:schemeClr val="hlink"/>
            </a:solidFill>
          </a:ln>
        </p:spPr>
        <p:txBody>
          <a:bodyPr>
            <a:normAutofit lnSpcReduction="10000"/>
          </a:bodyPr>
          <a:lstStyle/>
          <a:p>
            <a:pPr algn="ctr" eaLnBrk="1" hangingPunct="1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3. Наука</a:t>
            </a:r>
          </a:p>
        </p:txBody>
      </p:sp>
      <p:pic>
        <p:nvPicPr>
          <p:cNvPr id="1026" name="Picture 2" descr="Lebedev petr nikolaevic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79197"/>
            <a:ext cx="3168352" cy="465747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995936" y="1628800"/>
            <a:ext cx="4572000" cy="2751522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accent1"/>
            </a:solidFill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marL="292100" lvl="0" indent="-292100">
              <a:lnSpc>
                <a:spcPct val="90000"/>
              </a:lnSpc>
              <a:buClr>
                <a:schemeClr val="accent1"/>
              </a:buClr>
              <a:buSzPct val="70000"/>
              <a:buFont typeface="Courier New" pitchFamily="49" charset="0"/>
              <a:buChar char="o"/>
              <a:defRPr/>
            </a:pPr>
            <a:r>
              <a:rPr lang="ru-RU" sz="2400" b="1" dirty="0">
                <a:solidFill>
                  <a:schemeClr val="bg1"/>
                </a:solidFill>
              </a:rPr>
              <a:t>Физик П.Лебедев разработал единую волновую теорию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</a:p>
          <a:p>
            <a:pPr marL="292100" lvl="0" indent="-292100">
              <a:lnSpc>
                <a:spcPct val="90000"/>
              </a:lnSpc>
              <a:buClr>
                <a:schemeClr val="accent1"/>
              </a:buClr>
              <a:buSzPct val="70000"/>
              <a:buFont typeface="Courier New" pitchFamily="49" charset="0"/>
              <a:buChar char="o"/>
              <a:defRPr/>
            </a:pPr>
            <a:r>
              <a:rPr lang="ru-RU" sz="2400" b="1" dirty="0">
                <a:solidFill>
                  <a:schemeClr val="bg1"/>
                </a:solidFill>
              </a:rPr>
              <a:t>Создатель первой в России научной физической школы, профессор </a:t>
            </a:r>
            <a:r>
              <a:rPr lang="ru-RU" sz="2400" b="1" dirty="0" smtClean="0">
                <a:solidFill>
                  <a:schemeClr val="bg1"/>
                </a:solidFill>
              </a:rPr>
              <a:t>Московского университета (1900—1911).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5589240"/>
            <a:ext cx="3384376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Пётр Николаевич Лебедев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(1866 – 1912)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Kliment Timiryazev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3168352" cy="4705005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331640" y="260648"/>
            <a:ext cx="6552728" cy="558627"/>
          </a:xfrm>
          <a:solidFill>
            <a:schemeClr val="tx2">
              <a:lumMod val="90000"/>
            </a:schemeClr>
          </a:solidFill>
          <a:ln w="76200">
            <a:solidFill>
              <a:schemeClr val="hlink"/>
            </a:solidFill>
          </a:ln>
        </p:spPr>
        <p:txBody>
          <a:bodyPr>
            <a:normAutofit lnSpcReduction="10000"/>
          </a:bodyPr>
          <a:lstStyle/>
          <a:p>
            <a:pPr algn="ctr" eaLnBrk="1" hangingPunct="1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3. Наука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661248"/>
            <a:ext cx="3923928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Климент</a:t>
            </a:r>
            <a:r>
              <a:rPr lang="ru-RU" b="1" dirty="0" smtClean="0">
                <a:solidFill>
                  <a:schemeClr val="bg1"/>
                </a:solidFill>
              </a:rPr>
              <a:t> Аркадьевич Тимирязев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(1843 – 1920)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3" y="1700808"/>
            <a:ext cx="5112568" cy="3693319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accent1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Основоположник русской научной школы физиологов растений.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Высшей степенью международного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признания научных заслуг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К. Тимирязева стало избрание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его почетным доктором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Кембриджского университета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1835696" y="332656"/>
            <a:ext cx="6203032" cy="559824"/>
          </a:xfrm>
          <a:solidFill>
            <a:schemeClr val="tx2">
              <a:lumMod val="90000"/>
            </a:schemeClr>
          </a:solidFill>
          <a:ln w="76200">
            <a:solidFill>
              <a:schemeClr val="tx1">
                <a:lumMod val="95000"/>
              </a:schemeClr>
            </a:solidFill>
          </a:ln>
        </p:spPr>
        <p:txBody>
          <a:bodyPr>
            <a:normAutofit fontScale="90000"/>
          </a:bodyPr>
          <a:lstStyle/>
          <a:p>
            <a:pPr algn="ctr" eaLnBrk="1" hangingPunct="1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3. Наука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052736"/>
            <a:ext cx="74888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Нобелевские лауреаты</a:t>
            </a:r>
            <a:endParaRPr lang="ru-RU" sz="2400" b="1" dirty="0"/>
          </a:p>
        </p:txBody>
      </p:sp>
      <p:pic>
        <p:nvPicPr>
          <p:cNvPr id="19458" name="Picture 2" descr="Картинка 4 из 149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844824"/>
            <a:ext cx="3170691" cy="410445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39552" y="1844824"/>
            <a:ext cx="5112568" cy="4608512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Иван Петрович Павлов (1849 – 1936 )— </a:t>
            </a:r>
            <a:r>
              <a:rPr lang="ru-RU" sz="2000" b="1" dirty="0" smtClean="0">
                <a:solidFill>
                  <a:schemeClr val="bg1"/>
                </a:solidFill>
              </a:rPr>
              <a:t>один из авторитетнейших учёных России, физиолог, психолог, создатель науки о высшей нервной деятельности</a:t>
            </a:r>
            <a:r>
              <a:rPr lang="ru-RU" sz="2000" b="1" dirty="0" smtClean="0">
                <a:solidFill>
                  <a:schemeClr val="bg1"/>
                </a:solidFill>
                <a:hlinkClick r:id="rId4" tooltip="Физиология ВНД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и представлений о процессах регуляции пищеварения; основатель крупнейшей российской физиологической школы; лауреат Нобелевской премии в области медицины и физиологии 1904 г. </a:t>
            </a:r>
            <a:r>
              <a:rPr lang="ru-RU" sz="2000" b="1" i="1" dirty="0" smtClean="0">
                <a:solidFill>
                  <a:schemeClr val="bg1"/>
                </a:solidFill>
              </a:rPr>
              <a:t>«за работу по физиологии пищеварения»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547664" y="476672"/>
            <a:ext cx="6779096" cy="630635"/>
          </a:xfrm>
          <a:solidFill>
            <a:schemeClr val="tx2">
              <a:lumMod val="90000"/>
            </a:schemeClr>
          </a:solidFill>
          <a:ln w="76200">
            <a:solidFill>
              <a:schemeClr val="tx1">
                <a:lumMod val="95000"/>
              </a:schemeClr>
            </a:solidFill>
          </a:ln>
        </p:spPr>
        <p:txBody>
          <a:bodyPr>
            <a:normAutofit fontScale="97500"/>
          </a:bodyPr>
          <a:lstStyle/>
          <a:p>
            <a:pPr algn="ctr" eaLnBrk="1" hangingPunct="1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3. Наука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268760"/>
            <a:ext cx="74888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Нобелевские лауреаты</a:t>
            </a:r>
            <a:endParaRPr lang="ru-RU" sz="2400" b="1" dirty="0"/>
          </a:p>
        </p:txBody>
      </p:sp>
      <p:pic>
        <p:nvPicPr>
          <p:cNvPr id="21506" name="Picture 2" descr="Картинка 7 из 26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6"/>
            <a:ext cx="3756936" cy="432048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139952" y="2708920"/>
            <a:ext cx="4392488" cy="3312368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Илья Ильич Мечников (1845 – 1916)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Лауреат Нобелевской премии в области физиологии и медицины (1908 г.)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а 13 из 263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7488832" cy="569493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971600" y="5990208"/>
            <a:ext cx="7272808" cy="632214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317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Л.Н.Толстой и И.И.Мечников на веранде в Ясной Поляне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 flipH="1">
            <a:off x="465306" y="-367372"/>
            <a:ext cx="434286" cy="90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317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831</TotalTime>
  <Words>1692</Words>
  <Application>Microsoft Office PowerPoint</Application>
  <PresentationFormat>Экран (4:3)</PresentationFormat>
  <Paragraphs>335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Литейная</vt:lpstr>
      <vt:lpstr>Культура России  в конце XIX – начале XX века</vt:lpstr>
      <vt:lpstr>Слайд 2</vt:lpstr>
      <vt:lpstr>1. Особенности художественной культуры на рубеже веков</vt:lpstr>
      <vt:lpstr>Слайд 4</vt:lpstr>
      <vt:lpstr>Слайд 5</vt:lpstr>
      <vt:lpstr>Слайд 6</vt:lpstr>
      <vt:lpstr>3. Наука</vt:lpstr>
      <vt:lpstr>Слайд 8</vt:lpstr>
      <vt:lpstr>Слайд 9</vt:lpstr>
      <vt:lpstr>Слайд 10</vt:lpstr>
      <vt:lpstr>3. Наука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России в конце XIX – начале XX века</dc:title>
  <dc:creator>Саша</dc:creator>
  <cp:lastModifiedBy>Саша</cp:lastModifiedBy>
  <cp:revision>96</cp:revision>
  <dcterms:created xsi:type="dcterms:W3CDTF">2011-11-17T18:14:03Z</dcterms:created>
  <dcterms:modified xsi:type="dcterms:W3CDTF">2012-08-10T16:05:37Z</dcterms:modified>
</cp:coreProperties>
</file>