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71" r:id="rId5"/>
    <p:sldId id="260" r:id="rId6"/>
    <p:sldId id="261" r:id="rId7"/>
    <p:sldId id="262" r:id="rId8"/>
    <p:sldId id="274" r:id="rId9"/>
    <p:sldId id="263" r:id="rId10"/>
    <p:sldId id="264" r:id="rId11"/>
    <p:sldId id="266" r:id="rId12"/>
    <p:sldId id="267" r:id="rId13"/>
    <p:sldId id="268" r:id="rId14"/>
    <p:sldId id="258" r:id="rId15"/>
    <p:sldId id="273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16-02-09T12:07:25.2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9906 1566</inkml:trace>
  <inkml:trace contextRef="#ctx0" brushRef="#br0" timeOffset="738.2813">9906 1566</inkml:trace>
  <inkml:trace contextRef="#ctx0" brushRef="#br0" timeOffset="996.0938">9906 1566,'0'0,"0"43</inkml:trace>
  <inkml:trace contextRef="#ctx0" brushRef="#br0" timeOffset="2903.3203">14668 11303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6.emf"/><Relationship Id="rId5" Type="http://schemas.openxmlformats.org/officeDocument/2006/relationships/customXml" Target="../ink/ink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png"/><Relationship Id="rId9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0;&#1085;&#1076;&#1088;&#1077;&#1081;\Documents\&#1084;&#1072;&#1084;&#1072;\14%20-%2015%20&#1091;&#1095;.%20&#1075;&#1086;&#1076;\&#1089;&#1094;&#1077;&#1085;&#1072;&#1088;&#1080;&#1080;\&#1076;&#1077;&#1085;&#1100;%20&#1084;&#1072;&#1090;&#1077;&#1088;&#1080;\&#1048;&#1085;&#1076;&#1080;&#1075;&#1086;,_&#1089;&#1090;&#1091;&#1076;&#1080;&#1103;_-_&#1052;&#1072;&#1084;&#1072;_(-).mp3" TargetMode="Externa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1215736"/>
            <a:ext cx="7766936" cy="2026228"/>
          </a:xfrm>
        </p:spPr>
        <p:txBody>
          <a:bodyPr/>
          <a:lstStyle/>
          <a:p>
            <a:r>
              <a:rPr lang="ru-RU" dirty="0" smtClean="0"/>
              <a:t>Мультфильм «Как ослик счастье искал»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Как ослик счастье искал (2 слайд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045" y="0"/>
            <a:ext cx="8484957" cy="644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7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7" t="32500" r="7680" b="7500"/>
          <a:stretch>
            <a:fillRect/>
          </a:stretch>
        </p:blipFill>
        <p:spPr bwMode="auto">
          <a:xfrm>
            <a:off x="240724" y="771526"/>
            <a:ext cx="3929063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Содержимое 2"/>
          <p:cNvSpPr>
            <a:spLocks noGrp="1"/>
          </p:cNvSpPr>
          <p:nvPr>
            <p:ph sz="half" idx="1"/>
          </p:nvPr>
        </p:nvSpPr>
        <p:spPr>
          <a:xfrm>
            <a:off x="4277592" y="771526"/>
            <a:ext cx="4786313" cy="5429250"/>
          </a:xfrm>
        </p:spPr>
        <p:txBody>
          <a:bodyPr/>
          <a:lstStyle/>
          <a:p>
            <a:pPr marL="0" indent="439738">
              <a:buNone/>
            </a:pPr>
            <a:r>
              <a:rPr lang="ru-RU" sz="2000" dirty="0"/>
              <a:t>Летящая птица напоминает солнце - языческий символ животворящего начала. </a:t>
            </a:r>
          </a:p>
          <a:p>
            <a:pPr marL="0" indent="439738">
              <a:buNone/>
            </a:pPr>
            <a:r>
              <a:rPr lang="ru-RU" sz="2000" dirty="0"/>
              <a:t>Христианская мифология утверждает, что символ Святого Духа - голубь. Голубь явился Деве Марии в Благовещение, голубь - Святой Дух спускается с небес во время крещения Христа. </a:t>
            </a:r>
          </a:p>
          <a:p>
            <a:pPr marL="0" indent="439738">
              <a:buNone/>
            </a:pPr>
            <a:endParaRPr lang="ru-RU" sz="2000" dirty="0"/>
          </a:p>
          <a:p>
            <a:pPr marL="0" indent="439738">
              <a:buNone/>
            </a:pPr>
            <a:r>
              <a:rPr lang="ru-RU" sz="2000" dirty="0"/>
              <a:t>Поэтому щепная деревянная птица, которую стали делать на Руси еще более трехсот лет назад, приобрела очертания голубя.</a:t>
            </a:r>
          </a:p>
        </p:txBody>
      </p:sp>
    </p:spTree>
    <p:extLst>
      <p:ext uri="{BB962C8B-B14F-4D97-AF65-F5344CB8AC3E}">
        <p14:creationId xmlns:p14="http://schemas.microsoft.com/office/powerpoint/2010/main" val="4278278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48545" y="785814"/>
            <a:ext cx="5257800" cy="5857875"/>
          </a:xfrm>
        </p:spPr>
        <p:txBody>
          <a:bodyPr rtlCol="0">
            <a:normAutofit/>
          </a:bodyPr>
          <a:lstStyle/>
          <a:p>
            <a:pPr indent="439738">
              <a:buClr>
                <a:schemeClr val="accent3"/>
              </a:buClr>
              <a:buNone/>
              <a:defRPr/>
            </a:pPr>
            <a:r>
              <a:rPr lang="ru-RU" dirty="0" smtClean="0"/>
              <a:t>Считается, что эта птица приносит счастье. </a:t>
            </a:r>
          </a:p>
          <a:p>
            <a:pPr indent="439738">
              <a:buClr>
                <a:schemeClr val="accent3"/>
              </a:buClr>
              <a:buNone/>
              <a:defRPr/>
            </a:pPr>
            <a:r>
              <a:rPr lang="ru-RU" dirty="0" smtClean="0"/>
              <a:t>Когда-то ее, как фамильный тотем-оберег подвешивали в переднем, красном углу деревянной горницы, где стоял обеденный стол. </a:t>
            </a:r>
          </a:p>
          <a:p>
            <a:pPr indent="439738">
              <a:buClr>
                <a:schemeClr val="accent3"/>
              </a:buClr>
              <a:buNone/>
              <a:defRPr/>
            </a:pPr>
            <a:r>
              <a:rPr lang="ru-RU" dirty="0" smtClean="0"/>
              <a:t>По вечерам на него ставили самовар, и резная птица вдруг начинала торжественно вращаться вокруг своей оси. </a:t>
            </a:r>
          </a:p>
          <a:p>
            <a:pPr indent="439738">
              <a:buClr>
                <a:schemeClr val="accent3"/>
              </a:buClr>
              <a:buNone/>
              <a:defRPr/>
            </a:pPr>
            <a:r>
              <a:rPr lang="ru-RU" dirty="0" smtClean="0"/>
              <a:t>Медленно кружила она над столом, заглядывая во все уголки избы, как бы проверяя, все ли в порядке, все ли в сборе и не нарушен ли чем семейный лад.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23" y="155864"/>
            <a:ext cx="3900021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415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024063" y="357188"/>
            <a:ext cx="8229600" cy="65246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dirty="0" smtClean="0"/>
              <a:t>Сказка - легенда</a:t>
            </a: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290945" y="1071564"/>
            <a:ext cx="8853055" cy="5572125"/>
          </a:xfrm>
        </p:spPr>
        <p:txBody>
          <a:bodyPr>
            <a:normAutofit lnSpcReduction="10000"/>
          </a:bodyPr>
          <a:lstStyle/>
          <a:p>
            <a:pPr indent="347663">
              <a:buNone/>
            </a:pPr>
            <a:r>
              <a:rPr lang="ru-RU" dirty="0"/>
              <a:t> На далёком севере в архангельской губернии жил – был охотник. Зима на севере долгая, холодная: то вьюга, то метель, то сильная стужа. А в этот год зима задержалась надолго; выстудила человеческое жильё, и заболел у охотника младший сынишка. Болел долго, исхудал, побледнел; ни врач не помог, ни знахарь. Горе охотнику. Жалко сынишку. Спросил охотник у сына: “Что же ты хочешь?”</a:t>
            </a:r>
          </a:p>
          <a:p>
            <a:pPr indent="347663">
              <a:buNone/>
            </a:pPr>
            <a:r>
              <a:rPr lang="ru-RU" dirty="0"/>
              <a:t>Тихо-тихо прошептал мальчик: “Хочу увидеть солнышко…”. А где его возьмёшь на севере? Задумался охотник, истопил очаг, чтоб теплее стало. Но огонь не солнышко.</a:t>
            </a:r>
          </a:p>
          <a:p>
            <a:pPr indent="347663">
              <a:buNone/>
            </a:pPr>
            <a:r>
              <a:rPr lang="ru-RU" dirty="0"/>
              <a:t>Обратил внимание охотник на лучину, которая светилась в отблеске огня. Озарилось улыбкой его лицо; и понял он как можно помочь сыну.</a:t>
            </a:r>
          </a:p>
          <a:p>
            <a:pPr indent="347663">
              <a:buNone/>
            </a:pPr>
            <a:r>
              <a:rPr lang="ru-RU" dirty="0"/>
              <a:t>Всю ночь работал охотник. Вырезал из полена птицу, настрогал из лучины щепки, украсил их ажурной резьбой. Повесил птицу над кроватью сына, и птица вдруг ожила: закружилась, задвигалась в струях горячего воздуха, что шёл от печи.</a:t>
            </a:r>
          </a:p>
          <a:p>
            <a:pPr indent="347663">
              <a:buNone/>
            </a:pPr>
            <a:r>
              <a:rPr lang="ru-RU" dirty="0"/>
              <a:t>Мальчик проснулся, заулыбался и воскликнул: “Ну, вот и солнышко!”</a:t>
            </a:r>
          </a:p>
          <a:p>
            <a:pPr indent="347663">
              <a:buNone/>
            </a:pPr>
            <a:r>
              <a:rPr lang="ru-RU" dirty="0"/>
              <a:t>С этого дня ребёнок стал быстро поправляться. Так приписали деревянной птице чудодейственную силу и стали называть её “святым духом”, хранительницей детей, символом семейного счастья.</a:t>
            </a:r>
          </a:p>
        </p:txBody>
      </p:sp>
    </p:spTree>
    <p:extLst>
      <p:ext uri="{BB962C8B-B14F-4D97-AF65-F5344CB8AC3E}">
        <p14:creationId xmlns:p14="http://schemas.microsoft.com/office/powerpoint/2010/main" val="285740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165890" y="785813"/>
            <a:ext cx="5289837" cy="5568950"/>
          </a:xfrm>
        </p:spPr>
        <p:txBody>
          <a:bodyPr>
            <a:normAutofit/>
          </a:bodyPr>
          <a:lstStyle/>
          <a:p>
            <a:pPr marL="0" indent="347663">
              <a:buClr>
                <a:schemeClr val="accent3"/>
              </a:buClr>
              <a:buNone/>
              <a:defRPr/>
            </a:pPr>
            <a:r>
              <a:rPr lang="ru-RU" dirty="0" smtClean="0"/>
              <a:t>.Щепная птица традиционно ни окрашивается, ни покрывается лаком, потому что именно "живое" дерево благотворно влияет на человека. </a:t>
            </a:r>
          </a:p>
          <a:p>
            <a:pPr marL="0" indent="347663">
              <a:buClr>
                <a:schemeClr val="accent3"/>
              </a:buClr>
              <a:buNone/>
              <a:defRPr/>
            </a:pPr>
            <a:r>
              <a:rPr lang="ru-RU" dirty="0" smtClean="0"/>
              <a:t>Со временем оно приобретает красивый бронзовый цвет.</a:t>
            </a:r>
          </a:p>
          <a:p>
            <a:pPr marL="0" indent="347663">
              <a:buClr>
                <a:schemeClr val="accent3"/>
              </a:buClr>
              <a:buNone/>
              <a:defRPr/>
            </a:pPr>
            <a:r>
              <a:rPr lang="ru-RU" dirty="0" smtClean="0"/>
              <a:t>Теперь не надо пытаться ловить свою птицу счастья – достаточно ее  сделать своими руками и  принести в свой дом.</a:t>
            </a:r>
          </a:p>
          <a:p>
            <a:pPr marL="0" indent="347663">
              <a:buClr>
                <a:schemeClr val="accent3"/>
              </a:buClr>
              <a:buNone/>
              <a:defRPr/>
            </a:pPr>
            <a:endParaRPr lang="ru-RU" dirty="0" smtClean="0"/>
          </a:p>
          <a:p>
            <a:pPr marL="0" indent="347663">
              <a:buClr>
                <a:schemeClr val="accent3"/>
              </a:buClr>
              <a:buNone/>
              <a:defRPr/>
            </a:pPr>
            <a:endParaRPr lang="ru-RU" dirty="0" smtClean="0"/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ru-RU" dirty="0"/>
          </a:p>
        </p:txBody>
      </p:sp>
      <p:pic>
        <p:nvPicPr>
          <p:cNvPr id="1126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678" y="168854"/>
            <a:ext cx="3643313" cy="2951163"/>
          </a:xfrm>
          <a:noFill/>
        </p:spPr>
      </p:pic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t="12000" b="17999"/>
          <a:stretch>
            <a:fillRect/>
          </a:stretch>
        </p:blipFill>
        <p:spPr bwMode="auto">
          <a:xfrm>
            <a:off x="522577" y="3570288"/>
            <a:ext cx="3643312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6075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азговор о счастье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716" y="0"/>
            <a:ext cx="9144000" cy="6042025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Рукописный ввод 2"/>
              <p14:cNvContentPartPr/>
              <p14:nvPr/>
            </p14:nvContentPartPr>
            <p14:xfrm>
              <a:off x="3566160" y="563760"/>
              <a:ext cx="1714680" cy="3505680"/>
            </p14:xfrm>
          </p:contentPart>
        </mc:Choice>
        <mc:Fallback>
          <p:pic>
            <p:nvPicPr>
              <p:cNvPr id="3" name="Рукописный ввод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56800" y="554400"/>
                <a:ext cx="1733400" cy="352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7697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ikolaj_gnatyuk_ptica_schastya_zavtrashnego_dnya_(NaitiMP3.ru) (1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0868" y="4502295"/>
            <a:ext cx="609600" cy="6096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609599"/>
            <a:ext cx="3458248" cy="3370119"/>
          </a:xfrm>
          <a:prstGeom prst="rect">
            <a:avLst/>
          </a:prstGeom>
        </p:spPr>
      </p:pic>
      <p:pic>
        <p:nvPicPr>
          <p:cNvPr id="1026" name="Picture 2" descr="Картинки по запросу рисунки птица-счасть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383" y="394854"/>
            <a:ext cx="1981682" cy="318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Картинки по запросу рисунки птица-счастья"/>
          <p:cNvSpPr>
            <a:spLocks noChangeAspect="1" noChangeArrowheads="1"/>
          </p:cNvSpPr>
          <p:nvPr/>
        </p:nvSpPr>
        <p:spPr bwMode="auto">
          <a:xfrm>
            <a:off x="372534" y="107828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Картинки по запросу рисунки птица-счаст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7556" y="1950026"/>
            <a:ext cx="2647950" cy="1724025"/>
          </a:xfrm>
          <a:prstGeom prst="rect">
            <a:avLst/>
          </a:prstGeom>
        </p:spPr>
      </p:pic>
      <p:sp>
        <p:nvSpPr>
          <p:cNvPr id="8" name="AutoShape 8" descr="Картинки по запросу рисунки птица-счастья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5467350" y="1919288"/>
            <a:ext cx="8596313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759" y="4061637"/>
            <a:ext cx="2644960" cy="23551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09" y="4061637"/>
            <a:ext cx="2647950" cy="262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6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Картинки по запросу картинки для презентации спасибо за внимание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7958" cy="655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95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Поговорим о СЧАСТЬЕ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Классный час </a:t>
            </a:r>
          </a:p>
          <a:p>
            <a:r>
              <a:rPr lang="ru-RU" dirty="0" smtClean="0"/>
              <a:t>4 класс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107984" y="6550224"/>
            <a:ext cx="2390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Выполнила: Иванова Е.А..</a:t>
            </a:r>
          </a:p>
        </p:txBody>
      </p:sp>
    </p:spTree>
    <p:extLst>
      <p:ext uri="{BB962C8B-B14F-4D97-AF65-F5344CB8AC3E}">
        <p14:creationId xmlns:p14="http://schemas.microsoft.com/office/powerpoint/2010/main" val="5751192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1992" y="0"/>
            <a:ext cx="78451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a_PlakatCmplRr&amp;Bt" pitchFamily="82" charset="-52"/>
              </a:rPr>
              <a:t>Бог слепил человека из глины, и остался у него неиспользованный кусок.</a:t>
            </a:r>
            <a:br>
              <a:rPr lang="ru-RU" sz="3200" dirty="0">
                <a:latin typeface="a_PlakatCmplRr&amp;Bt" pitchFamily="82" charset="-52"/>
              </a:rPr>
            </a:br>
            <a:r>
              <a:rPr lang="ru-RU" sz="3200" dirty="0">
                <a:latin typeface="a_PlakatCmplRr&amp;Bt" pitchFamily="82" charset="-52"/>
              </a:rPr>
              <a:t>— Что ещё слепить тебе? — спросил Бог.</a:t>
            </a:r>
            <a:br>
              <a:rPr lang="ru-RU" sz="3200" dirty="0">
                <a:latin typeface="a_PlakatCmplRr&amp;Bt" pitchFamily="82" charset="-52"/>
              </a:rPr>
            </a:br>
            <a:r>
              <a:rPr lang="ru-RU" sz="3200" dirty="0">
                <a:latin typeface="a_PlakatCmplRr&amp;Bt" pitchFamily="82" charset="-52"/>
              </a:rPr>
              <a:t>— Слепи мне счастье, — попросил человек.</a:t>
            </a:r>
            <a:br>
              <a:rPr lang="ru-RU" sz="3200" dirty="0">
                <a:latin typeface="a_PlakatCmplRr&amp;Bt" pitchFamily="82" charset="-52"/>
              </a:rPr>
            </a:br>
            <a:r>
              <a:rPr lang="ru-RU" sz="3200" dirty="0">
                <a:latin typeface="a_PlakatCmplRr&amp;Bt" pitchFamily="82" charset="-52"/>
              </a:rPr>
              <a:t>Ничего не ответил Бог, и только положил человеку в ладонь оставшийся кусочек глины.</a:t>
            </a:r>
          </a:p>
        </p:txBody>
      </p:sp>
      <p:pic>
        <p:nvPicPr>
          <p:cNvPr id="20482" name="Picture 2" descr="pritchi o schaste  Притча: Счасть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67438" y="3857629"/>
            <a:ext cx="4181464" cy="2789951"/>
          </a:xfrm>
          <a:prstGeom prst="rect">
            <a:avLst/>
          </a:prstGeom>
          <a:noFill/>
        </p:spPr>
      </p:pic>
      <p:pic>
        <p:nvPicPr>
          <p:cNvPr id="5" name="Рисунок 4" descr="sotvorenie_adama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159" y="3857628"/>
            <a:ext cx="4179087" cy="278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83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Индиго,_студия_-_Мама_(-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973764" y="3306764"/>
            <a:ext cx="244475" cy="244475"/>
          </a:xfrm>
          <a:prstGeom prst="rect">
            <a:avLst/>
          </a:prstGeom>
        </p:spPr>
      </p:pic>
      <p:pic>
        <p:nvPicPr>
          <p:cNvPr id="11266" name="Picture 2" descr="КОМПЛЕКТЫ, МУЗЫКА, СЦЕНАРИИ для руководителей ДК, СДК, клубов (Страница 595) MP3SORT.BIZ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055" y="0"/>
            <a:ext cx="8421947" cy="6785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0740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095604" y="0"/>
            <a:ext cx="554963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tabLst>
                <a:tab pos="5013325" algn="l"/>
              </a:tabLst>
            </a:pPr>
            <a:r>
              <a:rPr lang="ru-RU" sz="1200" b="1" i="1" dirty="0">
                <a:solidFill>
                  <a:srgbClr val="000000"/>
                </a:solidFill>
                <a:latin typeface="a_AssuanTitulStrDst" pitchFamily="18" charset="-52"/>
                <a:ea typeface="Times New Roman" pitchFamily="18" charset="0"/>
              </a:rPr>
              <a:t> </a:t>
            </a:r>
            <a:r>
              <a:rPr lang="ru-RU" sz="2800" b="1" i="1" dirty="0">
                <a:solidFill>
                  <a:srgbClr val="000000"/>
                </a:solidFill>
                <a:latin typeface="a_AssuanTitulStrDst" pitchFamily="18" charset="-52"/>
                <a:ea typeface="Times New Roman" pitchFamily="18" charset="0"/>
              </a:rPr>
              <a:t>Стараясь о счастье других, 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tabLst>
                <a:tab pos="5013325" algn="l"/>
              </a:tabLst>
            </a:pPr>
            <a:r>
              <a:rPr lang="ru-RU" sz="2800" b="1" i="1" dirty="0">
                <a:solidFill>
                  <a:srgbClr val="000000"/>
                </a:solidFill>
                <a:latin typeface="a_AssuanTitulStrDst" pitchFamily="18" charset="-52"/>
                <a:ea typeface="Times New Roman" pitchFamily="18" charset="0"/>
              </a:rPr>
              <a:t>мы находим свое собственное. </a:t>
            </a:r>
            <a:r>
              <a:rPr lang="ru-RU" sz="1200" dirty="0">
                <a:solidFill>
                  <a:srgbClr val="000000"/>
                </a:solidFill>
                <a:latin typeface="a_AssuanTitulStrDst" pitchFamily="18" charset="-52"/>
                <a:ea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</a:t>
            </a:r>
            <a:r>
              <a:rPr lang="ru-RU" sz="2000" b="1" dirty="0">
                <a:solidFill>
                  <a:srgbClr val="C00000"/>
                </a:solidFill>
                <a:latin typeface="a_BodoniNovaBrk" pitchFamily="82" charset="-52"/>
                <a:ea typeface="Times New Roman" pitchFamily="18" charset="0"/>
              </a:rPr>
              <a:t>Платон.</a:t>
            </a:r>
            <a:endParaRPr lang="ru-RU" sz="2000" b="1" dirty="0">
              <a:solidFill>
                <a:srgbClr val="C00000"/>
              </a:solidFill>
              <a:latin typeface="a_BodoniNovaBrk" pitchFamily="82" charset="-52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50718" y="1357298"/>
            <a:ext cx="889461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tabLst>
                <a:tab pos="5519738" algn="l"/>
              </a:tabLst>
            </a:pPr>
            <a:r>
              <a:rPr lang="ru-RU" sz="2400" b="1" i="1" dirty="0">
                <a:solidFill>
                  <a:srgbClr val="000066"/>
                </a:solidFill>
                <a:latin typeface="a_AssuanTitulStrDst" pitchFamily="18" charset="-52"/>
                <a:ea typeface="Times New Roman" pitchFamily="18" charset="0"/>
              </a:rPr>
              <a:t>Счастье всегда кажется маленьким, когда ты держишь его в руках,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tabLst>
                <a:tab pos="5519738" algn="l"/>
              </a:tabLst>
            </a:pPr>
            <a:r>
              <a:rPr lang="ru-RU" sz="2400" b="1" i="1" dirty="0">
                <a:solidFill>
                  <a:srgbClr val="000066"/>
                </a:solidFill>
                <a:latin typeface="a_AssuanTitulStrDst" pitchFamily="18" charset="-52"/>
                <a:ea typeface="Times New Roman" pitchFamily="18" charset="0"/>
              </a:rPr>
              <a:t>но отпусти его - и сразу поймешь, насколько оно огромно и прекрасно</a:t>
            </a:r>
            <a:r>
              <a:rPr lang="ru-RU" sz="2400" dirty="0">
                <a:solidFill>
                  <a:srgbClr val="000066"/>
                </a:solidFill>
                <a:latin typeface="a_AssuanTitulStrDst" pitchFamily="18" charset="-52"/>
                <a:ea typeface="Times New Roman" pitchFamily="18" charset="0"/>
              </a:rPr>
              <a:t>.</a:t>
            </a:r>
            <a:r>
              <a:rPr lang="ru-RU" sz="2400" dirty="0">
                <a:solidFill>
                  <a:srgbClr val="000000"/>
                </a:solidFill>
                <a:latin typeface="a_AssuanTitulStrDst" pitchFamily="18" charset="-52"/>
                <a:ea typeface="Times New Roman" pitchFamily="18" charset="0"/>
              </a:rPr>
              <a:t>	</a:t>
            </a:r>
            <a:endParaRPr lang="ru-RU" sz="2400" dirty="0">
              <a:latin typeface="a_AssuanTitulStrDst" pitchFamily="18" charset="-52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519738" algn="l"/>
              </a:tabLst>
            </a:pPr>
            <a:r>
              <a:rPr lang="ru-RU" sz="2400" dirty="0">
                <a:solidFill>
                  <a:srgbClr val="000000"/>
                </a:solidFill>
                <a:latin typeface="a_AssuanTitulStrDst" pitchFamily="18" charset="-52"/>
                <a:ea typeface="Times New Roman" pitchFamily="18" charset="0"/>
              </a:rPr>
              <a:t>	  </a:t>
            </a:r>
            <a:r>
              <a:rPr lang="ru-RU" sz="2000" dirty="0">
                <a:solidFill>
                  <a:srgbClr val="C00000"/>
                </a:solidFill>
                <a:latin typeface="a_BodoniNovaBrk" pitchFamily="82" charset="-52"/>
                <a:ea typeface="Times New Roman" pitchFamily="18" charset="0"/>
              </a:rPr>
              <a:t>М.Горький.</a:t>
            </a:r>
            <a:endParaRPr lang="ru-RU" sz="2000" dirty="0">
              <a:solidFill>
                <a:srgbClr val="C00000"/>
              </a:solidFill>
              <a:latin typeface="a_BodoniNovaBrk" pitchFamily="82" charset="-52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881158" y="3143248"/>
            <a:ext cx="734596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tabLst>
                <a:tab pos="5840413" algn="l"/>
              </a:tabLst>
            </a:pPr>
            <a:r>
              <a:rPr lang="ru-RU" sz="2400" b="1" i="1" dirty="0">
                <a:solidFill>
                  <a:srgbClr val="000000"/>
                </a:solidFill>
                <a:latin typeface="a_AssuanTitulStrDst" pitchFamily="18" charset="-52"/>
                <a:ea typeface="Times New Roman" pitchFamily="18" charset="0"/>
              </a:rPr>
              <a:t> Величайшее в мире-счастье - это уверенность в том, что нас любят, любят за то, что мы такие, какие мы есть, или  несмотря на то,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tabLst>
                <a:tab pos="5840413" algn="l"/>
              </a:tabLst>
            </a:pPr>
            <a:r>
              <a:rPr lang="ru-RU" sz="2400" b="1" i="1" dirty="0">
                <a:solidFill>
                  <a:srgbClr val="000000"/>
                </a:solidFill>
                <a:latin typeface="a_AssuanTitulStrDst" pitchFamily="18" charset="-52"/>
                <a:ea typeface="Times New Roman" pitchFamily="18" charset="0"/>
              </a:rPr>
              <a:t>что мы такие, какие мы есть.</a:t>
            </a:r>
            <a:endParaRPr lang="ru-RU" sz="2400" dirty="0">
              <a:latin typeface="a_AssuanTitulStrDst" pitchFamily="18" charset="-52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840413" algn="l"/>
              </a:tabLst>
            </a:pPr>
            <a:r>
              <a:rPr lang="ru-RU" sz="2400" dirty="0">
                <a:solidFill>
                  <a:srgbClr val="000000"/>
                </a:solidFill>
                <a:latin typeface="a_AssuanTitulStrDst" pitchFamily="18" charset="-52"/>
                <a:ea typeface="Times New Roman" pitchFamily="18" charset="0"/>
              </a:rPr>
              <a:t>	</a:t>
            </a:r>
            <a:r>
              <a:rPr lang="ru-RU" sz="2000" dirty="0">
                <a:solidFill>
                  <a:srgbClr val="C00000"/>
                </a:solidFill>
                <a:latin typeface="a_BodoniNovaBrk" pitchFamily="82" charset="-52"/>
                <a:ea typeface="Times New Roman" pitchFamily="18" charset="0"/>
              </a:rPr>
              <a:t>В.Гюго.</a:t>
            </a:r>
            <a:endParaRPr lang="ru-RU" sz="2000" dirty="0">
              <a:solidFill>
                <a:srgbClr val="C00000"/>
              </a:solidFill>
              <a:latin typeface="a_BodoniNovaBrk" pitchFamily="82" charset="-52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63682" y="5143513"/>
            <a:ext cx="7876309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000000"/>
                </a:solidFill>
                <a:latin typeface="a_AssuanTitulStrDst" pitchFamily="18" charset="-52"/>
                <a:ea typeface="Times New Roman" pitchFamily="18" charset="0"/>
              </a:rPr>
              <a:t> </a:t>
            </a:r>
            <a:r>
              <a:rPr lang="ru-RU" sz="2400" b="1" i="1" dirty="0">
                <a:solidFill>
                  <a:srgbClr val="000066"/>
                </a:solidFill>
                <a:latin typeface="a_AssuanTitulStrDst" pitchFamily="18" charset="-52"/>
                <a:ea typeface="Times New Roman" pitchFamily="18" charset="0"/>
              </a:rPr>
              <a:t>Тайна счастья заключается в способности выходить из круга своего «Я».</a:t>
            </a:r>
            <a:endParaRPr lang="ru-RU" sz="2400" dirty="0">
              <a:solidFill>
                <a:srgbClr val="000066"/>
              </a:solidFill>
              <a:latin typeface="a_AssuanTitulStrDst" pitchFamily="18" charset="-52"/>
            </a:endParaRP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C00000"/>
                </a:solidFill>
                <a:latin typeface="a_BodoniNovaBrk" pitchFamily="82" charset="-52"/>
                <a:ea typeface="Times New Roman" pitchFamily="18" charset="0"/>
              </a:rPr>
              <a:t>Г.Гегель.</a:t>
            </a:r>
            <a:endParaRPr lang="ru-RU" sz="2000" b="1" dirty="0">
              <a:solidFill>
                <a:srgbClr val="C00000"/>
              </a:solidFill>
              <a:latin typeface="a_BodoniNovaBrk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3007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1026" grpId="0"/>
      <p:bldP spid="1027" grpId="0"/>
      <p:bldP spid="10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828800" y="162619"/>
            <a:ext cx="620565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a_PlakatCmplRr&amp;Bt" pitchFamily="82" charset="-52"/>
                <a:ea typeface="Times New Roman" pitchFamily="18" charset="0"/>
              </a:rPr>
              <a:t>Что имеем- </a:t>
            </a:r>
            <a:r>
              <a:rPr lang="ru-RU" sz="3200" b="1" dirty="0">
                <a:solidFill>
                  <a:srgbClr val="000000"/>
                </a:solidFill>
                <a:latin typeface="a_PlakatCmplRr&amp;Bt" pitchFamily="82" charset="-52"/>
                <a:ea typeface="Times New Roman" pitchFamily="18" charset="0"/>
              </a:rPr>
              <a:t>не храним,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0000"/>
                </a:solidFill>
                <a:latin typeface="a_PlakatCmplRr&amp;Bt" pitchFamily="82" charset="-52"/>
                <a:ea typeface="Times New Roman" pitchFamily="18" charset="0"/>
              </a:rPr>
              <a:t>потерявши - плачем.</a:t>
            </a:r>
            <a:endParaRPr lang="ru-RU" sz="3200" dirty="0">
              <a:latin typeface="a_PlakatCmplRr&amp;Bt" pitchFamily="82" charset="-52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2888673" y="1152868"/>
            <a:ext cx="53074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tabLst>
                <a:tab pos="4383088" algn="l"/>
              </a:tabLst>
            </a:pPr>
            <a:r>
              <a:rPr lang="ru-RU" sz="3200" b="1" dirty="0">
                <a:solidFill>
                  <a:srgbClr val="453021"/>
                </a:solidFill>
                <a:latin typeface="a_PlakatCmplRr&amp;Bt" pitchFamily="82" charset="-52"/>
                <a:ea typeface="Times New Roman" pitchFamily="18" charset="0"/>
              </a:rPr>
              <a:t> Всякий своего счастья кузнец.</a:t>
            </a:r>
            <a:endParaRPr lang="ru-RU" sz="3200" dirty="0">
              <a:solidFill>
                <a:srgbClr val="453021"/>
              </a:solidFill>
              <a:latin typeface="a_PlakatCmplRr&amp;Bt" pitchFamily="8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81224" y="1714489"/>
            <a:ext cx="8001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B1315"/>
                </a:solidFill>
                <a:latin typeface="a_PlakatCmplRr&amp;Bt" pitchFamily="82" charset="-52"/>
              </a:rPr>
              <a:t> </a:t>
            </a:r>
            <a:r>
              <a:rPr lang="ru-RU" sz="3600" b="1" dirty="0">
                <a:solidFill>
                  <a:srgbClr val="7B1315"/>
                </a:solidFill>
                <a:latin typeface="a_PlakatCmplRr&amp;Bt" pitchFamily="82" charset="-52"/>
              </a:rPr>
              <a:t>Не родись красивым, а родись счастливым.</a:t>
            </a:r>
            <a:endParaRPr lang="ru-RU" sz="3600" dirty="0">
              <a:solidFill>
                <a:srgbClr val="7B1315"/>
              </a:solidFill>
              <a:latin typeface="a_PlakatCmplRr&amp;Bt" pitchFamily="82" charset="-52"/>
            </a:endParaRPr>
          </a:p>
        </p:txBody>
      </p:sp>
      <p:pic>
        <p:nvPicPr>
          <p:cNvPr id="5" name="Рисунок 4" descr="1363182834_ef2b036db514f9d814241695cb00e3e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08" y="2357430"/>
            <a:ext cx="5238750" cy="3886200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  <a:prstDash val="sysDot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5769371" y="469384"/>
            <a:ext cx="224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a_PlakatCmplRr&amp;Bt" pitchFamily="82" charset="-52"/>
                <a:ea typeface="Times New Roman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015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3845" y="3429000"/>
            <a:ext cx="87482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531805"/>
                </a:solidFill>
                <a:latin typeface="a_AssuanTitulStrDst" pitchFamily="18" charset="-52"/>
              </a:rPr>
              <a:t>«Есть два желания, исполнение которых может составить истинное счастье человека:</a:t>
            </a:r>
          </a:p>
          <a:p>
            <a:pPr algn="ctr"/>
            <a:endParaRPr lang="ru-RU" sz="2400" b="1" dirty="0">
              <a:solidFill>
                <a:srgbClr val="531805"/>
              </a:solidFill>
              <a:latin typeface="a_AssuanTitulStrDst" pitchFamily="18" charset="-52"/>
            </a:endParaRPr>
          </a:p>
          <a:p>
            <a:pPr algn="ctr"/>
            <a:endParaRPr lang="ru-RU" sz="2400" b="1" dirty="0">
              <a:solidFill>
                <a:srgbClr val="531805"/>
              </a:solidFill>
              <a:latin typeface="a_AssuanTitulStrDst" pitchFamily="18" charset="-52"/>
            </a:endParaRPr>
          </a:p>
          <a:p>
            <a:pPr algn="ctr"/>
            <a:endParaRPr lang="ru-RU" sz="2400" b="1" dirty="0">
              <a:solidFill>
                <a:srgbClr val="531805"/>
              </a:solidFill>
              <a:latin typeface="a_AssuanTitulStrDst" pitchFamily="18" charset="-52"/>
            </a:endParaRPr>
          </a:p>
          <a:p>
            <a:pPr algn="ctr"/>
            <a:r>
              <a:rPr lang="ru-RU" sz="2400" b="1" dirty="0">
                <a:solidFill>
                  <a:srgbClr val="531805"/>
                </a:solidFill>
                <a:latin typeface="a_BodoniNovaBrk" pitchFamily="82" charset="-52"/>
              </a:rPr>
              <a:t>Л.Н. Толстой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95736" y="457200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7B1315"/>
                </a:solidFill>
                <a:latin typeface="a_AssuanTitulStrDst" pitchFamily="18" charset="-52"/>
              </a:rPr>
              <a:t>1. быть полезным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06827" y="4929199"/>
            <a:ext cx="4373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7B1315"/>
                </a:solidFill>
                <a:latin typeface="a_AssuanTitulStrDst" pitchFamily="18" charset="-52"/>
              </a:rPr>
              <a:t>2. иметь спокойную совесть.» </a:t>
            </a:r>
          </a:p>
        </p:txBody>
      </p:sp>
      <p:pic>
        <p:nvPicPr>
          <p:cNvPr id="5" name="Рисунок 4" descr="tolstoy_lev_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309" y="142852"/>
            <a:ext cx="3210791" cy="32003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6132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3618" y="2072219"/>
            <a:ext cx="825038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словаре по этике говорится,  что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счастье-это</a:t>
            </a:r>
            <a:endParaRPr lang="en-US" sz="2800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состояние человека,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моральные качества (доброта, умение помочь людям в трудную минуту);</a:t>
            </a:r>
            <a:endParaRPr lang="ru-RU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 жизненное  благополучие (здоровье, везение, материальный достаток).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40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sz="half" idx="1"/>
          </p:nvPr>
        </p:nvSpPr>
        <p:spPr>
          <a:xfrm>
            <a:off x="4000501" y="322118"/>
            <a:ext cx="4644736" cy="3169227"/>
          </a:xfrm>
        </p:spPr>
        <p:txBody>
          <a:bodyPr/>
          <a:lstStyle/>
          <a:p>
            <a:pPr indent="176213">
              <a:buNone/>
            </a:pPr>
            <a:r>
              <a:rPr lang="ru-RU" dirty="0" smtClean="0"/>
              <a:t>Издавна птица считается связующим звеном между землей и небом, человеческим и божественным. </a:t>
            </a:r>
          </a:p>
          <a:p>
            <a:pPr indent="176213">
              <a:buNone/>
            </a:pPr>
            <a:r>
              <a:rPr lang="ru-RU" dirty="0" smtClean="0"/>
              <a:t>Птицу называют еще проводником души.</a:t>
            </a:r>
          </a:p>
        </p:txBody>
      </p:sp>
      <p:pic>
        <p:nvPicPr>
          <p:cNvPr id="6147" name="Содержимое 5" descr="0_1ea44_16a1c603_L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67314" y="4143376"/>
            <a:ext cx="3246437" cy="2428875"/>
          </a:xfrm>
        </p:spPr>
      </p:pic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4143376"/>
            <a:ext cx="3071813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5" t="1428" r="12500" b="15714"/>
          <a:stretch>
            <a:fillRect/>
          </a:stretch>
        </p:blipFill>
        <p:spPr bwMode="auto">
          <a:xfrm>
            <a:off x="467591" y="928688"/>
            <a:ext cx="2826327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67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92</TotalTime>
  <Words>638</Words>
  <Application>Microsoft Office PowerPoint</Application>
  <PresentationFormat>Широкоэкранный</PresentationFormat>
  <Paragraphs>52</Paragraphs>
  <Slides>16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a_AssuanTitulStrDst</vt:lpstr>
      <vt:lpstr>a_BodoniNovaBrk</vt:lpstr>
      <vt:lpstr>a_PlakatCmplRr&amp;Bt</vt:lpstr>
      <vt:lpstr>Arial</vt:lpstr>
      <vt:lpstr>Calibri</vt:lpstr>
      <vt:lpstr>Times New Roman</vt:lpstr>
      <vt:lpstr>Trebuchet MS</vt:lpstr>
      <vt:lpstr>Wingdings 3</vt:lpstr>
      <vt:lpstr>Грань</vt:lpstr>
      <vt:lpstr>Мультфильм «Как ослик счастье искал»</vt:lpstr>
      <vt:lpstr>Поговорим о СЧАСТЬЕ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Сказка - легенда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Поговорим о СЧАСТЬЕ</dc:title>
  <dc:creator>Ксения</dc:creator>
  <cp:lastModifiedBy>Ксения</cp:lastModifiedBy>
  <cp:revision>15</cp:revision>
  <dcterms:created xsi:type="dcterms:W3CDTF">2016-01-31T18:30:26Z</dcterms:created>
  <dcterms:modified xsi:type="dcterms:W3CDTF">2016-02-09T12:08:57Z</dcterms:modified>
</cp:coreProperties>
</file>