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15" r:id="rId4"/>
    <p:sldId id="314" r:id="rId5"/>
    <p:sldId id="340" r:id="rId6"/>
    <p:sldId id="337" r:id="rId7"/>
    <p:sldId id="325" r:id="rId8"/>
    <p:sldId id="327" r:id="rId9"/>
    <p:sldId id="324" r:id="rId10"/>
    <p:sldId id="329" r:id="rId11"/>
    <p:sldId id="323" r:id="rId12"/>
    <p:sldId id="330" r:id="rId13"/>
    <p:sldId id="331" r:id="rId14"/>
    <p:sldId id="332" r:id="rId15"/>
    <p:sldId id="333" r:id="rId16"/>
    <p:sldId id="334" r:id="rId17"/>
    <p:sldId id="335" r:id="rId18"/>
    <p:sldId id="342" r:id="rId19"/>
    <p:sldId id="328" r:id="rId20"/>
    <p:sldId id="336" r:id="rId21"/>
    <p:sldId id="33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620" autoAdjust="0"/>
  </p:normalViewPr>
  <p:slideViewPr>
    <p:cSldViewPr>
      <p:cViewPr>
        <p:scale>
          <a:sx n="66" d="100"/>
          <a:sy n="66" d="100"/>
        </p:scale>
        <p:origin x="-55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42852"/>
            <a:ext cx="5643601" cy="2985082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Интегрированный урок по литературе в 10  классе по роману А. С. Пушкина «Евгений Онегин»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«Страница из «Энциклопедии русской жизни»( О некоторых  аспектах кулинарного антуража в романе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А.С. Пушкина «Евгений Онегин»)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000372"/>
            <a:ext cx="5715008" cy="314327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Мухаметшиной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Гузелии</a:t>
            </a:r>
            <a:r>
              <a:rPr lang="ru-RU" b="1" dirty="0" smtClean="0">
                <a:solidFill>
                  <a:srgbClr val="FFFF00"/>
                </a:solidFill>
              </a:rPr>
              <a:t>   </a:t>
            </a:r>
            <a:r>
              <a:rPr lang="ru-RU" sz="2800" b="1" dirty="0" err="1" smtClean="0">
                <a:solidFill>
                  <a:srgbClr val="FFFF00"/>
                </a:solidFill>
              </a:rPr>
              <a:t>Самадовны</a:t>
            </a:r>
            <a:r>
              <a:rPr lang="ru-RU" sz="2800" b="1" dirty="0" smtClean="0">
                <a:solidFill>
                  <a:schemeClr val="tx1"/>
                </a:solidFill>
              </a:rPr>
              <a:t>, учителя русского языка и литературы МБОУ «СОШ№11» Октябрьского района города Ижевска Удмуртской Республики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gir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3143272" cy="427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000">
    <p:dissolve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Гуля\Downloads\img9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Гуля\Downloads\img11.jpg"/>
          <p:cNvPicPr>
            <a:picLocks noChangeAspect="1" noChangeArrowheads="1"/>
          </p:cNvPicPr>
          <p:nvPr/>
        </p:nvPicPr>
        <p:blipFill>
          <a:blip r:embed="rId2">
            <a:lum bright="-34000"/>
          </a:blip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14876" y="2786058"/>
            <a:ext cx="407196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Давайте поподробнее рассмотрим, что представляли собою блюда, изображённые столь натурально, и так, видимо, любимые и автором и его героем?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А поможет нам в этом учитель технологии Мерзлякова Мария Николаевна (рецепт приготовления холодного английского блюда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Roast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beef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окровавленный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Гуля\Downloads\img14.jpg"/>
          <p:cNvPicPr>
            <a:picLocks noChangeAspect="1" noChangeArrowheads="1"/>
          </p:cNvPicPr>
          <p:nvPr/>
        </p:nvPicPr>
        <p:blipFill>
          <a:blip r:embed="rId2">
            <a:lum bright="-28000"/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Гуля\Downloads\img15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8000"/>
          </a:blip>
          <a:srcRect/>
          <a:stretch>
            <a:fillRect/>
          </a:stretch>
        </p:blipFill>
        <p:spPr bwMode="auto">
          <a:xfrm>
            <a:off x="0" y="3286124"/>
            <a:ext cx="9144000" cy="3786190"/>
          </a:xfrm>
          <a:prstGeom prst="rect">
            <a:avLst/>
          </a:prstGeom>
          <a:noFill/>
        </p:spPr>
      </p:pic>
      <p:pic>
        <p:nvPicPr>
          <p:cNvPr id="60420" name="Picture 4" descr="C:\Users\Гуля\Downloads\img16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bright="3000" contrast="23000"/>
          </a:blip>
          <a:srcRect/>
          <a:stretch>
            <a:fillRect/>
          </a:stretch>
        </p:blipFill>
        <p:spPr bwMode="auto">
          <a:xfrm>
            <a:off x="0" y="0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Гуля\Downloads\img17.jpg"/>
          <p:cNvPicPr>
            <a:picLocks noChangeAspect="1" noChangeArrowheads="1"/>
          </p:cNvPicPr>
          <p:nvPr/>
        </p:nvPicPr>
        <p:blipFill>
          <a:blip r:embed="rId2">
            <a:lum bright="-21000"/>
          </a:blip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</p:spPr>
      </p:pic>
      <p:pic>
        <p:nvPicPr>
          <p:cNvPr id="61443" name="Picture 3" descr="C:\Users\Гуля\Downloads\img17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-17000"/>
          </a:blip>
          <a:srcRect/>
          <a:stretch>
            <a:fillRect/>
          </a:stretch>
        </p:blipFill>
        <p:spPr bwMode="auto">
          <a:xfrm>
            <a:off x="1" y="0"/>
            <a:ext cx="9144000" cy="26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Гуля\Downloads\img18.jpg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2500330"/>
          </a:xfrm>
          <a:prstGeom prst="rect">
            <a:avLst/>
          </a:prstGeom>
          <a:noFill/>
        </p:spPr>
      </p:pic>
      <p:pic>
        <p:nvPicPr>
          <p:cNvPr id="62467" name="Picture 3" descr="C:\Users\Гуля\Downloads\img187.jpg"/>
          <p:cNvPicPr>
            <a:picLocks noChangeAspect="1" noChangeArrowheads="1"/>
          </p:cNvPicPr>
          <p:nvPr/>
        </p:nvPicPr>
        <p:blipFill>
          <a:blip r:embed="rId3">
            <a:lum bright="-21000"/>
          </a:blip>
          <a:srcRect/>
          <a:stretch>
            <a:fillRect/>
          </a:stretch>
        </p:blipFill>
        <p:spPr bwMode="auto">
          <a:xfrm>
            <a:off x="0" y="2355646"/>
            <a:ext cx="9144000" cy="450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Гуля\Downloads\img19.jpg"/>
          <p:cNvPicPr>
            <a:picLocks noChangeAspect="1" noChangeArrowheads="1"/>
          </p:cNvPicPr>
          <p:nvPr/>
        </p:nvPicPr>
        <p:blipFill>
          <a:blip r:embed="rId2">
            <a:lum bright="-21000"/>
          </a:blip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pic>
        <p:nvPicPr>
          <p:cNvPr id="63491" name="Picture 3" descr="C:\Users\Гуля\Downloads\img190.jpg"/>
          <p:cNvPicPr>
            <a:picLocks noChangeAspect="1" noChangeArrowheads="1"/>
          </p:cNvPicPr>
          <p:nvPr/>
        </p:nvPicPr>
        <p:blipFill>
          <a:blip r:embed="rId3">
            <a:lum bright="-25000"/>
          </a:blip>
          <a:srcRect/>
          <a:stretch>
            <a:fillRect/>
          </a:stretch>
        </p:blipFill>
        <p:spPr bwMode="auto">
          <a:xfrm>
            <a:off x="0" y="-16325"/>
            <a:ext cx="9144000" cy="1045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Гуля\Downloads\img20.jpg"/>
          <p:cNvPicPr>
            <a:picLocks noChangeAspect="1" noChangeArrowheads="1"/>
          </p:cNvPicPr>
          <p:nvPr/>
        </p:nvPicPr>
        <p:blipFill>
          <a:blip r:embed="rId2">
            <a:lum bright="-2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я\Downloads\78882e533ec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5" cy="3514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214290"/>
            <a:ext cx="4929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Arial CYR" charset="-52"/>
                <a:ea typeface="Times New Roman" pitchFamily="18" charset="0"/>
                <a:cs typeface="Times New Roman" pitchFamily="18" charset="0"/>
              </a:rPr>
              <a:t>С помощью кулинарного фона поэт подчёркивает всю несовместимость Онегина с провинциальной средой, бытом Лариных, готовит читателя к событиям, чреватым горькими последствиями. Как видим, автор романа очень серьёзно относится к кулинарному антуражу, использует его не только в качестве иллюстрации к бытовым эпизодам, но и как убедительный аргумент в развитии действия.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0" y="3447494"/>
            <a:ext cx="4357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Arial CYR" charset="-52"/>
                <a:ea typeface="Times New Roman" pitchFamily="18" charset="0"/>
                <a:cs typeface="Times New Roman" pitchFamily="18" charset="0"/>
              </a:rPr>
              <a:t>Не правда ли, сам собой напрашивается вывод: несомненно, с точки зрения кулинарных </a:t>
            </a:r>
            <a:r>
              <a:rPr lang="ru-RU" sz="2400" b="1" dirty="0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C000"/>
                </a:solidFill>
                <a:latin typeface="Arial CYR" charset="-52"/>
                <a:ea typeface="Times New Roman" pitchFamily="18" charset="0"/>
                <a:cs typeface="Times New Roman" pitchFamily="18" charset="0"/>
              </a:rPr>
              <a:t>привязанностей</a:t>
            </a:r>
            <a:r>
              <a:rPr lang="ru-RU" sz="2400" b="1" dirty="0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FFC000"/>
                </a:solidFill>
                <a:latin typeface="Arial CYR" charset="-52"/>
                <a:ea typeface="Times New Roman" pitchFamily="18" charset="0"/>
                <a:cs typeface="Times New Roman" pitchFamily="18" charset="0"/>
              </a:rPr>
              <a:t>, Онегин был натурой утончённой и изысканной.</a:t>
            </a:r>
            <a:endParaRPr lang="ru-RU" sz="24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Гуля\Downloads\img7.jpg"/>
          <p:cNvPicPr>
            <a:picLocks noChangeAspect="1" noChangeArrowheads="1"/>
          </p:cNvPicPr>
          <p:nvPr/>
        </p:nvPicPr>
        <p:blipFill>
          <a:blip r:embed="rId2">
            <a:lum bright="-16000"/>
          </a:blip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C000"/>
                </a:solidFill>
              </a:rPr>
              <a:t>Цель урока</a:t>
            </a:r>
            <a:r>
              <a:rPr lang="ru-RU" sz="4000" dirty="0" smtClean="0">
                <a:solidFill>
                  <a:srgbClr val="FFC000"/>
                </a:solidFill>
              </a:rPr>
              <a:t>: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провести небольшое исследование, с тем чтобы выяснить, с какой целью использует поэт кулинарный антураж на станицах своего романа; найти в тексте романа специальные  «кулинарные» отступления, в которых даны точные сведения о различных блюдах , готовых кушаньях и напитках; выяснить отношение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</a:rPr>
              <a:t>А. С. Пушкина к отечественной  и зарубежной  кухне, рассказать и показать технологию приготовления традиционных блюд «</a:t>
            </a:r>
            <a:r>
              <a:rPr lang="ru-RU" sz="2800" b="1" dirty="0" err="1" smtClean="0">
                <a:solidFill>
                  <a:srgbClr val="FFFF00"/>
                </a:solidFill>
              </a:rPr>
              <a:t>Онегинской</a:t>
            </a:r>
            <a:r>
              <a:rPr lang="ru-RU" sz="2800" b="1" dirty="0" smtClean="0">
                <a:solidFill>
                  <a:srgbClr val="FFFF00"/>
                </a:solidFill>
              </a:rPr>
              <a:t> эпохи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Гуля\Downloads\img21.jpg"/>
          <p:cNvPicPr>
            <a:picLocks noChangeAspect="1" noChangeArrowheads="1"/>
          </p:cNvPicPr>
          <p:nvPr/>
        </p:nvPicPr>
        <p:blipFill>
          <a:blip r:embed="rId2">
            <a:lum bright="-21000"/>
          </a:blip>
          <a:srcRect/>
          <a:stretch>
            <a:fillRect/>
          </a:stretch>
        </p:blipFill>
        <p:spPr bwMode="auto">
          <a:xfrm>
            <a:off x="0" y="2428867"/>
            <a:ext cx="9144000" cy="4429133"/>
          </a:xfrm>
          <a:prstGeom prst="rect">
            <a:avLst/>
          </a:prstGeom>
          <a:noFill/>
        </p:spPr>
      </p:pic>
      <p:pic>
        <p:nvPicPr>
          <p:cNvPr id="65539" name="Picture 3" descr="C:\Users\Гуля\Downloads\img0.jpg"/>
          <p:cNvPicPr>
            <a:picLocks noChangeAspect="1" noChangeArrowheads="1"/>
          </p:cNvPicPr>
          <p:nvPr/>
        </p:nvPicPr>
        <p:blipFill>
          <a:blip r:embed="rId3">
            <a:lum bright="-13000"/>
          </a:blip>
          <a:srcRect/>
          <a:stretch>
            <a:fillRect/>
          </a:stretch>
        </p:blipFill>
        <p:spPr bwMode="auto">
          <a:xfrm>
            <a:off x="0" y="214290"/>
            <a:ext cx="9144000" cy="2214577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29058" y="357167"/>
            <a:ext cx="34290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Так осведомлённость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CYR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А. С. Пушкина в вопросах кулинарии оживила, окрасила и дополнила многоплановое грандиозное живописное полотно, имя которому роман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Евгений Онегин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FFFF00"/>
                </a:solidFill>
              </a:rPr>
              <a:t>Учащиеся получают интегративное задание. Его особенность заключается в  синтезе знаний и умений из разных учебных дисциплин, тем, проблем, в объединении их вокруг и ради одного вопроса, одной проблемы; это задания , связывающие теорию и личный опыт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4035" name="Picture 3" descr="C:\Users\Гуля\Desktop\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643183"/>
            <a:ext cx="6453214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 ходе небольшого исследования учащиеся  находят несколько «кулинарных» отступлений, в которых описывается «меню» ресторана «Та</a:t>
            </a:r>
            <a:r>
              <a:rPr lang="en-US" sz="3600" b="1" dirty="0" smtClean="0">
                <a:solidFill>
                  <a:srgbClr val="FFFF00"/>
                </a:solidFill>
              </a:rPr>
              <a:t>l</a:t>
            </a:r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r>
              <a:rPr lang="en-US" sz="3600" b="1" dirty="0" smtClean="0">
                <a:solidFill>
                  <a:srgbClr val="FFFF00"/>
                </a:solidFill>
              </a:rPr>
              <a:t>n</a:t>
            </a:r>
            <a:r>
              <a:rPr lang="ru-RU" sz="3600" b="1" dirty="0" smtClean="0">
                <a:solidFill>
                  <a:srgbClr val="FFFF00"/>
                </a:solidFill>
              </a:rPr>
              <a:t>» в Петербурге, домашнего дворянского застолья, чайного стола…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857628"/>
          </a:xfrm>
        </p:spPr>
        <p:txBody>
          <a:bodyPr>
            <a:normAutofit/>
          </a:bodyPr>
          <a:lstStyle/>
          <a:p>
            <a:pPr lvl="8"/>
            <a:endParaRPr lang="ru-RU" dirty="0"/>
          </a:p>
        </p:txBody>
      </p:sp>
      <p:pic>
        <p:nvPicPr>
          <p:cNvPr id="40962" name="Picture 2" descr="C:\Users\Гуля\Desktop\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678661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я\Downloads\pushkin_kuzmin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76500" cy="5072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0"/>
            <a:ext cx="67151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Теперь же обратимся к конкретным эпизодам текста и воочию убедимся, как Пушкин, не только художник слова, но и знаток кулинарного дела, энергично и точно изображающий кулинарные пристрастия своих героев, тем самым раздвигает рамки характеристик отдельных действующих лиц и обстановки романа в целом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C:\Users\Гуля\Downloads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857628"/>
            <a:ext cx="500066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Гуля\Downloads\img4.jpg"/>
          <p:cNvPicPr>
            <a:picLocks noChangeAspect="1" noChangeArrowheads="1"/>
          </p:cNvPicPr>
          <p:nvPr/>
        </p:nvPicPr>
        <p:blipFill>
          <a:blip r:embed="rId2">
            <a:lum bright="-25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C:\Users\Гуля\Downloads\img4.jpg"/>
          <p:cNvPicPr>
            <a:picLocks noChangeAspect="1" noChangeArrowheads="1"/>
          </p:cNvPicPr>
          <p:nvPr/>
        </p:nvPicPr>
        <p:blipFill>
          <a:blip r:embed="rId2">
            <a:lum bright="-25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Гуля\Downloads\кулинар.jpg"/>
          <p:cNvPicPr>
            <a:picLocks noChangeAspect="1" noChangeArrowheads="1"/>
          </p:cNvPicPr>
          <p:nvPr/>
        </p:nvPicPr>
        <p:blipFill>
          <a:blip r:embed="rId2">
            <a:lum bright="-25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Гуля\Downloads\кулинарный.jpg"/>
          <p:cNvPicPr>
            <a:picLocks noChangeAspect="1" noChangeArrowheads="1"/>
          </p:cNvPicPr>
          <p:nvPr/>
        </p:nvPicPr>
        <p:blipFill>
          <a:blip r:embed="rId2">
            <a:lum bright="-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357563"/>
            <a:ext cx="407193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Страсбур</a:t>
            </a:r>
            <a:r>
              <a:rPr lang="ru-RU" dirty="0" smtClean="0">
                <a:solidFill>
                  <a:srgbClr val="FF0000"/>
                </a:solidFill>
                <a:latin typeface="Arial CYR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гский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пирог нетленный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- это блюдо могло подаваться и холодным, и горячим. В 19 веке оно было очень популярно благодаря одному незаменимому качеству: правильно приготовленный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пирог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не портился более недели. Именно поэтому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CYR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А.С. Пушкин награждает его эпитетом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нетленный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Гуля\Downloads\imgку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1704</TotalTime>
  <Words>445</Words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Интегрированный урок по литературе в 10  классе по роману А. С. Пушкина «Евгений Онегин» «Страница из «Энциклопедии русской жизни»( О некоторых  аспектах кулинарного антуража в романе  А.С. Пушкина «Евгений Онегин») </vt:lpstr>
      <vt:lpstr>Цель урока:</vt:lpstr>
      <vt:lpstr>Учащиеся получают интегративное задание. Его особенность заключается в  синтезе знаний и умений из разных учебных дисциплин, тем, проблем, в объединении их вокруг и ради одного вопроса, одной проблемы; это задания , связывающие теорию и личный опыт.</vt:lpstr>
      <vt:lpstr>В ходе небольшого исследования учащиеся  находят несколько «кулинарных» отступлений, в которых описывается «меню» ресторана «Таlоn» в Петербурге, домашнего дворянского застолья, чайного стола…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Гуля</dc:creator>
  <cp:lastModifiedBy>Гуля</cp:lastModifiedBy>
  <cp:revision>193</cp:revision>
  <dcterms:created xsi:type="dcterms:W3CDTF">2012-11-22T15:29:34Z</dcterms:created>
  <dcterms:modified xsi:type="dcterms:W3CDTF">2016-10-15T17:16:58Z</dcterms:modified>
</cp:coreProperties>
</file>