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6" r:id="rId2"/>
    <p:sldId id="256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4" r:id="rId14"/>
    <p:sldId id="268" r:id="rId15"/>
    <p:sldId id="269" r:id="rId16"/>
    <p:sldId id="258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F056-751E-4F04-91E9-1899D99469FE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4530A-A907-411B-B5E1-4FF30584E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4530A-A907-411B-B5E1-4FF30584E6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4530A-A907-411B-B5E1-4FF30584E6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4530A-A907-411B-B5E1-4FF30584E6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4530A-A907-411B-B5E1-4FF30584E69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&#1057;&#1077;&#1088;&#1077;&#1075;&#1072;\&#1056;&#1072;&#1073;&#1086;&#1095;&#1080;&#1081;%20&#1089;&#1090;&#1086;&#1083;\&#1052;&#1072;&#1088;&#1096;&#1072;&#1083;%20&#1055;&#1086;&#1073;&#1077;&#1076;&#1099;%20&#1046;&#1091;&#1082;&#1086;&#1074;%20&#1043;.&#1050;\&#1087;&#1086;&#1076;&#1087;&#1080;&#1089;&#1072;&#1085;&#1080;&#1077;%20&#1072;&#1082;&#1090;&#1072;%20&#1082;&#1072;&#1087;&#1080;&#1090;&#1091;&#1083;&#1103;&#1094;&#1080;&#1080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aedia-russia.ru/document/great/2011-6-11/zhukov/05_big.jpg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&#1057;&#1077;&#1088;&#1077;&#1075;&#1072;\&#1056;&#1072;&#1073;&#1086;&#1095;&#1080;&#1081;%20&#1089;&#1090;&#1086;&#1083;\&#1052;&#1072;&#1088;&#1096;&#1072;&#1083;%20&#1055;&#1086;&#1073;&#1077;&#1076;&#1099;%20&#1046;&#1091;&#1082;&#1086;&#1074;%20&#1043;.&#1050;\&#1052;&#1072;&#1088;&#1096;&#1072;&#1083;_&#1046;&#1091;&#1082;&#1086;&#1074;_&#1080;_&#1055;&#1086;&#1073;&#1077;&#1076;&#1072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7;&#1077;&#1088;&#1077;&#1075;&#1072;\&#1056;&#1072;&#1073;&#1086;&#1095;&#1080;&#1081;%20&#1089;&#1090;&#1086;&#1083;\&#1052;&#1072;&#1088;&#1096;&#1072;&#1083;%20&#1055;&#1086;&#1073;&#1077;&#1076;&#1099;%20&#1046;&#1091;&#1082;&#1086;&#1074;%20&#1043;.&#1050;\&#1052;&#1072;&#1088;&#1096;&#1072;&#1083;_&#1046;&#1091;&#1082;&#1086;&#1074;_&#1080;_&#1055;&#1086;&#1073;&#1077;&#1076;&#1072;.mp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hyperlink" Target="http://www.encyclopaedia-russia.ru/document/great/2011-6-11/zhukov/08_big.jpg" TargetMode="External"/><Relationship Id="rId2" Type="http://schemas.openxmlformats.org/officeDocument/2006/relationships/hyperlink" Target="http://www.encyclopaedia-russia.ru/document/great/2011-6-11/zhukov/09_big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ncyclopaedia-russia.ru/document/great/2011-6-11/zhukov/07_big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ncyclopaedia-russia.ru/document/great/2011-6-11/zhukov/06_big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ncyclopaedia-russia.ru/document/great/2011-6-11/zhukov/02_big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ncyclopaedia-russia.ru/document/great/2011-6-11/zhukov/03_big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990000"/>
                </a:solidFill>
                <a:latin typeface="Century Schoolbook" pitchFamily="18" charset="0"/>
              </a:rPr>
              <a:t/>
            </a:r>
            <a:br>
              <a:rPr lang="ru-RU" sz="2800" dirty="0" smtClean="0">
                <a:solidFill>
                  <a:srgbClr val="990000"/>
                </a:solidFill>
                <a:latin typeface="Century Schoolbook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Century Schoolbook" pitchFamily="18" charset="0"/>
              </a:rPr>
              <a:t/>
            </a:r>
            <a:br>
              <a:rPr lang="ru-RU" sz="2800" dirty="0" smtClean="0">
                <a:solidFill>
                  <a:srgbClr val="990000"/>
                </a:solidFill>
                <a:latin typeface="Century Schoolbook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Century Schoolbook" pitchFamily="18" charset="0"/>
              </a:rPr>
              <a:t/>
            </a:r>
            <a:br>
              <a:rPr lang="ru-RU" sz="2800" dirty="0" smtClean="0">
                <a:solidFill>
                  <a:srgbClr val="990000"/>
                </a:solidFill>
                <a:latin typeface="Century Schoolbook" pitchFamily="18" charset="0"/>
              </a:rPr>
            </a:br>
            <a:r>
              <a:rPr lang="ru-RU" sz="2800" dirty="0" smtClean="0">
                <a:latin typeface="Century Schoolbook" pitchFamily="18" charset="0"/>
              </a:rPr>
              <a:t/>
            </a:r>
            <a:br>
              <a:rPr lang="ru-RU" sz="2800" dirty="0" smtClean="0">
                <a:latin typeface="Century Schoolbook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6000" dirty="0" smtClean="0">
                <a:solidFill>
                  <a:srgbClr val="7030A0"/>
                </a:solidFill>
              </a:rPr>
              <a:t>«Важные даты, о которых следует помнить»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7696200" cy="2438400"/>
          </a:xfrm>
        </p:spPr>
        <p:txBody>
          <a:bodyPr>
            <a:normAutofit/>
          </a:bodyPr>
          <a:lstStyle/>
          <a:p>
            <a:pPr lvl="2" algn="l" eaLnBrk="1" hangingPunct="1"/>
            <a:r>
              <a:rPr lang="ru-RU" sz="2000" i="1" u="sng" dirty="0" smtClean="0"/>
              <a:t>Автор:</a:t>
            </a:r>
            <a:r>
              <a:rPr lang="ru-RU" sz="2000" i="1" dirty="0" smtClean="0"/>
              <a:t> </a:t>
            </a:r>
          </a:p>
          <a:p>
            <a:pPr lvl="2" algn="l" eaLnBrk="1" hangingPunct="1"/>
            <a:r>
              <a:rPr lang="ru-RU" sz="2000" i="1" dirty="0" smtClean="0"/>
              <a:t>            </a:t>
            </a:r>
            <a:r>
              <a:rPr lang="ru-RU" sz="2000" i="1" dirty="0" smtClean="0">
                <a:solidFill>
                  <a:srgbClr val="990000"/>
                </a:solidFill>
                <a:latin typeface="Century Schoolbook" pitchFamily="18" charset="0"/>
              </a:rPr>
              <a:t>Марченкова В.М., учитель истории </a:t>
            </a:r>
          </a:p>
          <a:p>
            <a:pPr lvl="2" algn="l" eaLnBrk="1" hangingPunct="1"/>
            <a:r>
              <a:rPr lang="ru-RU" sz="2000" i="1" dirty="0" smtClean="0">
                <a:solidFill>
                  <a:srgbClr val="990000"/>
                </a:solidFill>
                <a:latin typeface="Century Schoolbook" pitchFamily="18" charset="0"/>
              </a:rPr>
              <a:t>          МКОУ Татевской СОШ имени С.А.Рачинского </a:t>
            </a:r>
          </a:p>
          <a:p>
            <a:pPr lvl="2" algn="l" eaLnBrk="1" hangingPunct="1"/>
            <a:r>
              <a:rPr lang="ru-RU" sz="2000" i="1" dirty="0" smtClean="0">
                <a:solidFill>
                  <a:srgbClr val="990000"/>
                </a:solidFill>
                <a:latin typeface="Century Schoolbook" pitchFamily="18" charset="0"/>
              </a:rPr>
              <a:t>          Оленинского района Тверской области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228600"/>
            <a:ext cx="8534400" cy="160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8 мая 1945 года в 22:43 (9 мая 0:43 по московскому времени) в Карлсхорсте (Берлин) Жуков принял от гитлеровского генерал-фельдмаршала Вильгельма фон Кейтеля безоговорочную капитуляцию фашистской Германии и был назначен командующим группой советских войск в Германии.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5608637"/>
            <a:ext cx="7467600" cy="1249363"/>
          </a:xfrm>
          <a:solidFill>
            <a:schemeClr val="tx1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Американский военный историк Мартин Кайден говорит: 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«Жуков был полководцем полководцев в ведении войны массовыми армиями двадцатого столетия. Он нанес немцам больше потерь, чем любой другой военачальник. Он был „чудо-маршалом”. Перед нами военный гений».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подписание акта капитуляц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4859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14800" y="273050"/>
            <a:ext cx="4572000" cy="7175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Два Парада Победы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152400" y="3886200"/>
            <a:ext cx="4038600" cy="3230563"/>
          </a:xfrm>
        </p:spPr>
        <p:txBody>
          <a:bodyPr>
            <a:normAutofit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24 июня 1945 г</a:t>
            </a:r>
            <a:r>
              <a:rPr lang="ru-RU" sz="2000" u="sng" dirty="0" smtClean="0"/>
              <a:t>. </a:t>
            </a:r>
            <a:r>
              <a:rPr lang="ru-RU" sz="2000" dirty="0" smtClean="0"/>
              <a:t>маршал Жуков принял Парад Победы Советского Союза над Германией в Великой Отечественной войне, который состоялся в Москве на Красной площади.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2000" dirty="0" smtClean="0"/>
              <a:t>Командовал парадом маршал Рокоссовский.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Содержимое 9" descr="12 июля 1945 года Фельдмаршал Монтгомери возложил на маршала Жукова большой Крест рыцарского ордена Бани 1-го класса">
            <a:hlinkClick r:id="rId3" tooltip="&quot;12 июля 1945 года Фельдмаршал Монтгомери возложил на маршала Жукова большой Крест рыцарского ордена Бани 1-го класса&quot;"/>
          </p:cNvPr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67200"/>
            <a:ext cx="3962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91000" y="762000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</a:rPr>
              <a:t>7 сентября 1945 г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 smtClean="0"/>
              <a:t>в Берлине у Бранденбургских ворот состоялся Парад Победы союзных войск во Второй Мировой Войне (в парадном марше прошли колонны войск и бронетехника берлинских гарнизонов СССР, Франции, Великобритании и США), от Советского Союза парад принимал маршал Жуков. Командовал парадом  английский генерал-майор </a:t>
            </a:r>
            <a:r>
              <a:rPr lang="ru-RU" sz="2000" dirty="0" err="1" smtClean="0"/>
              <a:t>Нэйрс</a:t>
            </a:r>
            <a:r>
              <a:rPr lang="ru-RU" sz="2000" dirty="0" smtClean="0"/>
              <a:t>, комендант Британского Сектора в Берлине.</a:t>
            </a:r>
          </a:p>
        </p:txBody>
      </p:sp>
      <p:pic>
        <p:nvPicPr>
          <p:cNvPr id="3074" name="Picture 2" descr="C:\Documents and Settings\Серега\Рабочий стол\жуков дополнительно\парад 1945.jpg"/>
          <p:cNvPicPr>
            <a:picLocks noChangeAspect="1" noChangeArrowheads="1"/>
          </p:cNvPicPr>
          <p:nvPr/>
        </p:nvPicPr>
        <p:blipFill>
          <a:blip r:embed="rId5"/>
          <a:srcRect t="15836"/>
          <a:stretch>
            <a:fillRect/>
          </a:stretch>
        </p:blipFill>
        <p:spPr bwMode="auto">
          <a:xfrm>
            <a:off x="152400" y="1143000"/>
            <a:ext cx="3886200" cy="245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Серега\Рабочий стол\жуков\принимает парад победы 26.06.19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2468595" cy="1762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Маршал_Жуков_и_Побе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886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Период после Великой Отечественной войны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5334000"/>
          </a:xfrm>
        </p:spPr>
        <p:txBody>
          <a:bodyPr>
            <a:normAutofit fontScale="62500" lnSpcReduction="20000"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sz="3200" dirty="0" smtClean="0"/>
              <a:t>После окончания Великой Отечественной войны Г. К. Жуков с июня 1945 г. по 21 марта 1946 г. — «Главнокомандующий Группой советских оккупационных войск в Германии и Главнокомандующий Советской администрации по управлению Советской зоны оккупированной Германии», с 21 марта 1946 г. по 3 июня 1946 г. — «Главнокомандующий Сухопутными войсками и заместитель министра Вооруженных Сил по Сухопутным войскам», затем по 4 февраля 1948 г. — командующий войсками Одесского и по 16 марта 1953 г. — Уральского военного округов, по 9 февраля 1955 г. — первый заместитель министра обороны СССР, по октябрь 1957 г. — министр обороны СССР.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3200" dirty="0" smtClean="0"/>
              <a:t>В марте 1958 г. «уволен в отставку с правом ношения военной формы одежды».</a:t>
            </a:r>
          </a:p>
          <a:p>
            <a:pPr marL="10800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2050" name="Picture 2" descr="C:\Documents and Settings\Серега\Рабочий стол\жуков\photo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2600" y="990600"/>
            <a:ext cx="3332988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Автограф Георгия Жуко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105400"/>
            <a:ext cx="1828800" cy="1066800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24200" y="2971800"/>
            <a:ext cx="6019800" cy="3886200"/>
          </a:xfrm>
        </p:spPr>
        <p:txBody>
          <a:bodyPr>
            <a:normAutofit fontScale="70000" lnSpcReduction="20000"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sz="2900" dirty="0" smtClean="0"/>
              <a:t>18 июня 1974 года в 14.30,  после тяжелой болезни Георгий Константинович скончался. Вопреки последней воле Жукова о погребении в земле и невзирая на просьбы семьи к высшему руководству страны тело его было кремировано. Урна с прахом выдающегося военного и государственного деятеля захоронена в Кремлевской стене  на Красной площади Москвы со всеми положенными почестями.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2900" u="sng" dirty="0" smtClean="0"/>
              <a:t>В</a:t>
            </a:r>
            <a:r>
              <a:rPr lang="ru-RU" sz="2900" dirty="0" smtClean="0"/>
              <a:t> день 100-летиеясо дня рождения Жукова  - 2 декабря 1996 года— на Красной площади, впервые за все годы существования кремлёвского некрополя, была отслужена панихида.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C:\Documents and Settings\Серега\Рабочий стол\жуков дополнительно\Kremlin_Wall_Necropolis_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3004608" cy="2253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3" name="Picture 3" descr="C:\Documents and Settings\Серега\Рабочий стол\жуков дополнительно\первое изд мемумуаров 1968 воспоминания и размышл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"/>
            <a:ext cx="4762500" cy="258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2400" y="304800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В марте 1969 г вышла в свет книга воспоминаний Г. К. Жукова — «Воспоминания и размышления», начатая им в 1958 году.  После смерти Жукова книга неоднократно редактировалась и переиздавалась</a:t>
            </a:r>
            <a:r>
              <a:rPr lang="ru-RU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22860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Некрополь у Кремлевской стены</a:t>
            </a:r>
            <a:endParaRPr lang="ru-RU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010400" cy="792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Награды и знаки признания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19200"/>
            <a:ext cx="8382000" cy="525780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u="sng" dirty="0" smtClean="0"/>
              <a:t>Награды Российской империи</a:t>
            </a:r>
            <a:endParaRPr lang="ru-RU" u="sng" dirty="0" smtClean="0"/>
          </a:p>
          <a:p>
            <a:pPr lvl="0" algn="r"/>
            <a:r>
              <a:rPr lang="ru-RU" dirty="0" smtClean="0"/>
              <a:t>Георгиевский крест 3-й степени</a:t>
            </a:r>
          </a:p>
          <a:p>
            <a:pPr lvl="0" algn="r"/>
            <a:r>
              <a:rPr lang="ru-RU" dirty="0" smtClean="0"/>
              <a:t>Георгиевский крест 4-й степени</a:t>
            </a:r>
          </a:p>
          <a:p>
            <a:pPr lvl="0" algn="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      </a:t>
            </a:r>
            <a:r>
              <a:rPr lang="ru-RU" b="1" u="sng" dirty="0" smtClean="0"/>
              <a:t>Награды СССР</a:t>
            </a:r>
            <a:endParaRPr lang="ru-RU" u="sng" dirty="0" smtClean="0"/>
          </a:p>
          <a:p>
            <a:pPr lvl="0"/>
            <a:r>
              <a:rPr lang="ru-RU" dirty="0" smtClean="0"/>
              <a:t>4 медали «Золотая Звезда» Героя Советского Союза (29.08.1939; 29.07.1944; 01.06.1945; 01.12.1956)</a:t>
            </a:r>
          </a:p>
          <a:p>
            <a:pPr lvl="0"/>
            <a:r>
              <a:rPr lang="ru-RU" dirty="0" smtClean="0"/>
              <a:t>6 орденов Ленина (16.08.1936, 29.08.1939, </a:t>
            </a:r>
          </a:p>
          <a:p>
            <a:pPr lvl="0">
              <a:buNone/>
            </a:pPr>
            <a:r>
              <a:rPr lang="ru-RU" dirty="0" smtClean="0"/>
              <a:t>     21.02.1945, 01.12.1956, 01.12.1966, 01.12.1971)</a:t>
            </a:r>
          </a:p>
          <a:p>
            <a:pPr lvl="0"/>
            <a:r>
              <a:rPr lang="ru-RU" dirty="0" smtClean="0"/>
              <a:t>2 ордена «Победа» (№ 1 — 10.04.1944, № 5 — 30.03.1945)</a:t>
            </a:r>
          </a:p>
          <a:p>
            <a:pPr lvl="0"/>
            <a:r>
              <a:rPr lang="ru-RU" dirty="0" smtClean="0"/>
              <a:t>Орден Октябрьской революции (22.02.1968)</a:t>
            </a:r>
          </a:p>
          <a:p>
            <a:pPr lvl="0"/>
            <a:r>
              <a:rPr lang="ru-RU" dirty="0" smtClean="0"/>
              <a:t>3 ордена Красного Знамени (31.08.1922, 03.11.1944, 20.06.1949)</a:t>
            </a:r>
          </a:p>
          <a:p>
            <a:pPr lvl="0"/>
            <a:r>
              <a:rPr lang="ru-RU" dirty="0" smtClean="0"/>
              <a:t>2 ордена Суворова 1-й степени (№ 1 — 28.01.1943, № 39 — 28.07.1943)</a:t>
            </a:r>
          </a:p>
          <a:p>
            <a:pPr lvl="0"/>
            <a:r>
              <a:rPr lang="ru-RU" dirty="0" smtClean="0"/>
              <a:t>Почётное оружие — именная шашка с золотым изображением Государственного герба СССР (22.02.1968)</a:t>
            </a:r>
          </a:p>
          <a:p>
            <a:pPr lvl="0"/>
            <a:r>
              <a:rPr lang="ru-RU" dirty="0" smtClean="0"/>
              <a:t>16 медалей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Награды Георгия Константиновича Жуков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895600"/>
            <a:ext cx="1371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грады Георгия Константиновича Жукова в годы Российской импер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95400"/>
            <a:ext cx="8382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Серега\Рабочий стол\жуков\zhukov-orde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1735074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6553200" cy="48736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Награды и знаки признания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5334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Золотая Звезда Героя Монгольской Народной Республики (1969)</a:t>
            </a:r>
          </a:p>
          <a:p>
            <a:pPr lvl="0"/>
            <a:r>
              <a:rPr lang="ru-RU" dirty="0" smtClean="0"/>
              <a:t>Орден Красного Знамени Тувинской Республики (1939)</a:t>
            </a:r>
          </a:p>
          <a:p>
            <a:pPr lvl="0"/>
            <a:r>
              <a:rPr lang="ru-RU" dirty="0" smtClean="0"/>
              <a:t>3 ордена </a:t>
            </a:r>
            <a:r>
              <a:rPr lang="ru-RU" dirty="0" err="1" smtClean="0"/>
              <a:t>Сухэ-Батора</a:t>
            </a:r>
            <a:r>
              <a:rPr lang="ru-RU" dirty="0" smtClean="0"/>
              <a:t>, МНР (1968, 1969, 1971)</a:t>
            </a:r>
          </a:p>
          <a:p>
            <a:pPr lvl="0"/>
            <a:r>
              <a:rPr lang="ru-RU" dirty="0" smtClean="0"/>
              <a:t>2 ордена Боевого Красного Знамени, МНР (1939, 1942)</a:t>
            </a:r>
          </a:p>
          <a:p>
            <a:pPr lvl="0"/>
            <a:r>
              <a:rPr lang="ru-RU" dirty="0" smtClean="0"/>
              <a:t>Орден Свободы, СФР Югославия (1956)</a:t>
            </a:r>
          </a:p>
          <a:p>
            <a:pPr lvl="0"/>
            <a:r>
              <a:rPr lang="ru-RU" dirty="0" smtClean="0"/>
              <a:t>Орден «Крест </a:t>
            </a:r>
            <a:r>
              <a:rPr lang="ru-RU" dirty="0" err="1" smtClean="0"/>
              <a:t>Грюнвальда</a:t>
            </a:r>
            <a:r>
              <a:rPr lang="ru-RU" dirty="0" smtClean="0"/>
              <a:t>» 1-го класса, ПНР (1945)</a:t>
            </a:r>
          </a:p>
          <a:p>
            <a:pPr lvl="0"/>
            <a:r>
              <a:rPr lang="ru-RU" dirty="0" smtClean="0"/>
              <a:t>Орден «</a:t>
            </a:r>
            <a:r>
              <a:rPr lang="ru-RU" dirty="0" err="1" smtClean="0"/>
              <a:t>Виртути</a:t>
            </a:r>
            <a:r>
              <a:rPr lang="ru-RU" dirty="0" smtClean="0"/>
              <a:t> </a:t>
            </a:r>
            <a:r>
              <a:rPr lang="ru-RU" dirty="0" err="1" smtClean="0"/>
              <a:t>милитари</a:t>
            </a:r>
            <a:r>
              <a:rPr lang="ru-RU" dirty="0" smtClean="0"/>
              <a:t>» 1-го класса, ПНР (1945)</a:t>
            </a:r>
          </a:p>
          <a:p>
            <a:pPr lvl="0"/>
            <a:r>
              <a:rPr lang="ru-RU" dirty="0" smtClean="0"/>
              <a:t>Орден Возрождения Польши 2-го класса, ПНР (1968)</a:t>
            </a:r>
          </a:p>
          <a:p>
            <a:pPr lvl="0"/>
            <a:r>
              <a:rPr lang="ru-RU" dirty="0" smtClean="0"/>
              <a:t>Орден Возрождения Польши 3-го класса, ПНР (1973)</a:t>
            </a:r>
          </a:p>
          <a:p>
            <a:pPr lvl="0"/>
            <a:r>
              <a:rPr lang="ru-RU" dirty="0" smtClean="0"/>
              <a:t>Орден Белого льва 1-ого класса, ЧССР (1945)</a:t>
            </a:r>
          </a:p>
          <a:p>
            <a:pPr lvl="0"/>
            <a:r>
              <a:rPr lang="ru-RU" dirty="0" smtClean="0"/>
              <a:t>Орден Белого Льва «За победу» 1-й степени, ЧССР (1945)</a:t>
            </a:r>
          </a:p>
          <a:p>
            <a:pPr lvl="0"/>
            <a:r>
              <a:rPr lang="ru-RU" dirty="0" smtClean="0"/>
              <a:t>Военный крест 1939 года, ЧССР (1945)</a:t>
            </a:r>
          </a:p>
          <a:p>
            <a:pPr lvl="0"/>
            <a:r>
              <a:rPr lang="ru-RU" dirty="0" smtClean="0"/>
              <a:t>Орден «Легион Почёта» степени Главнокомандующего, США (1945)</a:t>
            </a:r>
          </a:p>
          <a:p>
            <a:pPr lvl="0"/>
            <a:r>
              <a:rPr lang="ru-RU" dirty="0" smtClean="0"/>
              <a:t>Почётный Рыцарь Большого Креста Ордена Бани, Великобритания (1945)</a:t>
            </a:r>
          </a:p>
          <a:p>
            <a:pPr lvl="0"/>
            <a:r>
              <a:rPr lang="ru-RU" dirty="0" smtClean="0"/>
              <a:t>Орден Почётного легиона 1-й степени, Франция (1945)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4038600" cy="4800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Орден Военных заслуг 1-го класса (Большой офицерский крест), Египет (1956)</a:t>
            </a:r>
          </a:p>
          <a:p>
            <a:pPr lvl="0"/>
            <a:r>
              <a:rPr lang="ru-RU" dirty="0" smtClean="0"/>
              <a:t>Медаль «50 лет Монгольской Народной Революции», МНР (1971)</a:t>
            </a:r>
          </a:p>
          <a:p>
            <a:pPr lvl="0"/>
            <a:r>
              <a:rPr lang="ru-RU" dirty="0" smtClean="0"/>
              <a:t>Медаль «50 лет Монгольской Народной Армии», МНР (1971)</a:t>
            </a:r>
          </a:p>
          <a:p>
            <a:pPr lvl="0"/>
            <a:r>
              <a:rPr lang="ru-RU" dirty="0" smtClean="0"/>
              <a:t>Медаль «XXX лет Победы на Халхин-Голе», МНР (1969)</a:t>
            </a:r>
          </a:p>
          <a:p>
            <a:pPr lvl="0"/>
            <a:r>
              <a:rPr lang="ru-RU" dirty="0" smtClean="0"/>
              <a:t>Медаль «За Победу над Японией», МНР (1945)</a:t>
            </a:r>
          </a:p>
          <a:p>
            <a:pPr lvl="0"/>
            <a:r>
              <a:rPr lang="ru-RU" dirty="0" smtClean="0"/>
              <a:t>Медаль «90-летие со дня рождения Георгия Димитрова», НРБ</a:t>
            </a:r>
          </a:p>
          <a:p>
            <a:pPr lvl="0"/>
            <a:r>
              <a:rPr lang="ru-RU" dirty="0" smtClean="0"/>
              <a:t>Медаль «25 лет Болгарской Народной армии», НРБ</a:t>
            </a:r>
          </a:p>
          <a:p>
            <a:pPr lvl="0"/>
            <a:r>
              <a:rPr lang="ru-RU" dirty="0" smtClean="0"/>
              <a:t>Медаль «За Варшаву 1939—1945», ПНР (1946)</a:t>
            </a:r>
          </a:p>
          <a:p>
            <a:pPr lvl="0"/>
            <a:r>
              <a:rPr lang="ru-RU" dirty="0" smtClean="0"/>
              <a:t>Медаль «За Одер, </a:t>
            </a:r>
            <a:r>
              <a:rPr lang="ru-RU" dirty="0" err="1" smtClean="0"/>
              <a:t>Нейсе</a:t>
            </a:r>
            <a:r>
              <a:rPr lang="ru-RU" dirty="0" smtClean="0"/>
              <a:t>, Балтику», ПНР (1946)</a:t>
            </a:r>
          </a:p>
          <a:p>
            <a:pPr lvl="0"/>
            <a:r>
              <a:rPr lang="ru-RU" dirty="0" smtClean="0"/>
              <a:t>2 медали «Китайско-советская дружба», КНР (1953, 1956)</a:t>
            </a:r>
          </a:p>
          <a:p>
            <a:pPr lvl="0"/>
            <a:r>
              <a:rPr lang="ru-RU" dirty="0" smtClean="0"/>
              <a:t>Медаль «Гарибальди», Италия (1956)</a:t>
            </a:r>
          </a:p>
          <a:p>
            <a:pPr lvl="0"/>
            <a:r>
              <a:rPr lang="ru-RU" dirty="0" smtClean="0"/>
              <a:t>Звание Почётного итальянского партизана (1956)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685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/>
              <a:t>Иностранные награды</a:t>
            </a:r>
            <a:r>
              <a:rPr lang="ru-RU" u="sng" dirty="0" smtClean="0"/>
              <a:t> </a:t>
            </a:r>
            <a:r>
              <a:rPr lang="ru-RU" dirty="0" smtClean="0"/>
              <a:t>(Герой МНР, 18 орденов, 10 медалей и </a:t>
            </a:r>
          </a:p>
          <a:p>
            <a:pPr>
              <a:buNone/>
            </a:pPr>
            <a:r>
              <a:rPr lang="ru-RU" dirty="0" smtClean="0"/>
              <a:t>звание Почетного итальянского партизана)</a:t>
            </a:r>
          </a:p>
        </p:txBody>
      </p:sp>
      <p:pic>
        <p:nvPicPr>
          <p:cNvPr id="10" name="Рисунок 9" descr="Иностранные награды Георгия Константиновича Жуко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"/>
            <a:ext cx="1714500" cy="179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рега\Рабочий стол\жуков дополнительно\Жуков_Старый_Оск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4572000"/>
            <a:ext cx="269240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629400" y="6324600"/>
            <a:ext cx="2133600" cy="307777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Старый Оскол</a:t>
            </a:r>
            <a:endParaRPr lang="ru-RU" sz="14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15962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Увековечение памяти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47800" y="685800"/>
            <a:ext cx="4648200" cy="1752600"/>
          </a:xfrm>
        </p:spPr>
        <p:txBody>
          <a:bodyPr>
            <a:normAutofit/>
          </a:bodyPr>
          <a:lstStyle/>
          <a:p>
            <a:pPr marL="108000" lvl="0">
              <a:spcBef>
                <a:spcPts val="0"/>
              </a:spcBef>
              <a:buNone/>
            </a:pPr>
            <a:r>
              <a:rPr lang="ru-RU" sz="2000" dirty="0" smtClean="0"/>
              <a:t>    Государственные награды Российской Федерации имени полководца: орден Жукова и медаль Жукова.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90800" y="1600200"/>
            <a:ext cx="3505200" cy="1828799"/>
          </a:xfrm>
        </p:spPr>
        <p:txBody>
          <a:bodyPr>
            <a:normAutofit/>
          </a:bodyPr>
          <a:lstStyle/>
          <a:p>
            <a:pPr marL="108000" lvl="0" algn="r">
              <a:spcBef>
                <a:spcPts val="0"/>
              </a:spcBef>
              <a:buNone/>
            </a:pPr>
            <a:r>
              <a:rPr lang="ru-RU" sz="2000" dirty="0" smtClean="0"/>
              <a:t>На родине полководца его имя носит город Жуков — административный центр Жуковского района Калужской области.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Серега\Рабочий стол\жуков\город Жуков в калужской облас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066800"/>
            <a:ext cx="27432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Documents and Settings\Серега\Рабочий стол\жуков\медаль жуко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"/>
            <a:ext cx="1296633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Documents and Settings\Серега\Рабочий стол\жуков\на манежно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038600"/>
            <a:ext cx="1756315" cy="2629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4343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В 1995 году был установлен конный памятник Жукову на Манежной площади в Москве.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50292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Жукову установлены бронзовые бюсты и памятники в разных городах бывшего СССР: Москве, Екатеринбурге, Омске, Твери, Ирбите, Харькове, Курске, ряде других городов .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3276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Первый в мире памятник Жукову в 1979 г. был установлен к</a:t>
            </a:r>
          </a:p>
          <a:p>
            <a:pPr lvl="0"/>
            <a:r>
              <a:rPr lang="ru-RU" dirty="0" smtClean="0"/>
              <a:t> 40-летию победы на Халхин-Голе в Улан-Баторе (Монголия)</a:t>
            </a:r>
            <a:endParaRPr lang="ru-RU" dirty="0"/>
          </a:p>
        </p:txBody>
      </p:sp>
      <p:pic>
        <p:nvPicPr>
          <p:cNvPr id="7" name="Picture 4" descr="C:\Documents and Settings\Серега\Рабочий стол\жуков дополнительно\200px-Monument_to_Georgy_Zhukov,_Ulan_Bator,_Mongol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09800"/>
            <a:ext cx="23368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Увековечение памяти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95400" y="685800"/>
            <a:ext cx="4038600" cy="1752600"/>
          </a:xfrm>
        </p:spPr>
        <p:txBody>
          <a:bodyPr>
            <a:normAutofit fontScale="85000" lnSpcReduction="20000"/>
          </a:bodyPr>
          <a:lstStyle/>
          <a:p>
            <a:pPr marL="108000" lvl="0">
              <a:spcBef>
                <a:spcPts val="0"/>
              </a:spcBef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609600"/>
            <a:ext cx="9144000" cy="5943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 1995 году учреждена ежегодная Государственная премия Российской Федерации имени Маршала Советского Союза Г. К. Жукова за выдающиеся достижения в области военной науки и создания военной техники, а также за лучшие произведения литературы и искусства, посвящённые Великой Отечественной войне (закон от 19.05.1995 № 80-ФЗ). </a:t>
            </a:r>
          </a:p>
          <a:p>
            <a:pPr lvl="0"/>
            <a:r>
              <a:rPr lang="ru-RU" dirty="0" smtClean="0"/>
              <a:t>В честь Георгия Жукова названы: станция «Маршала Жукова» Харьковского метро, улицы во многих городах России и СНГ (проспекты в Москве, Минске, Харькове, Волгограде, Иркутске, Санкт-Петербурге, Одессе).</a:t>
            </a:r>
          </a:p>
          <a:p>
            <a:pPr lvl="0"/>
            <a:r>
              <a:rPr lang="ru-RU" dirty="0" smtClean="0"/>
              <a:t>Имя маршала присвоено Военной академии воздушно-космической обороны в Твери (Военная академия воздушно-космической обороны имени Маршала Советского Союза Г.К. Жукова).</a:t>
            </a:r>
          </a:p>
          <a:p>
            <a:pPr lvl="0"/>
            <a:r>
              <a:rPr lang="ru-RU" dirty="0" smtClean="0"/>
              <a:t>В ноябре 1996 года в старом здании Генерального штаба в Москве (ул. Знаменка, д.19) был открыт мемориальный кабинет-музей Г. К. Жукова.</a:t>
            </a:r>
          </a:p>
          <a:p>
            <a:pPr lvl="0"/>
            <a:r>
              <a:rPr lang="ru-RU" dirty="0" smtClean="0"/>
              <a:t>В честь маршала названа малая планета 2132 </a:t>
            </a:r>
            <a:r>
              <a:rPr lang="ru-RU" dirty="0" err="1" smtClean="0"/>
              <a:t>Zhukov</a:t>
            </a:r>
            <a:r>
              <a:rPr lang="ru-RU" dirty="0" smtClean="0"/>
              <a:t>, открытая в 1975 году.</a:t>
            </a:r>
          </a:p>
          <a:p>
            <a:pPr lvl="0"/>
            <a:r>
              <a:rPr lang="ru-RU" dirty="0" smtClean="0"/>
              <a:t>Песня «Маршал Жуков и Победа». Музыка: Е. Колмановский. Слова: Е. </a:t>
            </a:r>
            <a:r>
              <a:rPr lang="ru-RU" dirty="0" err="1" smtClean="0"/>
              <a:t>Долматовский</a:t>
            </a:r>
            <a:r>
              <a:rPr lang="ru-RU" dirty="0" smtClean="0"/>
              <a:t>, 1982 г.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Маршал_Жуков_и_Побе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82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Увековечение памяти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95400" y="685800"/>
            <a:ext cx="4038600" cy="1752600"/>
          </a:xfrm>
        </p:spPr>
        <p:txBody>
          <a:bodyPr>
            <a:normAutofit/>
          </a:bodyPr>
          <a:lstStyle/>
          <a:p>
            <a:pPr marL="108000" lvl="0">
              <a:spcBef>
                <a:spcPts val="0"/>
              </a:spcBef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914400"/>
            <a:ext cx="4953000" cy="5943600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/>
              <a:t>В честь маршала названы  танкер («Маршал Жуков») Новороссийского морского пароходства,  пассажирский теплоход Волжского пароходства (Георгий Жуков).</a:t>
            </a:r>
          </a:p>
          <a:p>
            <a:pPr lvl="0"/>
            <a:r>
              <a:rPr lang="ru-RU" sz="2200" dirty="0" smtClean="0"/>
              <a:t>В честь маршала 8 мая 2007 года в Минске торжественно открыт сквер его памяти с бюстом Г.К. Жукова</a:t>
            </a:r>
          </a:p>
          <a:p>
            <a:pPr lvl="0"/>
            <a:r>
              <a:rPr lang="ru-RU" sz="2200" dirty="0" smtClean="0"/>
              <a:t>Были выпущены почтовые марки, посвященные Жукову.</a:t>
            </a:r>
          </a:p>
          <a:p>
            <a:pPr lvl="0"/>
            <a:r>
              <a:rPr lang="ru-RU" sz="2200" dirty="0" smtClean="0"/>
              <a:t>В честь маршала назван сухогруз ("Георгий Жуков") Судоходной Компании Стандард Шиппинг.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Почтовая марка России, 2004 год: Сергей Присекин, «Маршал Жуков»">
            <a:hlinkClick r:id="rId2" tooltip="&quot;Почтовая марка России, 2004 год: Сергей Присекин, «Маршал Жуков»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534025"/>
            <a:ext cx="2095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еплоход Георгий Жуков.jpg"/>
          <p:cNvPicPr>
            <a:picLocks noChangeAspect="1"/>
          </p:cNvPicPr>
          <p:nvPr/>
        </p:nvPicPr>
        <p:blipFill>
          <a:blip r:embed="rId4" cstate="print"/>
          <a:srcRect t="38168" b="8397"/>
          <a:stretch>
            <a:fillRect/>
          </a:stretch>
        </p:blipFill>
        <p:spPr>
          <a:xfrm>
            <a:off x="5181600" y="914400"/>
            <a:ext cx="3121152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Серега\Рабочий стол\жуков дополнительно\416px-marshal_of_the_ussr_1976_cpa_4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514600"/>
            <a:ext cx="1066800" cy="1537368"/>
          </a:xfrm>
          <a:prstGeom prst="rect">
            <a:avLst/>
          </a:prstGeom>
          <a:noFill/>
        </p:spPr>
      </p:pic>
      <p:pic>
        <p:nvPicPr>
          <p:cNvPr id="2052" name="Picture 4" descr="C:\Documents and Settings\Серега\Рабочий стол\жуков дополнительно\85px-1996._Stamp_of_Belarus_02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648200"/>
            <a:ext cx="1079500" cy="1511300"/>
          </a:xfrm>
          <a:prstGeom prst="rect">
            <a:avLst/>
          </a:prstGeom>
          <a:noFill/>
        </p:spPr>
      </p:pic>
      <p:pic>
        <p:nvPicPr>
          <p:cNvPr id="10" name="Рисунок 9" descr="Памятник Жукову в Минске">
            <a:hlinkClick r:id="rId7" tooltip="&quot;Памятник Жукову в Минске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2286000"/>
            <a:ext cx="15621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5029200" cy="314325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419600" cy="2286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посвящается 120-летию</a:t>
            </a:r>
            <a:r>
              <a:rPr lang="ru-RU" dirty="0" smtClean="0"/>
              <a:t> со дня рождения военачальника, государственного деятеля </a:t>
            </a:r>
            <a:r>
              <a:rPr lang="ru-RU" sz="3500" dirty="0" smtClean="0"/>
              <a:t>Георгия Константиновича Жукова</a:t>
            </a:r>
            <a:endParaRPr lang="ru-RU" sz="3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28600"/>
            <a:ext cx="518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Маршал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Победы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Георгий Константинович Жук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2857500" cy="395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705600" y="5105400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(1896-1974)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Рисунок 1" descr="«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285750" cy="219075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" y="5562600"/>
            <a:ext cx="8468985" cy="107721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«…Человек большого полководческого таланта, смелый и оригинальный в своих суждениях,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очень твёрдый в проведении решений в жизнь, не останавливающийся ни перед какими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препятствиями для достижения поставленных военных целей.»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(Генерал армии С.М.Штеменко)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копия выписки из метрической церковной книги, о рождении Георгия Жукова. Фотографии взяты отсюда httpperiskop.livejournal.com766735.ht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"/>
            <a:ext cx="38862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57200" y="4114800"/>
            <a:ext cx="8305800" cy="2590800"/>
          </a:xfrm>
          <a:solidFill>
            <a:schemeClr val="tx1">
              <a:lumMod val="65000"/>
            </a:schemeClr>
          </a:solidFill>
        </p:spPr>
        <p:txBody>
          <a:bodyPr>
            <a:normAutofit fontScale="70000" lnSpcReduction="20000"/>
          </a:bodyPr>
          <a:lstStyle/>
          <a:p>
            <a:pPr marL="72000" algn="just">
              <a:spcBef>
                <a:spcPts val="0"/>
              </a:spcBef>
              <a:buNone/>
            </a:pPr>
            <a:r>
              <a:rPr lang="ru-RU" dirty="0" smtClean="0"/>
              <a:t>"Отца Жуков видел мало, он сапожничал в городах. Мать билась на тяжелой работе. Заработки… "Я думаю, - напишет на склоне лет Георгий Константинович, - нищие собирали больше". Еще он напишет: "Спасибо соседям, они иногда нас выручали то щами, то кашей. Такая взаимопомощь в деревнях была не исключением, а скорее традицией дружбы и солидарности русских людей, живших в тяжелой нужде". "Отца Жуков видел мало, он сапожничал в городах. Мать билась на тяжелой работе. Заработки… "Я думаю, - напишет на склоне лет Георгий Константинович, - нищие собирали больше". Еще он напишет: "Спасибо соседям, они иногда нас выручали то щами, то кашей. Такая взаимопомощь в деревнях была не исключением, а скорее традицией дружбы и солидарности русских людей, живших в тяжелой нужде". </a:t>
            </a:r>
          </a:p>
          <a:p>
            <a:pPr marL="72000" algn="just">
              <a:spcBef>
                <a:spcPts val="0"/>
              </a:spcBef>
              <a:buNone/>
            </a:pPr>
            <a:r>
              <a:rPr lang="ru-RU" i="1" dirty="0" smtClean="0"/>
              <a:t>                                            </a:t>
            </a:r>
          </a:p>
          <a:p>
            <a:pPr marL="72000" algn="just">
              <a:spcBef>
                <a:spcPts val="0"/>
              </a:spcBef>
              <a:buNone/>
            </a:pPr>
            <a:r>
              <a:rPr lang="ru-RU" i="1" dirty="0" smtClean="0"/>
              <a:t>                                                   Яковлев Н. Жуков. - М.: Молодая гвардия, 1992, с. 6.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мать Устинья Артемьевна.jpg"/>
          <p:cNvPicPr>
            <a:picLocks noChangeAspect="1"/>
          </p:cNvPicPr>
          <p:nvPr/>
        </p:nvPicPr>
        <p:blipFill>
          <a:blip r:embed="rId4"/>
          <a:srcRect t="15736"/>
          <a:stretch>
            <a:fillRect/>
          </a:stretch>
        </p:blipFill>
        <p:spPr>
          <a:xfrm>
            <a:off x="6858000" y="1371600"/>
            <a:ext cx="1783080" cy="2040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00800" y="34290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Мать Устинья Артемьев</a:t>
            </a:r>
            <a:r>
              <a:rPr lang="ru-RU" sz="1400" dirty="0" smtClean="0"/>
              <a:t>на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1676400" cy="9541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Выписка из метрической церковной книги о рождении  Жукова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3048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Родился 1 декабря (19 ноября по старому стилю) 1896 года, в деревне Стрелковка Калужской области в семье крестьянина Константина Артемьевича Жукова (1851—1921 гг.).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2362200"/>
            <a:ext cx="647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После окончания трёх классов церковно-приходской школы (с похвальным листом) отдан в ученики в скорняжную мастерскую в Москве, одновременно закончил двухлетний курс городского училища (занимаясь по вечерам).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33800" y="533400"/>
            <a:ext cx="5111750" cy="58531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Призван в армию 7 августа 1915 года в Малоярославце, отобран в кавалерию. После обучения на кавалерийского унтер-офицера в конце августа 1916 года попал на Юго-Западный фронт в 10-й Новгородский драгунский полк. За захват немецкого офицера награждён Георгиевским крестом 4-й степени. В октябре получил тяжёлую контузию, после которой, вследствие частичной потери слуха, направлен в запасной кавалерийский полк. За ранение в бою удостоился второго Георгиевского креста, на этот раз 3-й степени. После роспуска эскадрона в декабре 1917 года вернулся в Москву, затем в деревню к родителям, где долго болел тифом.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Унтер-офицер Георгий Жуков, 1916 год">
            <a:hlinkClick r:id="rId2" tooltip="&quot;Унтер-офицер Георгий Жуков, 1916 год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28575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5257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Унтер-офицер </a:t>
            </a:r>
          </a:p>
          <a:p>
            <a:pPr algn="ctr"/>
            <a:r>
              <a:rPr lang="ru-RU" sz="1600" i="1" dirty="0" smtClean="0"/>
              <a:t>Георгий Жуков  </a:t>
            </a:r>
          </a:p>
          <a:p>
            <a:pPr algn="ctr"/>
            <a:r>
              <a:rPr lang="ru-RU" sz="1600" i="1" dirty="0" smtClean="0"/>
              <a:t>(1916 г.)</a:t>
            </a:r>
            <a:endParaRPr lang="ru-RU" sz="1600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10000" y="152400"/>
            <a:ext cx="5105400" cy="6705600"/>
          </a:xfrm>
        </p:spPr>
        <p:txBody>
          <a:bodyPr>
            <a:normAutofit fontScale="70000" lnSpcReduction="20000"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2900" dirty="0" smtClean="0"/>
              <a:t>В Красной Армии с августа 1918 года.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2900" dirty="0" smtClean="0"/>
              <a:t>  Вступил 1 марта 1919 года в члены РКП(б).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2900" dirty="0" smtClean="0"/>
              <a:t>  В Гражданскую войну красноармеец Георгий Жуков сражался на Восточном, Западном и Южном фронтах против уральских казаков, под Царицыном, с войсками Деникина и Врангеля. В мае-июне 1919 года в составе 1-й Московской кавалерийской дивизии отправился на Урал, участвовал в боях с казаками в районе станции Шипово, в июне-августе того же года — в боях за Уральск, затем в боях в районе станции Владимировка и города Николаевска. В сентябре-октябре 1919 года участвовал в боях под Царицыном, затем между Заплавным и Средней Ахтубой (рядом с нынешним г. Волжский), где был ранен осколками гранаты.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2900" dirty="0" smtClean="0"/>
              <a:t>После окончания Рязанских кавалерийских курсов осенью 1920 года назначен командиром взвода, затем эскадрона; в августе 1920 года принимал участие в боях с десантом Улагая под Екатеринодаром, в декабре 1920 — августе 1921 года участвовал в подавлении крестьянского восстания на Тамбовщине («антоновщина»).</a:t>
            </a:r>
          </a:p>
          <a:p>
            <a:pPr marL="108000">
              <a:spcBef>
                <a:spcPts val="0"/>
              </a:spcBef>
              <a:buNone/>
            </a:pPr>
            <a:endParaRPr lang="ru-RU" dirty="0" smtClean="0"/>
          </a:p>
          <a:p>
            <a:pPr marL="10800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3657600"/>
            <a:ext cx="3505200" cy="3048000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За участие в подавлении Антоновского восстания был награждён в 1922 году орденом Красного Знамени с формулировкой: «</a:t>
            </a:r>
            <a:r>
              <a:rPr lang="ru-RU" sz="1600" i="1" dirty="0" smtClean="0">
                <a:solidFill>
                  <a:srgbClr val="C00000"/>
                </a:solidFill>
              </a:rPr>
              <a:t>в бою под селом Вязовая Почта Тамбовской губернии 5 марта 1921 г., несмотря на атаки противника силой 1500—2000 сабель, он с эскадроном в течение 7 часов сдерживал натиск врага и, перейдя затем в контратаку, после 6 рукопашных схваток разбил банду</a:t>
            </a:r>
            <a:r>
              <a:rPr lang="ru-RU" sz="1600" dirty="0" smtClean="0">
                <a:solidFill>
                  <a:srgbClr val="C00000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1026" name="Picture 2" descr="C:\Documents and Settings\Серега\Рабочий стол\1920 с будущей женой Зуйковой А.Д..jpg"/>
          <p:cNvPicPr>
            <a:picLocks noChangeAspect="1" noChangeArrowheads="1"/>
          </p:cNvPicPr>
          <p:nvPr/>
        </p:nvPicPr>
        <p:blipFill>
          <a:blip r:embed="rId2"/>
          <a:srcRect t="4000"/>
          <a:stretch>
            <a:fillRect/>
          </a:stretch>
        </p:blipFill>
        <p:spPr bwMode="auto">
          <a:xfrm>
            <a:off x="1295400" y="533400"/>
            <a:ext cx="237569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 будущей  женой  Зуйковой А.Д. </a:t>
            </a:r>
          </a:p>
          <a:p>
            <a:r>
              <a:rPr lang="ru-RU" sz="1600" i="1" dirty="0" smtClean="0"/>
              <a:t>(1920 г. )</a:t>
            </a:r>
            <a:endParaRPr lang="ru-RU" sz="1600" i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От комполка до комкора.1923—1939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5715000" cy="4191000"/>
          </a:xfrm>
        </p:spPr>
        <p:txBody>
          <a:bodyPr>
            <a:normAutofit fontScale="55000" lnSpcReduction="20000"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sz="3600" dirty="0" smtClean="0"/>
              <a:t>С конца мая 1923 года Жуков вступил в командование 39-м полком 7-й Самарской кавалерийской дивизии, в 1924 году направлен в Высшую кавалерийскую школу. В 1929 году окончил курсы высшего начальствующего состава РККА, с мая 1930 года командовал около года 2-й бригадой в 7-й Самарской </a:t>
            </a:r>
            <a:r>
              <a:rPr lang="ru-RU" sz="3600" dirty="0" err="1" smtClean="0"/>
              <a:t>кавдивизии</a:t>
            </a:r>
            <a:r>
              <a:rPr lang="ru-RU" sz="3600" dirty="0" smtClean="0"/>
              <a:t>, которую возглавлял тогда Рокоссовский, далее служил в Белорусском военном округе под командованием И. П. Уборевича.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3600" dirty="0" smtClean="0"/>
              <a:t>Затем был помощником инспектора кавалерии РККА, командиром 4-й кавалерийской дивизии (1933—37 гг.), 3-го и 6-го кавалерийского корпуса, с июля 1938 года — заместителем командующего </a:t>
            </a:r>
            <a:r>
              <a:rPr lang="ru-RU" sz="3600" dirty="0" err="1" smtClean="0"/>
              <a:t>ЗапОВО</a:t>
            </a:r>
            <a:r>
              <a:rPr lang="ru-RU" sz="3600" dirty="0" smtClean="0"/>
              <a:t>. </a:t>
            </a:r>
          </a:p>
          <a:p>
            <a:pPr marL="10800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5257800"/>
            <a:ext cx="8610600" cy="1295400"/>
          </a:xfrm>
          <a:solidFill>
            <a:schemeClr val="tx1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pPr marL="10800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В период репрессий 1937—1938 гг. состоялось собрание парторганизации 6-го </a:t>
            </a:r>
            <a:r>
              <a:rPr lang="ru-RU" sz="2900" dirty="0" err="1" smtClean="0">
                <a:solidFill>
                  <a:srgbClr val="C00000"/>
                </a:solidFill>
              </a:rPr>
              <a:t>кавкорпуса</a:t>
            </a:r>
            <a:r>
              <a:rPr lang="ru-RU" sz="2900" dirty="0" smtClean="0">
                <a:solidFill>
                  <a:srgbClr val="C00000"/>
                </a:solidFill>
              </a:rPr>
              <a:t>, на котором разбирались заявления от некоторых политработников и командиров о «вражеских методах </a:t>
            </a:r>
            <a:r>
              <a:rPr lang="ru-RU" sz="2900" dirty="0" err="1" smtClean="0">
                <a:solidFill>
                  <a:srgbClr val="C00000"/>
                </a:solidFill>
              </a:rPr>
              <a:t>комкора</a:t>
            </a:r>
            <a:r>
              <a:rPr lang="ru-RU" sz="2900" dirty="0" smtClean="0">
                <a:solidFill>
                  <a:srgbClr val="C00000"/>
                </a:solidFill>
              </a:rPr>
              <a:t> Жукова в воспитании кадров». Однако партактив принял решение: «</a:t>
            </a:r>
            <a:r>
              <a:rPr lang="ru-RU" sz="2900" i="1" dirty="0" smtClean="0">
                <a:solidFill>
                  <a:srgbClr val="C00000"/>
                </a:solidFill>
              </a:rPr>
              <a:t>Ограничиться обсуждением вопроса и принять к сведению объяснение товарища Жукова Г.К.</a:t>
            </a:r>
            <a:r>
              <a:rPr lang="ru-RU" sz="2900" dirty="0" smtClean="0">
                <a:solidFill>
                  <a:srgbClr val="C00000"/>
                </a:solidFill>
              </a:rPr>
              <a:t>»</a:t>
            </a:r>
          </a:p>
          <a:p>
            <a:pPr marL="108000" algn="ctr">
              <a:spcBef>
                <a:spcPts val="0"/>
              </a:spcBef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Г.К.Жуков. Командир 39-го Бузулукского кавалерийского полка 7-й Самарской кавалерийской дивизии.">
            <a:hlinkClick r:id="rId2" tooltip="&quot;Г.К.Жуков. Командир 39-го Бузулукского кавалерийского полка 7-й Самарской кавалерийской дивизии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762000"/>
            <a:ext cx="28575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        Халхин-Гол. 1939—1940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715000" cy="4114800"/>
          </a:xfrm>
        </p:spPr>
        <p:txBody>
          <a:bodyPr>
            <a:normAutofit fontScale="92500" lnSpcReduction="20000"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sz="2400" dirty="0" smtClean="0"/>
              <a:t>С 5 июня 1939 года Жуков — командующий 1-й армейской группой советских войск в МНР.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2400" dirty="0" smtClean="0"/>
              <a:t>20—31 августа 1939 года провёл успешную операцию на окружение и разгромил группировку японских войск генерала </a:t>
            </a:r>
            <a:r>
              <a:rPr lang="ru-RU" sz="2400" dirty="0" err="1" smtClean="0"/>
              <a:t>Камацубары</a:t>
            </a:r>
            <a:r>
              <a:rPr lang="ru-RU" sz="2400" dirty="0" smtClean="0"/>
              <a:t> на реке Халхин-Гол. В боях на реке Халхин-Гол Г. К. Жуков впервые широко использовал танковые части для решения задачи окружения и уничтожения противника. В ходе боёв на Халхин-Голе советские войска потеряли 23 225 человек убитыми, ранеными и пропавшими без вести. Японские потери оцениваются от 21 до 61 тыс.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Жуков и Маршал Чойбалсан, Халхин-Гол">
            <a:hlinkClick r:id="rId2" tooltip="&quot;Жуков и Маршал Чойбалсан, Халхин-Гол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 l="15385"/>
          <a:stretch>
            <a:fillRect/>
          </a:stretch>
        </p:blipFill>
        <p:spPr bwMode="auto">
          <a:xfrm>
            <a:off x="6248400" y="838200"/>
            <a:ext cx="2514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6324600" y="4648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Жуков и маршал Чойболсан.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6477000" cy="12003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65200" lvl="1"/>
            <a:r>
              <a:rPr lang="ru-RU" u="sng" dirty="0" smtClean="0">
                <a:solidFill>
                  <a:srgbClr val="C00000"/>
                </a:solidFill>
              </a:rPr>
              <a:t>  31 июля 1939 г.— присвоено звание «комкор».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За  операцию у р.Халхин-Гол комкор Георгий Жуков удостоился звания Героя Советского Союза (28 августа 1939 г., Золотая Звезда № 435) и ордена Красного Знамени МНР.</a:t>
            </a:r>
          </a:p>
        </p:txBody>
      </p:sp>
      <p:pic>
        <p:nvPicPr>
          <p:cNvPr id="7" name="Рисунок 6" descr="Награды Георгия Константиновича Жукова"/>
          <p:cNvPicPr/>
          <p:nvPr/>
        </p:nvPicPr>
        <p:blipFill>
          <a:blip r:embed="rId4"/>
          <a:srcRect l="20183" r="65138" b="81169"/>
          <a:stretch>
            <a:fillRect/>
          </a:stretch>
        </p:blipFill>
        <p:spPr bwMode="auto">
          <a:xfrm>
            <a:off x="228600" y="5257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Накануне Великой Отечественной войны. 1940-1941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dirty="0" smtClean="0"/>
              <a:t>С июня 1940 года — командующий войсками Киевского военного округа (КОВО). При аттестации командного состава РККА в соответствии с новой системой званий стал </a:t>
            </a:r>
            <a:r>
              <a:rPr lang="ru-RU" u="sng" dirty="0" smtClean="0"/>
              <a:t>генералом армии (4 июня 194</a:t>
            </a:r>
            <a:r>
              <a:rPr lang="ru-RU" dirty="0" smtClean="0"/>
              <a:t>0). В этом качестве провёл большую работу по повышению боеспособности войск округа.</a:t>
            </a:r>
          </a:p>
          <a:p>
            <a:pPr marL="108000">
              <a:spcBef>
                <a:spcPts val="0"/>
              </a:spcBef>
              <a:buNone/>
            </a:pPr>
            <a:r>
              <a:rPr lang="ru-RU" dirty="0" smtClean="0"/>
              <a:t>9 июня 1940 года Военные советы КОВО и ОдВО получили директивы наркома обороны ОУ/583 и ОУ/584, согласно которым была поставлена задача подготовить операцию по занятию Бессарабии. Возглавил управление Южного фронта, созданного на базе КОВО (командующий — генерал армии Г. К. Жуков, начальник штаба — генерал-лейтенант Н. Ф. Ватутин).</a:t>
            </a:r>
          </a:p>
          <a:p>
            <a:pPr marL="108000">
              <a:spcBef>
                <a:spcPts val="0"/>
              </a:spcBef>
              <a:buNone/>
            </a:pPr>
            <a:r>
              <a:rPr lang="ru-RU" dirty="0" smtClean="0"/>
              <a:t>В январе 1941 года Жуков принял участие в двух штабных играх под общим названием «Наступательная операция фронта с прорывом УР», в которых рассматривались действия крупной ударной группировки советских войск с государственной границы СССР в направлении (соответственно) Польша — Восточная Пруссия и Венгрия — Румыния. По итогам этих командно-штабных игр Жуков был выдвинут Сталиным на </a:t>
            </a:r>
            <a:r>
              <a:rPr lang="ru-RU" u="sng" dirty="0" smtClean="0"/>
              <a:t>пост начальника Генерального Штаба и заместителя наркома обороны СССР ( февраль—июль 1941 г.)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годы Великой Отечественной войны (1941—1945)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8686800" cy="3048000"/>
          </a:xfrm>
        </p:spPr>
        <p:txBody>
          <a:bodyPr>
            <a:normAutofit fontScale="70000" lnSpcReduction="20000"/>
          </a:bodyPr>
          <a:lstStyle/>
          <a:p>
            <a:pPr marL="108000">
              <a:spcBef>
                <a:spcPts val="0"/>
              </a:spcBef>
              <a:buNone/>
            </a:pPr>
            <a:r>
              <a:rPr lang="ru-RU" sz="3100" dirty="0" smtClean="0"/>
              <a:t>Занимал посты Начальника Генерального штаба РККА (февраль-июль 1941), члена Ставки Главного командования (с 23 июня 1941 г.), Ставки Верховного Командования (с 10 июля 1941 г.) , Ставки Верховного Главнокомандования (с 8 августа 1941 г.), с 26 августа 1942 г. являлся заместителем Верховного Главнокомандующего, с 27 августа 1942 г. — первый заместитель народного комиссара обороны Союза ССР, командовал фронтами: Резервным, Ленинградским, Западным (одновременно был главкомом Западного направления),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3100" dirty="0" smtClean="0"/>
              <a:t>1-м Украинским, 1-м Белорусским.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28600" y="4343400"/>
            <a:ext cx="5029200" cy="1676400"/>
          </a:xfrm>
          <a:solidFill>
            <a:schemeClr val="tx1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marL="108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u="sng" dirty="0" smtClean="0">
                <a:solidFill>
                  <a:srgbClr val="C00000"/>
                </a:solidFill>
              </a:rPr>
              <a:t>18 января  1943 г. Жукову было присвоено звание Маршала Советского Союза</a:t>
            </a:r>
            <a:r>
              <a:rPr lang="ru-RU" dirty="0" smtClean="0">
                <a:solidFill>
                  <a:srgbClr val="C00000"/>
                </a:solidFill>
              </a:rPr>
              <a:t>. Он стал первым маршалом СССР с начала войны.</a:t>
            </a:r>
          </a:p>
          <a:p>
            <a:pPr marL="108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       10 апреля 1944 года Маршал Г. К. Жуков был удостоен высшей военной награды —</a:t>
            </a:r>
          </a:p>
          <a:p>
            <a:pPr marL="108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 ордена «Победа» за № 1.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Жуков в октябре 1941. Фото из газеты «Красная звезда», опубликовано по личному указанию Сталина.">
            <a:hlinkClick r:id="rId2" tooltip="&quot;Жуков в октябре 1941. Фото из газеты «Красная звезда», опубликовано по личному указанию Сталина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962400"/>
            <a:ext cx="32004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C:\Documents and Settings\Серега\Рабочий стол\жуков дополнительно\орден побе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2578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2413</Words>
  <Application>Microsoft Office PowerPoint</Application>
  <PresentationFormat>Экран (4:3)</PresentationFormat>
  <Paragraphs>140</Paragraphs>
  <Slides>18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  «Важные даты, о которых следует помнить»</vt:lpstr>
      <vt:lpstr> </vt:lpstr>
      <vt:lpstr> </vt:lpstr>
      <vt:lpstr>Слайд 4</vt:lpstr>
      <vt:lpstr>Слайд 5</vt:lpstr>
      <vt:lpstr> От комполка до комкора.1923—1939 </vt:lpstr>
      <vt:lpstr>           Халхин-Гол. 1939—1940</vt:lpstr>
      <vt:lpstr>Накануне Великой Отечественной войны. 1940-1941</vt:lpstr>
      <vt:lpstr>В годы Великой Отечественной войны (1941—1945) </vt:lpstr>
      <vt:lpstr>Слайд 10</vt:lpstr>
      <vt:lpstr>Два Парада Победы </vt:lpstr>
      <vt:lpstr>Период после Великой Отечественной войны</vt:lpstr>
      <vt:lpstr>Слайд 13</vt:lpstr>
      <vt:lpstr>Награды и знаки признания</vt:lpstr>
      <vt:lpstr>Награды и знаки признания</vt:lpstr>
      <vt:lpstr>Увековечение памяти </vt:lpstr>
      <vt:lpstr>Увековечение памяти </vt:lpstr>
      <vt:lpstr>Увековечение памяти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Георгий Константинович Жуков  (1896-1974)</dc:title>
  <cp:lastModifiedBy>Вова</cp:lastModifiedBy>
  <cp:revision>71</cp:revision>
  <dcterms:modified xsi:type="dcterms:W3CDTF">2016-10-14T20:09:11Z</dcterms:modified>
</cp:coreProperties>
</file>