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2"/>
  </p:notesMasterIdLst>
  <p:sldIdLst>
    <p:sldId id="256" r:id="rId2"/>
    <p:sldId id="260" r:id="rId3"/>
    <p:sldId id="264" r:id="rId4"/>
    <p:sldId id="266" r:id="rId5"/>
    <p:sldId id="261" r:id="rId6"/>
    <p:sldId id="262" r:id="rId7"/>
    <p:sldId id="263" r:id="rId8"/>
    <p:sldId id="257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6291" autoAdjust="0"/>
  </p:normalViewPr>
  <p:slideViewPr>
    <p:cSldViewPr>
      <p:cViewPr varScale="1">
        <p:scale>
          <a:sx n="89" d="100"/>
          <a:sy n="89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72;&#1075;&#1088;&#1072;&#1084;&#1084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0;&#1072;&#1075;&#1088;&#1072;&#1084;&#1084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218718122228839E-2"/>
          <c:y val="3.6302633040773247E-2"/>
          <c:w val="0.89514435264768566"/>
          <c:h val="0.64566548161315418"/>
        </c:manualLayout>
      </c:layout>
      <c:bar3DChart>
        <c:barDir val="col"/>
        <c:grouping val="clustered"/>
        <c:varyColors val="0"/>
        <c:ser>
          <c:idx val="1"/>
          <c:order val="0"/>
          <c:tx>
            <c:v>констатирующий этап</c:v>
          </c:tx>
          <c:spPr>
            <a:solidFill>
              <a:schemeClr val="accent3"/>
            </a:solidFill>
          </c:spPr>
          <c:invertIfNegative val="0"/>
          <c:cat>
            <c:strRef>
              <c:f>Лист4!$A$15:$A$19</c:f>
              <c:strCache>
                <c:ptCount val="5"/>
                <c:pt idx="0">
                  <c:v>Высокий уровень </c:v>
                </c:pt>
                <c:pt idx="1">
                  <c:v>Выше среднего уровня</c:v>
                </c:pt>
                <c:pt idx="2">
                  <c:v>Средний уровень </c:v>
                </c:pt>
                <c:pt idx="3">
                  <c:v>Ниже среднего уровня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Лист4!$C$15:$C$19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</c:ser>
        <c:ser>
          <c:idx val="2"/>
          <c:order val="1"/>
          <c:tx>
            <c:v>контрольный этап</c:v>
          </c:tx>
          <c:invertIfNegative val="0"/>
          <c:cat>
            <c:strRef>
              <c:f>Лист4!$A$15:$A$19</c:f>
              <c:strCache>
                <c:ptCount val="5"/>
                <c:pt idx="0">
                  <c:v>Высокий уровень </c:v>
                </c:pt>
                <c:pt idx="1">
                  <c:v>Выше среднего уровня</c:v>
                </c:pt>
                <c:pt idx="2">
                  <c:v>Средний уровень </c:v>
                </c:pt>
                <c:pt idx="3">
                  <c:v>Ниже среднего уровня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Лист4!$D$15:$D$19</c:f>
              <c:numCache>
                <c:formatCode>0%</c:formatCode>
                <c:ptCount val="5"/>
                <c:pt idx="0">
                  <c:v>0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361664"/>
        <c:axId val="76076160"/>
        <c:axId val="0"/>
      </c:bar3DChart>
      <c:catAx>
        <c:axId val="75361664"/>
        <c:scaling>
          <c:orientation val="minMax"/>
        </c:scaling>
        <c:delete val="0"/>
        <c:axPos val="b"/>
        <c:majorTickMark val="out"/>
        <c:minorTickMark val="none"/>
        <c:tickLblPos val="nextTo"/>
        <c:crossAx val="76076160"/>
        <c:crosses val="autoZero"/>
        <c:auto val="1"/>
        <c:lblAlgn val="ctr"/>
        <c:lblOffset val="100"/>
        <c:noMultiLvlLbl val="0"/>
      </c:catAx>
      <c:valAx>
        <c:axId val="76076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5361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10541770673529"/>
          <c:y val="5.0450450450450449E-2"/>
          <c:w val="0.7695603575682084"/>
          <c:h val="0.66745908688314004"/>
        </c:manualLayout>
      </c:layout>
      <c:bar3DChart>
        <c:barDir val="col"/>
        <c:grouping val="clustered"/>
        <c:varyColors val="0"/>
        <c:ser>
          <c:idx val="0"/>
          <c:order val="0"/>
          <c:tx>
            <c:v>констатирующий этап</c:v>
          </c:tx>
          <c:spPr>
            <a:solidFill>
              <a:srgbClr val="C00000"/>
            </a:solidFill>
          </c:spPr>
          <c:invertIfNegative val="0"/>
          <c:cat>
            <c:strRef>
              <c:f>Лист5!$A$14:$A$18</c:f>
              <c:strCache>
                <c:ptCount val="5"/>
                <c:pt idx="0">
                  <c:v>Высокий уровень </c:v>
                </c:pt>
                <c:pt idx="1">
                  <c:v>Выше среднего уровня</c:v>
                </c:pt>
                <c:pt idx="2">
                  <c:v>Средний уровень </c:v>
                </c:pt>
                <c:pt idx="3">
                  <c:v>Ниже среднего уровня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Лист5!$D$14:$D$18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0.4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</c:ser>
        <c:ser>
          <c:idx val="1"/>
          <c:order val="1"/>
          <c:tx>
            <c:v>контрольный этап</c:v>
          </c:tx>
          <c:invertIfNegative val="0"/>
          <c:cat>
            <c:strRef>
              <c:f>Лист5!$A$14:$A$18</c:f>
              <c:strCache>
                <c:ptCount val="5"/>
                <c:pt idx="0">
                  <c:v>Высокий уровень </c:v>
                </c:pt>
                <c:pt idx="1">
                  <c:v>Выше среднего уровня</c:v>
                </c:pt>
                <c:pt idx="2">
                  <c:v>Средний уровень </c:v>
                </c:pt>
                <c:pt idx="3">
                  <c:v>Ниже среднего уровня</c:v>
                </c:pt>
                <c:pt idx="4">
                  <c:v>Низкий уровень</c:v>
                </c:pt>
              </c:strCache>
            </c:strRef>
          </c:cat>
          <c:val>
            <c:numRef>
              <c:f>Лист5!$E$14:$E$18</c:f>
              <c:numCache>
                <c:formatCode>0%</c:formatCode>
                <c:ptCount val="5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385280"/>
        <c:axId val="76387072"/>
        <c:axId val="0"/>
      </c:bar3DChart>
      <c:catAx>
        <c:axId val="76385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6387072"/>
        <c:crosses val="autoZero"/>
        <c:auto val="1"/>
        <c:lblAlgn val="ctr"/>
        <c:lblOffset val="100"/>
        <c:noMultiLvlLbl val="0"/>
      </c:catAx>
      <c:valAx>
        <c:axId val="76387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385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3442-32FA-4305-AFF9-54CBBA056DE9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CE6B-2800-4EED-B4A0-041AD5F51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0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CE6B-2800-4EED-B4A0-041AD5F512D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956D49-A763-4524-A0DB-7EDE73221914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62C3-C457-446D-9288-BC3F801ACA62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844E1-6472-4455-AF18-797E867BC89A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09688-B01E-4C72-A9F1-FEB88CF61A7F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E9223E-E825-4237-A1CE-D8C1B15FFA58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9172A5-10F8-4801-8432-BC17A6C077B7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F7222-8702-409F-A0B8-98B36CC93807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377D1-68DA-48FC-9B90-3E51E9917F40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35BDF-7481-4B11-B579-581A74D91D96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817C89-0D61-4D19-864C-C8890D8B43CF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9C4716-AEB5-4138-96F0-8C865D46B185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485955-DE7D-4F1C-BD39-61B9EFFA7AF7}" type="datetime1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EEAEAE-4C61-4A45-9D51-12B380D9EC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929718" cy="642966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500306"/>
            <a:ext cx="7406640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«ПОДВИЖНАЯ ИГРА КАК СРЕДСТВО РАЗВИТИЯ БЫСТРОТЫ У ДЕТЕЙ СТАРШЕГО ДОШКОЛЬНОГО ВОЗРАСТА»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192" y="114298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24" y="4429132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ыполнила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:руководитель физического воспитания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Илюкина Ирина Александровна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00166" y="142852"/>
            <a:ext cx="714380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8300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5371">
            <a:off x="897889" y="2549260"/>
            <a:ext cx="3631773" cy="3491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S83008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9500">
            <a:off x="5101382" y="2688802"/>
            <a:ext cx="3726725" cy="3583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714356"/>
            <a:ext cx="8143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выявить результативность комплекса подвижных игр и игровых упражнений на различные виды основных движений, способствующих развитию быстроты  детей старшего дошкольного возраста.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57224" y="1857364"/>
            <a:ext cx="807246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физическое развитие детей дошкольного возраста.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развития быстроты детей старшего дошкольного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возраста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подвижные игры и игровые упражнения.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00101" y="3143248"/>
            <a:ext cx="8001055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 :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1.Изучить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проанализировать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научнопсихолого-педагогическую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литературу                                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Определить уровень сформированности быстроты с помощью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диагностических методик.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Составить проект работы по развитию быстроты    при проведении игр и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игровых упражнений и реализовать его на практике.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Повторно изучить уровень сформированности быстроты у детей </a:t>
            </a: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сравнить полученные результаты исследования, сделать выводы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71604" y="428604"/>
            <a:ext cx="6399811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 проводилось: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1.03.2014 года по 1.05.2014 года в МДОУ Сараевский детский сад комбинированного вида №4 «Сказка».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57356" y="1571612"/>
            <a:ext cx="80010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использовалось тестирование, описание, беседа с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воспитателем, инструктором по физической культуре,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медико-психолого-педагогической документации.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опия img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429124" y="3429000"/>
            <a:ext cx="4180162" cy="3237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14290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Подвижная игра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сознательная, активная деятельность ребенка, характеризующаяся точным и своевременным выполнением заданий, связанных с обязательными для всех играющих правилами.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2000240"/>
            <a:ext cx="81955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сюжетные («Медведи и пчелы).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бессюжетные («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Ловишки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«Салки»).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игровые упражнения («По мостику», «Через ручеёк»).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игры – забавы (пробежать в мешке, ударить по мячу с закрытыми глазами).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портивные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500174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южетные иг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9783">
            <a:off x="-161917" y="3527339"/>
            <a:ext cx="3905278" cy="2928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5294" r="12320" b="66079"/>
          <a:stretch/>
        </p:blipFill>
        <p:spPr>
          <a:xfrm rot="21268286">
            <a:off x="1220639" y="3402636"/>
            <a:ext cx="4051936" cy="2375834"/>
          </a:xfrm>
          <a:prstGeom prst="rect">
            <a:avLst/>
          </a:prstGeom>
        </p:spPr>
      </p:pic>
      <p:pic>
        <p:nvPicPr>
          <p:cNvPr id="8" name="Рисунок 7" descr="игровые упражне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9129">
            <a:off x="3328070" y="4158868"/>
            <a:ext cx="3657762" cy="2357454"/>
          </a:xfrm>
          <a:prstGeom prst="rect">
            <a:avLst/>
          </a:prstGeom>
        </p:spPr>
      </p:pic>
      <p:pic>
        <p:nvPicPr>
          <p:cNvPr id="7" name="Рисунок 6" descr="игнры забав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58980">
            <a:off x="5587717" y="3105009"/>
            <a:ext cx="3177652" cy="2271194"/>
          </a:xfrm>
          <a:prstGeom prst="rect">
            <a:avLst/>
          </a:prstGeom>
        </p:spPr>
      </p:pic>
      <p:pic>
        <p:nvPicPr>
          <p:cNvPr id="9" name="Рисунок 8" descr="спортивные игр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4794">
            <a:off x="6005336" y="4412149"/>
            <a:ext cx="3338339" cy="2568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92867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развитии у детей быстроты решают 2 основные задачи: увеличение скорости простых движений и увеличение частоты движений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способность человека к выполнению действий в минимальный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(кратчайший) промежуток 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37953" y="1643050"/>
            <a:ext cx="850604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быстроты способствуют скоростно-силовые упражнения: прыжки,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метание (толчок при прыжке в длину и в высоту с разбега, бросок при метании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совершается с большой скоростью). В дошкольном возрасте используют 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разнообразные упражнения, требующие быстрых кратковременных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перемещений и локальных движений. Это упражнения с короткой и длинной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скакалкой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вбегание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выбегание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эстафеты с бегом, упражнения с бросками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ловлей мяча и т. 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929066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Игры, направленные на развитие быстроты, создают положительную предпосылку для воспитания силы и выносливости, а также других физических качеств, оказывая разносторонний эффект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002.jpg"/>
          <p:cNvPicPr>
            <a:picLocks noChangeAspect="1"/>
          </p:cNvPicPr>
          <p:nvPr/>
        </p:nvPicPr>
        <p:blipFill>
          <a:blip r:embed="rId2"/>
          <a:srcRect l="6597" t="10543" r="11087" b="6597"/>
          <a:stretch>
            <a:fillRect/>
          </a:stretch>
        </p:blipFill>
        <p:spPr>
          <a:xfrm>
            <a:off x="5072066" y="3643314"/>
            <a:ext cx="3929090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512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11281" y="285728"/>
            <a:ext cx="507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уровня развития быстроты в беге на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10 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247283"/>
              </p:ext>
            </p:extLst>
          </p:nvPr>
        </p:nvGraphicFramePr>
        <p:xfrm>
          <a:off x="899592" y="836712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16420" y="285728"/>
            <a:ext cx="530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уровня развития быстроты в беге на 30 м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035682"/>
              </p:ext>
            </p:extLst>
          </p:nvPr>
        </p:nvGraphicFramePr>
        <p:xfrm>
          <a:off x="179512" y="785812"/>
          <a:ext cx="8712967" cy="559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z="14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964439"/>
              </p:ext>
            </p:extLst>
          </p:nvPr>
        </p:nvGraphicFramePr>
        <p:xfrm>
          <a:off x="1155089" y="663583"/>
          <a:ext cx="7776860" cy="62540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0980"/>
                <a:gridCol w="1110980"/>
                <a:gridCol w="1110980"/>
                <a:gridCol w="1110980"/>
                <a:gridCol w="1110980"/>
                <a:gridCol w="1110980"/>
                <a:gridCol w="1110980"/>
              </a:tblGrid>
              <a:tr h="623105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Уровни развития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Результаты исследования быстроты по методике Тарасовой Т.А.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indent="-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indent="-1397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Результаты опроса детей о подвижных играх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Бег на 10 м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Бег на 30 м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3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Констатирующий этап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 </a:t>
                      </a: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Констатирующий этап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 vert="vert270" anchor="ctr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</a:t>
                      </a:r>
                    </a:p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Констатирующий этап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 </a:t>
                      </a: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 vert="vert270" anchor="ctr"/>
                </a:tc>
              </a:tr>
              <a:tr h="356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Высокий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0 %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</a:tr>
              <a:tr h="712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Выше среднего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чел)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</a:tr>
              <a:tr h="712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Средний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чел)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 чел.)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чел)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 чел.)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</a:tr>
              <a:tr h="712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Ниже среднего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чел.)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чел)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 чел)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</a:tr>
              <a:tr h="712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Низкий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(2чел.)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чел.)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(3чел.)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чел.)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10 %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чел)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800" marR="5780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32585" y="7113"/>
            <a:ext cx="8221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исследования развития быстроты  и знаний детей о подвижных играх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констатирующем и контрольном этапах  у детей старшего дошкольного возраста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AEAE-4C61-4A45-9D51-12B380D9ECF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15616" y="332656"/>
            <a:ext cx="811055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 исследование подтверждает положительную динамику при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подвижных игр как средства развития быстроты у детей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Итоги проведенной педагогической работы показали положительные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/>
          <a:stretch/>
        </p:blipFill>
        <p:spPr>
          <a:xfrm>
            <a:off x="1105090" y="2420888"/>
            <a:ext cx="7750877" cy="41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765</TotalTime>
  <Words>640</Words>
  <Application>Microsoft Office PowerPoint</Application>
  <PresentationFormat>Экран (4:3)</PresentationFormat>
  <Paragraphs>142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бюджетное образовательное учреждение дополнительное профессиональное образование</dc:title>
  <dc:creator>User</dc:creator>
  <cp:lastModifiedBy>User</cp:lastModifiedBy>
  <cp:revision>66</cp:revision>
  <dcterms:created xsi:type="dcterms:W3CDTF">2014-06-14T11:08:23Z</dcterms:created>
  <dcterms:modified xsi:type="dcterms:W3CDTF">2016-01-13T13:07:45Z</dcterms:modified>
</cp:coreProperties>
</file>