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4" r:id="rId9"/>
    <p:sldId id="263" r:id="rId10"/>
    <p:sldId id="264" r:id="rId11"/>
    <p:sldId id="265" r:id="rId12"/>
    <p:sldId id="266" r:id="rId13"/>
    <p:sldId id="267" r:id="rId14"/>
    <p:sldId id="268" r:id="rId15"/>
    <p:sldId id="269" r:id="rId16"/>
    <p:sldId id="270" r:id="rId17"/>
    <p:sldId id="271" r:id="rId18"/>
    <p:sldId id="285" r:id="rId19"/>
    <p:sldId id="272" r:id="rId20"/>
    <p:sldId id="273" r:id="rId21"/>
    <p:sldId id="286"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12.10.2016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12.10.2016</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04664"/>
            <a:ext cx="7851648" cy="1296144"/>
          </a:xfrm>
        </p:spPr>
        <p:txBody>
          <a:bodyPr>
            <a:normAutofit/>
          </a:bodyPr>
          <a:lstStyle/>
          <a:p>
            <a:pPr algn="ctr"/>
            <a:r>
              <a:rPr lang="ru-RU" sz="8000" dirty="0" smtClean="0">
                <a:solidFill>
                  <a:srgbClr val="FF0000"/>
                </a:solidFill>
                <a:latin typeface="Georgia" pitchFamily="18" charset="0"/>
              </a:rPr>
              <a:t>Георгины</a:t>
            </a:r>
            <a:endParaRPr lang="ru-RU" sz="8000" dirty="0">
              <a:solidFill>
                <a:srgbClr val="FF0000"/>
              </a:solidFill>
              <a:latin typeface="Georgia" pitchFamily="18" charset="0"/>
            </a:endParaRPr>
          </a:p>
        </p:txBody>
      </p:sp>
      <p:sp>
        <p:nvSpPr>
          <p:cNvPr id="3" name="Подзаголовок 2"/>
          <p:cNvSpPr>
            <a:spLocks noGrp="1"/>
          </p:cNvSpPr>
          <p:nvPr>
            <p:ph type="subTitle" idx="1"/>
          </p:nvPr>
        </p:nvSpPr>
        <p:spPr>
          <a:xfrm>
            <a:off x="539552" y="4797152"/>
            <a:ext cx="8359080" cy="2060848"/>
          </a:xfrm>
        </p:spPr>
        <p:txBody>
          <a:bodyPr>
            <a:normAutofit fontScale="32500" lnSpcReduction="20000"/>
          </a:bodyPr>
          <a:lstStyle/>
          <a:p>
            <a:r>
              <a:rPr lang="ru-RU" sz="5000" b="1" dirty="0" smtClean="0">
                <a:solidFill>
                  <a:srgbClr val="002060"/>
                </a:solidFill>
              </a:rPr>
              <a:t>Презентация по предмету </a:t>
            </a:r>
          </a:p>
          <a:p>
            <a:r>
              <a:rPr lang="ru-RU" sz="5000" b="1" dirty="0" smtClean="0">
                <a:solidFill>
                  <a:srgbClr val="002060"/>
                </a:solidFill>
              </a:rPr>
              <a:t>«Цветоводство и декоративное </a:t>
            </a:r>
          </a:p>
          <a:p>
            <a:r>
              <a:rPr lang="ru-RU" sz="5000" b="1" dirty="0" smtClean="0">
                <a:solidFill>
                  <a:srgbClr val="002060"/>
                </a:solidFill>
              </a:rPr>
              <a:t>садоводство»</a:t>
            </a:r>
          </a:p>
          <a:p>
            <a:r>
              <a:rPr lang="ru-RU" sz="5000" b="1" dirty="0" smtClean="0">
                <a:solidFill>
                  <a:srgbClr val="002060"/>
                </a:solidFill>
              </a:rPr>
              <a:t>9 класс</a:t>
            </a:r>
          </a:p>
          <a:p>
            <a:r>
              <a:rPr lang="ru-RU" sz="5000" b="1" dirty="0" smtClean="0">
                <a:solidFill>
                  <a:srgbClr val="002060"/>
                </a:solidFill>
              </a:rPr>
              <a:t>коррекционная школа-интернат </a:t>
            </a:r>
            <a:r>
              <a:rPr lang="ru-RU" sz="5000" b="1" dirty="0" smtClean="0">
                <a:solidFill>
                  <a:srgbClr val="002060"/>
                </a:solidFill>
              </a:rPr>
              <a:t>№ </a:t>
            </a:r>
            <a:r>
              <a:rPr lang="ru-RU" sz="5000" b="1" dirty="0" smtClean="0">
                <a:solidFill>
                  <a:srgbClr val="002060"/>
                </a:solidFill>
              </a:rPr>
              <a:t>8</a:t>
            </a:r>
          </a:p>
          <a:p>
            <a:r>
              <a:rPr lang="ru-RU" sz="5000" b="1" dirty="0" smtClean="0">
                <a:solidFill>
                  <a:srgbClr val="002060"/>
                </a:solidFill>
              </a:rPr>
              <a:t>г. Нижний Новгород</a:t>
            </a:r>
            <a:endParaRPr lang="ru-RU" dirty="0" smtClean="0">
              <a:solidFill>
                <a:srgbClr val="002060"/>
              </a:solidFill>
            </a:endParaRPr>
          </a:p>
          <a:p>
            <a:r>
              <a:rPr lang="ru-RU" sz="4200" b="1" dirty="0" smtClean="0">
                <a:solidFill>
                  <a:srgbClr val="002060"/>
                </a:solidFill>
              </a:rPr>
              <a:t>2016 </a:t>
            </a:r>
            <a:r>
              <a:rPr lang="ru-RU" sz="4200" b="1" dirty="0" smtClean="0">
                <a:solidFill>
                  <a:srgbClr val="002060"/>
                </a:solidFill>
              </a:rPr>
              <a:t>г</a:t>
            </a:r>
            <a:r>
              <a:rPr lang="ru-RU" sz="4200" b="1" dirty="0" smtClean="0">
                <a:solidFill>
                  <a:srgbClr val="002060"/>
                </a:solidFill>
              </a:rPr>
              <a:t>.</a:t>
            </a:r>
          </a:p>
          <a:p>
            <a:r>
              <a:rPr lang="ru-RU" sz="4200" b="1" dirty="0" smtClean="0">
                <a:solidFill>
                  <a:srgbClr val="002060"/>
                </a:solidFill>
              </a:rPr>
              <a:t>Учитель: Ковальчук И.С.</a:t>
            </a:r>
            <a:endParaRPr lang="ru-RU" sz="4200" b="1" dirty="0">
              <a:solidFill>
                <a:srgbClr val="002060"/>
              </a:solidFill>
            </a:endParaRPr>
          </a:p>
        </p:txBody>
      </p:sp>
      <p:pic>
        <p:nvPicPr>
          <p:cNvPr id="30724" name="Picture 4" descr="http://www.playcast.ru/uploads/2014/12/04/10922710.jpg"/>
          <p:cNvPicPr>
            <a:picLocks noChangeAspect="1" noChangeArrowheads="1"/>
          </p:cNvPicPr>
          <p:nvPr/>
        </p:nvPicPr>
        <p:blipFill>
          <a:blip r:embed="rId2" cstate="print"/>
          <a:srcRect/>
          <a:stretch>
            <a:fillRect/>
          </a:stretch>
        </p:blipFill>
        <p:spPr bwMode="auto">
          <a:xfrm>
            <a:off x="251520" y="1916831"/>
            <a:ext cx="4680520" cy="403244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152128"/>
          </a:xfrm>
        </p:spPr>
        <p:txBody>
          <a:bodyPr>
            <a:normAutofit/>
          </a:bodyPr>
          <a:lstStyle/>
          <a:p>
            <a:pPr algn="ctr"/>
            <a:r>
              <a:rPr lang="ru-RU" sz="2800" b="1" dirty="0" smtClean="0">
                <a:solidFill>
                  <a:srgbClr val="FF0000"/>
                </a:solidFill>
                <a:latin typeface="Georgia" pitchFamily="18" charset="0"/>
              </a:rPr>
              <a:t>Высадка клубней георгинов в открытый грунт </a:t>
            </a:r>
            <a:endParaRPr lang="ru-RU" sz="2800" b="1" dirty="0">
              <a:solidFill>
                <a:srgbClr val="FF0000"/>
              </a:solidFill>
              <a:latin typeface="Georgia" pitchFamily="18" charset="0"/>
            </a:endParaRPr>
          </a:p>
        </p:txBody>
      </p:sp>
      <p:sp>
        <p:nvSpPr>
          <p:cNvPr id="3" name="Содержимое 2"/>
          <p:cNvSpPr>
            <a:spLocks noGrp="1"/>
          </p:cNvSpPr>
          <p:nvPr>
            <p:ph sz="half" idx="1"/>
          </p:nvPr>
        </p:nvSpPr>
        <p:spPr>
          <a:xfrm>
            <a:off x="251520" y="1772816"/>
            <a:ext cx="4244280" cy="4896544"/>
          </a:xfrm>
        </p:spPr>
        <p:txBody>
          <a:bodyPr>
            <a:noAutofit/>
          </a:bodyPr>
          <a:lstStyle/>
          <a:p>
            <a:pPr algn="just">
              <a:buNone/>
            </a:pPr>
            <a:r>
              <a:rPr lang="ru-RU" sz="2000" dirty="0" smtClean="0"/>
              <a:t>         </a:t>
            </a:r>
            <a:r>
              <a:rPr lang="ru-RU" sz="2000" dirty="0" smtClean="0">
                <a:latin typeface="Georgia" pitchFamily="18" charset="0"/>
              </a:rPr>
              <a:t>Высаживать георгины в грунт можно в конце мая или начале июля. Ямки под георгины должны быть больше комка корней в три раза, чтобы корни георгина погрузились в них полностью и осталось ещё 5-7см. На дно ямки уложите слой перепревшего компоста или навоза, затем присыпьте навоз землей, чтоб не обжечь корни георгина, уложите проросший клубень и прикопайте так, чтобы под землей оказалось несколько сантиметров стебля. </a:t>
            </a:r>
            <a:endParaRPr lang="ru-RU" sz="2000" dirty="0">
              <a:latin typeface="Georgia" pitchFamily="18" charset="0"/>
            </a:endParaRPr>
          </a:p>
        </p:txBody>
      </p:sp>
      <p:sp>
        <p:nvSpPr>
          <p:cNvPr id="4" name="Содержимое 3"/>
          <p:cNvSpPr>
            <a:spLocks noGrp="1"/>
          </p:cNvSpPr>
          <p:nvPr>
            <p:ph sz="half" idx="2"/>
          </p:nvPr>
        </p:nvSpPr>
        <p:spPr>
          <a:xfrm>
            <a:off x="4648200" y="1772816"/>
            <a:ext cx="4244280" cy="4752528"/>
          </a:xfrm>
        </p:spPr>
        <p:txBody>
          <a:bodyPr>
            <a:normAutofit fontScale="92500"/>
          </a:bodyPr>
          <a:lstStyle/>
          <a:p>
            <a:pPr algn="just">
              <a:buNone/>
            </a:pPr>
            <a:r>
              <a:rPr lang="ru-RU" sz="2800" dirty="0" smtClean="0">
                <a:latin typeface="Georgia" pitchFamily="18" charset="0"/>
              </a:rPr>
              <a:t>        </a:t>
            </a:r>
            <a:r>
              <a:rPr lang="ru-RU" sz="2400" dirty="0" smtClean="0">
                <a:latin typeface="Georgia" pitchFamily="18" charset="0"/>
              </a:rPr>
              <a:t>Если вы выбрали сорт высокорослых георгин, установите и закрепите сразу опору для будущего стебля. После посадки обильно полейте саженцы холодной водой, а почву вокруг них замульчируйте пятисантиметровым слоем мелкой древесной коры или опилок, предварительно перемешав их с торфом или компостом.</a:t>
            </a: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2" descr="http://www.playcast.ru/uploads/2014/11/09/10554742.jpg"/>
          <p:cNvPicPr>
            <a:picLocks noGrp="1" noChangeAspect="1" noChangeArrowheads="1"/>
          </p:cNvPicPr>
          <p:nvPr>
            <p:ph idx="1"/>
          </p:nvPr>
        </p:nvPicPr>
        <p:blipFill>
          <a:blip r:embed="rId2" cstate="print"/>
          <a:srcRect/>
          <a:stretch>
            <a:fillRect/>
          </a:stretch>
        </p:blipFill>
        <p:spPr bwMode="auto">
          <a:xfrm>
            <a:off x="467544" y="548680"/>
            <a:ext cx="8208912" cy="58326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48072"/>
          </a:xfrm>
        </p:spPr>
        <p:txBody>
          <a:bodyPr>
            <a:normAutofit/>
          </a:bodyPr>
          <a:lstStyle/>
          <a:p>
            <a:pPr algn="ctr"/>
            <a:r>
              <a:rPr lang="ru-RU" sz="2800" b="1" dirty="0" smtClean="0">
                <a:solidFill>
                  <a:srgbClr val="FF0000"/>
                </a:solidFill>
                <a:latin typeface="Georgia" pitchFamily="18" charset="0"/>
              </a:rPr>
              <a:t>Уход за георгинами</a:t>
            </a:r>
            <a:endParaRPr lang="ru-RU" sz="2800" b="1" dirty="0">
              <a:solidFill>
                <a:srgbClr val="FF0000"/>
              </a:solidFill>
              <a:latin typeface="Georgia" pitchFamily="18" charset="0"/>
            </a:endParaRPr>
          </a:p>
        </p:txBody>
      </p:sp>
      <p:sp>
        <p:nvSpPr>
          <p:cNvPr id="3" name="Содержимое 2"/>
          <p:cNvSpPr>
            <a:spLocks noGrp="1"/>
          </p:cNvSpPr>
          <p:nvPr>
            <p:ph sz="half" idx="1"/>
          </p:nvPr>
        </p:nvSpPr>
        <p:spPr>
          <a:xfrm>
            <a:off x="457200" y="1196752"/>
            <a:ext cx="4038600" cy="5158173"/>
          </a:xfrm>
        </p:spPr>
        <p:txBody>
          <a:bodyPr>
            <a:normAutofit fontScale="85000" lnSpcReduction="20000"/>
          </a:bodyPr>
          <a:lstStyle/>
          <a:p>
            <a:pPr algn="just">
              <a:buNone/>
            </a:pPr>
            <a:r>
              <a:rPr lang="ru-RU" b="1" dirty="0" smtClean="0"/>
              <a:t>       Мульчирование участка</a:t>
            </a:r>
            <a:r>
              <a:rPr lang="ru-RU" dirty="0" smtClean="0"/>
              <a:t> с георгинами, кроме защиты растений от слизней, даст возможность отказаться от таких утомительных работ, как прополка и рыхление почвы, а также не позволит почве в знойные дни быстро высыхать. Поливать георгины нужно обильно 1-2 раза в неделю (если не идут дожди), но не позволяйте влаге застаиваться в корнях: клубни георгин склонны к загниванию.</a:t>
            </a:r>
            <a:endParaRPr lang="ru-RU" dirty="0"/>
          </a:p>
        </p:txBody>
      </p:sp>
      <p:sp>
        <p:nvSpPr>
          <p:cNvPr id="4" name="Содержимое 3"/>
          <p:cNvSpPr>
            <a:spLocks noGrp="1"/>
          </p:cNvSpPr>
          <p:nvPr>
            <p:ph sz="half" idx="2"/>
          </p:nvPr>
        </p:nvSpPr>
        <p:spPr>
          <a:xfrm>
            <a:off x="4648200" y="1196752"/>
            <a:ext cx="4038600" cy="5158173"/>
          </a:xfrm>
        </p:spPr>
        <p:txBody>
          <a:bodyPr>
            <a:normAutofit fontScale="85000" lnSpcReduction="20000"/>
          </a:bodyPr>
          <a:lstStyle/>
          <a:p>
            <a:endParaRPr lang="ru-RU" dirty="0"/>
          </a:p>
        </p:txBody>
      </p:sp>
      <p:pic>
        <p:nvPicPr>
          <p:cNvPr id="8194" name="Picture 2" descr="http://img1.liveinternet.ru/images/attach/c/4/81/284/81284621_0_7bcce_7edcaa73_XL.jpg"/>
          <p:cNvPicPr>
            <a:picLocks noChangeAspect="1" noChangeArrowheads="1"/>
          </p:cNvPicPr>
          <p:nvPr/>
        </p:nvPicPr>
        <p:blipFill>
          <a:blip r:embed="rId2" cstate="print"/>
          <a:srcRect/>
          <a:stretch>
            <a:fillRect/>
          </a:stretch>
        </p:blipFill>
        <p:spPr bwMode="auto">
          <a:xfrm>
            <a:off x="4572000" y="1412776"/>
            <a:ext cx="4363244" cy="43204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sp>
        <p:nvSpPr>
          <p:cNvPr id="3" name="Содержимое 2"/>
          <p:cNvSpPr>
            <a:spLocks noGrp="1"/>
          </p:cNvSpPr>
          <p:nvPr>
            <p:ph sz="half" idx="1"/>
          </p:nvPr>
        </p:nvSpPr>
        <p:spPr>
          <a:xfrm>
            <a:off x="457200" y="908720"/>
            <a:ext cx="4038600" cy="5446205"/>
          </a:xfrm>
        </p:spPr>
        <p:txBody>
          <a:bodyPr>
            <a:normAutofit fontScale="92500" lnSpcReduction="10000"/>
          </a:bodyPr>
          <a:lstStyle/>
          <a:p>
            <a:endParaRPr lang="ru-RU" dirty="0"/>
          </a:p>
        </p:txBody>
      </p:sp>
      <p:sp>
        <p:nvSpPr>
          <p:cNvPr id="4" name="Содержимое 3"/>
          <p:cNvSpPr>
            <a:spLocks noGrp="1"/>
          </p:cNvSpPr>
          <p:nvPr>
            <p:ph sz="half" idx="2"/>
          </p:nvPr>
        </p:nvSpPr>
        <p:spPr>
          <a:xfrm>
            <a:off x="4648200" y="908720"/>
            <a:ext cx="4038600" cy="5446205"/>
          </a:xfrm>
        </p:spPr>
        <p:txBody>
          <a:bodyPr>
            <a:normAutofit fontScale="92500" lnSpcReduction="10000"/>
          </a:bodyPr>
          <a:lstStyle/>
          <a:p>
            <a:pPr algn="just">
              <a:buNone/>
            </a:pPr>
            <a:r>
              <a:rPr lang="ru-RU" dirty="0" smtClean="0"/>
              <a:t>        В процессе роста подкармливать георгины нужно каждые две недели, чередуя минеральные удобрения с органическими: аммиачная селитра (15 г на 1м</a:t>
            </a:r>
            <a:r>
              <a:rPr lang="ru-RU" baseline="30000" dirty="0" smtClean="0"/>
              <a:t>3</a:t>
            </a:r>
            <a:r>
              <a:rPr lang="ru-RU" dirty="0" smtClean="0"/>
              <a:t>), настойка коровяка 1:10 или птичьего помета 1:20. </a:t>
            </a:r>
          </a:p>
          <a:p>
            <a:pPr algn="just">
              <a:buNone/>
            </a:pPr>
            <a:r>
              <a:rPr lang="ru-RU" dirty="0" smtClean="0"/>
              <a:t>        С появлением первых почек начинают вносить суперфосфат и калийные удобрения из расчета 30 г на ведро воды (хватает на 8 кустов).</a:t>
            </a:r>
            <a:endParaRPr lang="ru-RU" dirty="0"/>
          </a:p>
        </p:txBody>
      </p:sp>
      <p:pic>
        <p:nvPicPr>
          <p:cNvPr id="7170" name="Picture 2" descr="http://photos.lifeisphoto.ru/19/0/194431.jpg"/>
          <p:cNvPicPr>
            <a:picLocks noChangeAspect="1" noChangeArrowheads="1"/>
          </p:cNvPicPr>
          <p:nvPr/>
        </p:nvPicPr>
        <p:blipFill>
          <a:blip r:embed="rId2" cstate="print"/>
          <a:srcRect/>
          <a:stretch>
            <a:fillRect/>
          </a:stretch>
        </p:blipFill>
        <p:spPr bwMode="auto">
          <a:xfrm>
            <a:off x="179512" y="1268759"/>
            <a:ext cx="4608512" cy="417646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2624"/>
          </a:xfrm>
        </p:spPr>
        <p:txBody>
          <a:bodyPr>
            <a:normAutofit fontScale="90000"/>
          </a:bodyPr>
          <a:lstStyle/>
          <a:p>
            <a:endParaRPr lang="ru-RU" dirty="0"/>
          </a:p>
        </p:txBody>
      </p:sp>
      <p:sp>
        <p:nvSpPr>
          <p:cNvPr id="3" name="Содержимое 2"/>
          <p:cNvSpPr>
            <a:spLocks noGrp="1"/>
          </p:cNvSpPr>
          <p:nvPr>
            <p:ph sz="half" idx="1"/>
          </p:nvPr>
        </p:nvSpPr>
        <p:spPr>
          <a:xfrm>
            <a:off x="457200" y="908720"/>
            <a:ext cx="4038600" cy="5446205"/>
          </a:xfrm>
        </p:spPr>
        <p:txBody>
          <a:bodyPr>
            <a:normAutofit fontScale="70000" lnSpcReduction="20000"/>
          </a:bodyPr>
          <a:lstStyle/>
          <a:p>
            <a:pPr algn="just">
              <a:buNone/>
            </a:pPr>
            <a:r>
              <a:rPr lang="ru-RU" dirty="0" smtClean="0"/>
              <a:t>        </a:t>
            </a:r>
            <a:r>
              <a:rPr lang="ru-RU" sz="3000" dirty="0" smtClean="0"/>
              <a:t>Поскольку у георгин полый стебель, и сильный ветер или дождь могут сломать его, необходимо </a:t>
            </a:r>
            <a:r>
              <a:rPr lang="ru-RU" sz="3000" b="1" dirty="0" smtClean="0"/>
              <a:t>подвязать георгин</a:t>
            </a:r>
            <a:r>
              <a:rPr lang="ru-RU" sz="3000" dirty="0" smtClean="0"/>
              <a:t> к опорному колышку. </a:t>
            </a:r>
          </a:p>
          <a:p>
            <a:pPr algn="just">
              <a:buNone/>
            </a:pPr>
            <a:r>
              <a:rPr lang="ru-RU" sz="3000" dirty="0" smtClean="0"/>
              <a:t>         Если же стебель все-таки сломался, попробуйте наложить на него шину: приложите к стеблю прочную ветку, закрепите ее и подоприте стебель, чтобы его не клонило. Своевременный и внимательный уход за георгинами может сохранить даже сломанный побег, который наградит вас за заботу красивым цветением.</a:t>
            </a:r>
            <a:endParaRPr lang="ru-RU" sz="3000" dirty="0"/>
          </a:p>
        </p:txBody>
      </p:sp>
      <p:sp>
        <p:nvSpPr>
          <p:cNvPr id="4" name="Содержимое 3"/>
          <p:cNvSpPr>
            <a:spLocks noGrp="1"/>
          </p:cNvSpPr>
          <p:nvPr>
            <p:ph sz="half" idx="2"/>
          </p:nvPr>
        </p:nvSpPr>
        <p:spPr>
          <a:xfrm>
            <a:off x="4648200" y="908720"/>
            <a:ext cx="4038600" cy="5446205"/>
          </a:xfrm>
        </p:spPr>
        <p:txBody>
          <a:bodyPr>
            <a:normAutofit fontScale="70000" lnSpcReduction="20000"/>
          </a:bodyPr>
          <a:lstStyle/>
          <a:p>
            <a:endParaRPr lang="ru-RU" dirty="0"/>
          </a:p>
        </p:txBody>
      </p:sp>
      <p:pic>
        <p:nvPicPr>
          <p:cNvPr id="6146" name="Picture 2" descr="Подвязывание георгин"/>
          <p:cNvPicPr>
            <a:picLocks noChangeAspect="1" noChangeArrowheads="1"/>
          </p:cNvPicPr>
          <p:nvPr/>
        </p:nvPicPr>
        <p:blipFill>
          <a:blip r:embed="rId2" cstate="print"/>
          <a:srcRect/>
          <a:stretch>
            <a:fillRect/>
          </a:stretch>
        </p:blipFill>
        <p:spPr bwMode="auto">
          <a:xfrm>
            <a:off x="4499992" y="1196753"/>
            <a:ext cx="4464496" cy="38164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64096"/>
          </a:xfrm>
        </p:spPr>
        <p:txBody>
          <a:bodyPr/>
          <a:lstStyle/>
          <a:p>
            <a:pPr algn="ctr"/>
            <a:r>
              <a:rPr lang="ru-RU" dirty="0" smtClean="0">
                <a:latin typeface="Georgia" pitchFamily="18" charset="0"/>
              </a:rPr>
              <a:t> </a:t>
            </a:r>
            <a:r>
              <a:rPr lang="ru-RU" sz="2800" b="1" dirty="0" smtClean="0">
                <a:solidFill>
                  <a:srgbClr val="FF0000"/>
                </a:solidFill>
                <a:latin typeface="Georgia" pitchFamily="18" charset="0"/>
              </a:rPr>
              <a:t>Уборка клубней георгинов</a:t>
            </a:r>
            <a:endParaRPr lang="ru-RU" b="1" dirty="0">
              <a:latin typeface="Georgia" pitchFamily="18" charset="0"/>
            </a:endParaRPr>
          </a:p>
        </p:txBody>
      </p:sp>
      <p:sp>
        <p:nvSpPr>
          <p:cNvPr id="3" name="Содержимое 2"/>
          <p:cNvSpPr>
            <a:spLocks noGrp="1"/>
          </p:cNvSpPr>
          <p:nvPr>
            <p:ph sz="half" idx="1"/>
          </p:nvPr>
        </p:nvSpPr>
        <p:spPr>
          <a:xfrm>
            <a:off x="457200" y="1268760"/>
            <a:ext cx="4038600" cy="5086165"/>
          </a:xfrm>
        </p:spPr>
        <p:txBody>
          <a:bodyPr>
            <a:normAutofit fontScale="70000" lnSpcReduction="20000"/>
          </a:bodyPr>
          <a:lstStyle/>
          <a:p>
            <a:endParaRPr lang="ru-RU" dirty="0"/>
          </a:p>
        </p:txBody>
      </p:sp>
      <p:sp>
        <p:nvSpPr>
          <p:cNvPr id="4" name="Содержимое 3"/>
          <p:cNvSpPr>
            <a:spLocks noGrp="1"/>
          </p:cNvSpPr>
          <p:nvPr>
            <p:ph sz="half" idx="2"/>
          </p:nvPr>
        </p:nvSpPr>
        <p:spPr>
          <a:xfrm>
            <a:off x="4648200" y="1412776"/>
            <a:ext cx="4038600" cy="4942149"/>
          </a:xfrm>
        </p:spPr>
        <p:txBody>
          <a:bodyPr>
            <a:normAutofit fontScale="70000" lnSpcReduction="20000"/>
          </a:bodyPr>
          <a:lstStyle/>
          <a:p>
            <a:pPr algn="just">
              <a:buNone/>
            </a:pPr>
            <a:r>
              <a:rPr lang="ru-RU" dirty="0" smtClean="0"/>
              <a:t>        После первых заморозков </a:t>
            </a:r>
            <a:r>
              <a:rPr lang="ru-RU" i="1" dirty="0" smtClean="0"/>
              <a:t>клубни георгинов нужно выкопать</a:t>
            </a:r>
            <a:r>
              <a:rPr lang="ru-RU" dirty="0" smtClean="0"/>
              <a:t>, обрезать оставшуюся листву, оставив лишь пять-десять сантиметров стебля. Некоторые садоводы обрезают стебли и листья за несколько дней до выкапывания клубней, но если на срезанную часть попадет влага, основание стебля может подгнить, поэтому, срезав стебли, сразу укройте георгины алюминиевой фольгой. Шейка клубня отличается особой хрупкостью, поэтому начните выкапывать клубни утром, в сухую погоду, чтобы они успели просохнуть на воздухе и стать менее "ломкими". Кроме того, с просохших клубней легче удаляются остатки почвы.</a:t>
            </a:r>
            <a:endParaRPr lang="ru-RU" dirty="0"/>
          </a:p>
        </p:txBody>
      </p:sp>
      <p:pic>
        <p:nvPicPr>
          <p:cNvPr id="5124" name="Picture 4" descr="http://rastimdoma.ru/files/imagecache/foto/08_01_08.jpg"/>
          <p:cNvPicPr>
            <a:picLocks noChangeAspect="1" noChangeArrowheads="1"/>
          </p:cNvPicPr>
          <p:nvPr/>
        </p:nvPicPr>
        <p:blipFill>
          <a:blip r:embed="rId2" cstate="print"/>
          <a:srcRect/>
          <a:stretch>
            <a:fillRect/>
          </a:stretch>
        </p:blipFill>
        <p:spPr bwMode="auto">
          <a:xfrm>
            <a:off x="467544" y="1340768"/>
            <a:ext cx="4032448" cy="41764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2624"/>
          </a:xfrm>
        </p:spPr>
        <p:txBody>
          <a:bodyPr>
            <a:normAutofit fontScale="90000"/>
          </a:bodyPr>
          <a:lstStyle/>
          <a:p>
            <a:endParaRPr lang="ru-RU" dirty="0"/>
          </a:p>
        </p:txBody>
      </p:sp>
      <p:sp>
        <p:nvSpPr>
          <p:cNvPr id="3" name="Содержимое 2"/>
          <p:cNvSpPr>
            <a:spLocks noGrp="1"/>
          </p:cNvSpPr>
          <p:nvPr>
            <p:ph sz="half" idx="1"/>
          </p:nvPr>
        </p:nvSpPr>
        <p:spPr>
          <a:xfrm>
            <a:off x="457200" y="1052736"/>
            <a:ext cx="4038600" cy="5302189"/>
          </a:xfrm>
        </p:spPr>
        <p:txBody>
          <a:bodyPr>
            <a:normAutofit fontScale="70000" lnSpcReduction="20000"/>
          </a:bodyPr>
          <a:lstStyle/>
          <a:p>
            <a:pPr algn="ctr">
              <a:buNone/>
            </a:pPr>
            <a:r>
              <a:rPr lang="ru-RU" dirty="0" smtClean="0"/>
              <a:t>         </a:t>
            </a:r>
            <a:r>
              <a:rPr lang="ru-RU" sz="2700" b="1" dirty="0" smtClean="0">
                <a:solidFill>
                  <a:srgbClr val="7030A0"/>
                </a:solidFill>
              </a:rPr>
              <a:t>Выкапываем клубни.</a:t>
            </a:r>
          </a:p>
          <a:p>
            <a:pPr algn="just">
              <a:buNone/>
            </a:pPr>
            <a:r>
              <a:rPr lang="ru-RU" b="1" dirty="0" smtClean="0">
                <a:solidFill>
                  <a:srgbClr val="7030A0"/>
                </a:solidFill>
              </a:rPr>
              <a:t>        </a:t>
            </a:r>
            <a:r>
              <a:rPr lang="ru-RU" sz="2700" dirty="0" smtClean="0"/>
              <a:t>Обкопайте растение с четырех сторон на расстоянии примерно 30см от стебля, чтобы обрезать длинные проводящие корни, подведите вилы под земляной ком и вытолкните его из земли. Тщательно очистите с клубней комья земли и переверните их для просушки. Когда выкопаете все клубни, </a:t>
            </a:r>
            <a:r>
              <a:rPr lang="ru-RU" sz="2700" i="1" dirty="0" smtClean="0"/>
              <a:t>промойте</a:t>
            </a:r>
            <a:r>
              <a:rPr lang="ru-RU" sz="2700" dirty="0" smtClean="0"/>
              <a:t> их из садового шланга от почвы, в которой содержатся микроорганизмы, несущие заболевания. Не запаздывайте с уборкой клубней, потому что после первых заморозков может наступить потепление, и спящие в клубнях почки могут проснуться и начать прорастать, что губительно для растений в такое время.</a:t>
            </a:r>
            <a:endParaRPr lang="ru-RU" sz="2700" dirty="0"/>
          </a:p>
        </p:txBody>
      </p:sp>
      <p:pic>
        <p:nvPicPr>
          <p:cNvPr id="5" name="Picture 2" descr="Уборка георгин, выкапывание"/>
          <p:cNvPicPr>
            <a:picLocks noGrp="1" noChangeAspect="1" noChangeArrowheads="1"/>
          </p:cNvPicPr>
          <p:nvPr>
            <p:ph sz="half" idx="2"/>
          </p:nvPr>
        </p:nvPicPr>
        <p:blipFill>
          <a:blip r:embed="rId2" cstate="print"/>
          <a:srcRect/>
          <a:stretch>
            <a:fillRect/>
          </a:stretch>
        </p:blipFill>
        <p:spPr bwMode="auto">
          <a:xfrm>
            <a:off x="4644008" y="1700808"/>
            <a:ext cx="4104456" cy="374441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792088"/>
          </a:xfrm>
        </p:spPr>
        <p:txBody>
          <a:bodyPr>
            <a:normAutofit fontScale="90000"/>
          </a:bodyPr>
          <a:lstStyle/>
          <a:p>
            <a:pPr algn="ctr"/>
            <a:r>
              <a:rPr lang="ru-RU" dirty="0" smtClean="0"/>
              <a:t> </a:t>
            </a:r>
            <a:r>
              <a:rPr lang="ru-RU" sz="2800" b="1" dirty="0" smtClean="0">
                <a:solidFill>
                  <a:srgbClr val="FF0000"/>
                </a:solidFill>
                <a:latin typeface="Georgia" pitchFamily="18" charset="0"/>
              </a:rPr>
              <a:t>Как хранить георгины зимой?</a:t>
            </a:r>
            <a:endParaRPr lang="ru-RU" dirty="0"/>
          </a:p>
        </p:txBody>
      </p:sp>
      <p:sp>
        <p:nvSpPr>
          <p:cNvPr id="3" name="Содержимое 2"/>
          <p:cNvSpPr>
            <a:spLocks noGrp="1"/>
          </p:cNvSpPr>
          <p:nvPr>
            <p:ph idx="1"/>
          </p:nvPr>
        </p:nvSpPr>
        <p:spPr>
          <a:xfrm>
            <a:off x="457200" y="1412776"/>
            <a:ext cx="8229600" cy="4911824"/>
          </a:xfrm>
        </p:spPr>
        <p:txBody>
          <a:bodyPr>
            <a:normAutofit/>
          </a:bodyPr>
          <a:lstStyle/>
          <a:p>
            <a:pPr algn="just">
              <a:buNone/>
            </a:pPr>
            <a:r>
              <a:rPr lang="ru-RU" dirty="0" smtClean="0"/>
              <a:t>        </a:t>
            </a:r>
            <a:r>
              <a:rPr lang="ru-RU" sz="2000" dirty="0" smtClean="0">
                <a:latin typeface="Georgia" pitchFamily="18" charset="0"/>
              </a:rPr>
              <a:t>Правильное хранение георгин зимой – 90% успеха в их выращивании. Оставляемые на зимнее хранение клубни не должны слишком высыхать, потому что весной они дают слабые ростки. Недостаточное же просушивание приводит к тому, что корни во время хранения загнивают. Если на клубнях обнаружены какие-то механические повреждения, их нужно подрезать, а потом присыпать древесным углем. Корневые шейки, чтобы они во время хранения не гнили, припудривают золой или мелом.</a:t>
            </a:r>
          </a:p>
          <a:p>
            <a:pPr algn="just">
              <a:buNone/>
            </a:pPr>
            <a:r>
              <a:rPr lang="ru-RU" sz="2000" dirty="0" smtClean="0">
                <a:latin typeface="Georgia" pitchFamily="18" charset="0"/>
              </a:rPr>
              <a:t>           </a:t>
            </a:r>
            <a:r>
              <a:rPr lang="ru-RU" sz="2000" i="1" dirty="0" smtClean="0">
                <a:latin typeface="Georgia" pitchFamily="18" charset="0"/>
              </a:rPr>
              <a:t>Лучше всего хранить клубни георгин</a:t>
            </a:r>
            <a:r>
              <a:rPr lang="ru-RU" sz="2000" dirty="0" smtClean="0">
                <a:latin typeface="Georgia" pitchFamily="18" charset="0"/>
              </a:rPr>
              <a:t> при температуре 3-5°С при влажности воздуха 60-70% в хорошо проветриваемом помещении. Подходит для этого сухой подвал. </a:t>
            </a:r>
          </a:p>
          <a:p>
            <a:pPr algn="just">
              <a:buNone/>
            </a:pPr>
            <a:r>
              <a:rPr lang="ru-RU" sz="2000" dirty="0" smtClean="0">
                <a:latin typeface="Georgia" pitchFamily="18" charset="0"/>
              </a:rPr>
              <a:t>          Можно положить клубни в ящик на слой сухого торфа и торфом же присыпать, можно вместо торфа использовать опилки хвойных пород или песок. </a:t>
            </a:r>
            <a:endParaRPr lang="ru-RU" sz="2000" dirty="0">
              <a:latin typeface="Georg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sadovod.ru/wp-content/uploads/2014/04/%D0%A5%D1%80%D0%B0%D0%BD%D0%B5%D0%BD%D0%B8%D0%B5-%D0%BA%D0%BB%D1%83%D0%B1%D0%BD%D0%B5%D0%B9-%D0%B3%D0%B5%D0%BE%D1%80%D0%B3%D0%B8%D0%BD%D0%BE%D0%B2-%D0%B2-%D0%B7%D0%B8%D0%BC%D0%BD%D0%B8%D0%B9-%D0%BF%D0%B5%D1%80%D0%B8%D0%BE%D0%B4-%D0%B2%D1%80%D0%B5%D0%BC%D0%B5%D0%BD%D0%B8.jpg"/>
          <p:cNvPicPr>
            <a:picLocks noChangeAspect="1" noChangeArrowheads="1"/>
          </p:cNvPicPr>
          <p:nvPr/>
        </p:nvPicPr>
        <p:blipFill>
          <a:blip r:embed="rId2" cstate="print"/>
          <a:srcRect/>
          <a:stretch>
            <a:fillRect/>
          </a:stretch>
        </p:blipFill>
        <p:spPr bwMode="auto">
          <a:xfrm>
            <a:off x="611560" y="692696"/>
            <a:ext cx="7920880" cy="55446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016"/>
          </a:xfrm>
        </p:spPr>
        <p:txBody>
          <a:bodyPr>
            <a:normAutofit fontScale="90000"/>
          </a:bodyPr>
          <a:lstStyle/>
          <a:p>
            <a:endParaRPr lang="ru-RU" dirty="0"/>
          </a:p>
        </p:txBody>
      </p:sp>
      <p:sp>
        <p:nvSpPr>
          <p:cNvPr id="3" name="Содержимое 2"/>
          <p:cNvSpPr>
            <a:spLocks noGrp="1"/>
          </p:cNvSpPr>
          <p:nvPr>
            <p:ph sz="half" idx="1"/>
          </p:nvPr>
        </p:nvSpPr>
        <p:spPr>
          <a:xfrm>
            <a:off x="457200" y="764704"/>
            <a:ext cx="4038600" cy="5590221"/>
          </a:xfrm>
        </p:spPr>
        <p:txBody>
          <a:bodyPr>
            <a:normAutofit fontScale="92500"/>
          </a:bodyPr>
          <a:lstStyle/>
          <a:p>
            <a:endParaRPr lang="ru-RU" dirty="0"/>
          </a:p>
        </p:txBody>
      </p:sp>
      <p:sp>
        <p:nvSpPr>
          <p:cNvPr id="4" name="Содержимое 3"/>
          <p:cNvSpPr>
            <a:spLocks noGrp="1"/>
          </p:cNvSpPr>
          <p:nvPr>
            <p:ph sz="half" idx="2"/>
          </p:nvPr>
        </p:nvSpPr>
        <p:spPr>
          <a:xfrm>
            <a:off x="4648200" y="764704"/>
            <a:ext cx="4038600" cy="5590221"/>
          </a:xfrm>
        </p:spPr>
        <p:txBody>
          <a:bodyPr>
            <a:normAutofit fontScale="92500"/>
          </a:bodyPr>
          <a:lstStyle/>
          <a:p>
            <a:pPr algn="just">
              <a:buNone/>
            </a:pPr>
            <a:r>
              <a:rPr lang="ru-RU" dirty="0" smtClean="0"/>
              <a:t>   </a:t>
            </a:r>
            <a:r>
              <a:rPr lang="ru-RU" dirty="0" smtClean="0">
                <a:latin typeface="Georgia" pitchFamily="18" charset="0"/>
              </a:rPr>
              <a:t>Можно сложить клубни в полиэтиленовые пакеты с изолирующим материалом (опилки, песок, сухой торф) и туго завязать. Некоторые цветоводы, завернув каждый клубень в газету, укладывают их в полиэтиленовый пакет, который кладут в картонную коробку и ставят в прохладное место.</a:t>
            </a:r>
            <a:endParaRPr lang="ru-RU" dirty="0">
              <a:latin typeface="Georgia" pitchFamily="18" charset="0"/>
            </a:endParaRPr>
          </a:p>
        </p:txBody>
      </p:sp>
      <p:pic>
        <p:nvPicPr>
          <p:cNvPr id="2050" name="Picture 2" descr="Хранение георгин зимой"/>
          <p:cNvPicPr>
            <a:picLocks noChangeAspect="1" noChangeArrowheads="1"/>
          </p:cNvPicPr>
          <p:nvPr/>
        </p:nvPicPr>
        <p:blipFill>
          <a:blip r:embed="rId2" cstate="print"/>
          <a:srcRect/>
          <a:stretch>
            <a:fillRect/>
          </a:stretch>
        </p:blipFill>
        <p:spPr bwMode="auto">
          <a:xfrm>
            <a:off x="251520" y="1196752"/>
            <a:ext cx="4464496" cy="4495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936104"/>
          </a:xfrm>
        </p:spPr>
        <p:txBody>
          <a:bodyPr>
            <a:normAutofit fontScale="90000"/>
          </a:bodyPr>
          <a:lstStyle/>
          <a:p>
            <a:pPr algn="ctr"/>
            <a:r>
              <a:rPr lang="ru-RU" sz="2800" b="1" dirty="0" smtClean="0">
                <a:solidFill>
                  <a:srgbClr val="FF0000"/>
                </a:solidFill>
                <a:latin typeface="Georgia" pitchFamily="18" charset="0"/>
              </a:rPr>
              <a:t>Георгины – незимующие многолетники семейства астровых.</a:t>
            </a:r>
            <a:r>
              <a:rPr lang="ru-RU" sz="2800" b="1" dirty="0" smtClean="0">
                <a:solidFill>
                  <a:srgbClr val="7030A0"/>
                </a:solidFill>
                <a:latin typeface="Georgia" pitchFamily="18" charset="0"/>
              </a:rPr>
              <a:t/>
            </a:r>
            <a:br>
              <a:rPr lang="ru-RU" sz="2800" b="1" dirty="0" smtClean="0">
                <a:solidFill>
                  <a:srgbClr val="7030A0"/>
                </a:solidFill>
                <a:latin typeface="Georgia" pitchFamily="18" charset="0"/>
              </a:rPr>
            </a:br>
            <a:endParaRPr lang="ru-RU" sz="2800" b="1" dirty="0">
              <a:solidFill>
                <a:srgbClr val="7030A0"/>
              </a:solidFill>
              <a:latin typeface="Georgia" pitchFamily="18" charset="0"/>
            </a:endParaRPr>
          </a:p>
        </p:txBody>
      </p:sp>
      <p:sp>
        <p:nvSpPr>
          <p:cNvPr id="3" name="Содержимое 2"/>
          <p:cNvSpPr>
            <a:spLocks noGrp="1"/>
          </p:cNvSpPr>
          <p:nvPr>
            <p:ph idx="1"/>
          </p:nvPr>
        </p:nvSpPr>
        <p:spPr>
          <a:xfrm>
            <a:off x="457200" y="1484784"/>
            <a:ext cx="8229600" cy="4968552"/>
          </a:xfrm>
        </p:spPr>
        <p:txBody>
          <a:bodyPr>
            <a:normAutofit fontScale="92500"/>
          </a:bodyPr>
          <a:lstStyle/>
          <a:p>
            <a:r>
              <a:rPr lang="ru-RU" b="1" dirty="0" smtClean="0"/>
              <a:t>Цветы георгины </a:t>
            </a:r>
            <a:r>
              <a:rPr lang="ru-RU" dirty="0" smtClean="0"/>
              <a:t>семейства астровых – одни из самых красивых и долгоцветущих садовых цветов.</a:t>
            </a:r>
          </a:p>
          <a:p>
            <a:r>
              <a:rPr lang="ru-RU" dirty="0" smtClean="0"/>
              <a:t>Цветут они с июля до самых заморозков, и это самое главное, кроме красоты, достоинство георгин. </a:t>
            </a:r>
          </a:p>
          <a:p>
            <a:r>
              <a:rPr lang="ru-RU" dirty="0" smtClean="0"/>
              <a:t>Первые клубни георгина были привезены в Европу из Мексики в конце 18 века. </a:t>
            </a:r>
          </a:p>
          <a:p>
            <a:r>
              <a:rPr lang="ru-RU" dirty="0" smtClean="0"/>
              <a:t>Имя свое георгин получил в 1803 году от ботаника Карла Вильденау, назвавшего растение георгина в честь известного ботаника, этнографа и географа из Петербурга академика Иоганна Георги.</a:t>
            </a:r>
          </a:p>
          <a:p>
            <a:r>
              <a:rPr lang="ru-RU" dirty="0" smtClean="0"/>
              <a:t>Насчитывается около тридцати видов и около 15000 сортов георгин.</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2624"/>
          </a:xfrm>
        </p:spPr>
        <p:txBody>
          <a:bodyPr>
            <a:normAutofit fontScale="90000"/>
          </a:bodyPr>
          <a:lstStyle/>
          <a:p>
            <a:endParaRPr lang="ru-RU" dirty="0"/>
          </a:p>
        </p:txBody>
      </p:sp>
      <p:sp>
        <p:nvSpPr>
          <p:cNvPr id="3" name="Содержимое 2"/>
          <p:cNvSpPr>
            <a:spLocks noGrp="1"/>
          </p:cNvSpPr>
          <p:nvPr>
            <p:ph sz="half" idx="1"/>
          </p:nvPr>
        </p:nvSpPr>
        <p:spPr>
          <a:xfrm>
            <a:off x="457200" y="908720"/>
            <a:ext cx="4038600" cy="5446205"/>
          </a:xfrm>
        </p:spPr>
        <p:txBody>
          <a:bodyPr>
            <a:normAutofit fontScale="70000" lnSpcReduction="20000"/>
          </a:bodyPr>
          <a:lstStyle/>
          <a:p>
            <a:pPr algn="just">
              <a:buNone/>
            </a:pPr>
            <a:r>
              <a:rPr lang="ru-RU" dirty="0" smtClean="0"/>
              <a:t>       </a:t>
            </a:r>
            <a:r>
              <a:rPr lang="ru-RU" sz="2900" dirty="0" smtClean="0">
                <a:latin typeface="Georgia" pitchFamily="18" charset="0"/>
              </a:rPr>
              <a:t>Меньше всего для хранения клубней георгин подходят теплые и влажные помещения, но можно сохранить их даже в таких неподходящих условиях, если покрыть клубни парафином. Растопите на водяной бане парафин, погрузите в него на секунду клубень, дайте несколько секунд пленке затвердеть и опять опустите клубень в жидкий парафин. После этого поместите клубни вместе с сухим торфом, песком или опилками в целлофановый пакет и плотно его завяжите. Перед посадкой эти клубни нужно будет слегка потереть, чтобы пленка растрескалась.</a:t>
            </a:r>
            <a:endParaRPr lang="ru-RU" sz="2900" dirty="0">
              <a:latin typeface="Georgia" pitchFamily="18" charset="0"/>
            </a:endParaRPr>
          </a:p>
        </p:txBody>
      </p:sp>
      <p:sp>
        <p:nvSpPr>
          <p:cNvPr id="4" name="Содержимое 3"/>
          <p:cNvSpPr>
            <a:spLocks noGrp="1"/>
          </p:cNvSpPr>
          <p:nvPr>
            <p:ph sz="half" idx="2"/>
          </p:nvPr>
        </p:nvSpPr>
        <p:spPr>
          <a:xfrm>
            <a:off x="4648200" y="908720"/>
            <a:ext cx="4038600" cy="5446205"/>
          </a:xfrm>
        </p:spPr>
        <p:txBody>
          <a:bodyPr>
            <a:normAutofit fontScale="70000" lnSpcReduction="20000"/>
          </a:bodyPr>
          <a:lstStyle/>
          <a:p>
            <a:endParaRPr lang="ru-RU" dirty="0"/>
          </a:p>
        </p:txBody>
      </p:sp>
      <p:pic>
        <p:nvPicPr>
          <p:cNvPr id="1026" name="Picture 2" descr="Подготовка клубней Георгин к хранению"/>
          <p:cNvPicPr>
            <a:picLocks noChangeAspect="1" noChangeArrowheads="1"/>
          </p:cNvPicPr>
          <p:nvPr/>
        </p:nvPicPr>
        <p:blipFill>
          <a:blip r:embed="rId2" cstate="print"/>
          <a:srcRect/>
          <a:stretch>
            <a:fillRect/>
          </a:stretch>
        </p:blipFill>
        <p:spPr bwMode="auto">
          <a:xfrm>
            <a:off x="4644008" y="1628800"/>
            <a:ext cx="4032448" cy="35283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xn----dtbj7aegs3a2c.xn--p1ai/sites/default/files/a1ab099d3cc1431987b375885a708775.jpg"/>
          <p:cNvPicPr>
            <a:picLocks noChangeAspect="1" noChangeArrowheads="1"/>
          </p:cNvPicPr>
          <p:nvPr/>
        </p:nvPicPr>
        <p:blipFill>
          <a:blip r:embed="rId2" cstate="print"/>
          <a:srcRect/>
          <a:stretch>
            <a:fillRect/>
          </a:stretch>
        </p:blipFill>
        <p:spPr bwMode="auto">
          <a:xfrm>
            <a:off x="1043608" y="620688"/>
            <a:ext cx="7056784" cy="5400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www.pics-zone.ru/img.php?url=http://img.photobucket.com/albums/v493/alma_poesis/Dali.jpg"/>
          <p:cNvPicPr>
            <a:picLocks noChangeAspect="1" noChangeArrowheads="1"/>
          </p:cNvPicPr>
          <p:nvPr/>
        </p:nvPicPr>
        <p:blipFill>
          <a:blip r:embed="rId2" cstate="print"/>
          <a:srcRect/>
          <a:stretch>
            <a:fillRect/>
          </a:stretch>
        </p:blipFill>
        <p:spPr bwMode="auto">
          <a:xfrm>
            <a:off x="323528" y="188640"/>
            <a:ext cx="8496944" cy="64087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g-fotki.yandex.ru/get/5701/58581001.243/0_dd583_498fd930_orig.jpg"/>
          <p:cNvPicPr>
            <a:picLocks noChangeAspect="1" noChangeArrowheads="1"/>
          </p:cNvPicPr>
          <p:nvPr/>
        </p:nvPicPr>
        <p:blipFill>
          <a:blip r:embed="rId2" cstate="print"/>
          <a:srcRect/>
          <a:stretch>
            <a:fillRect/>
          </a:stretch>
        </p:blipFill>
        <p:spPr bwMode="auto">
          <a:xfrm>
            <a:off x="251520" y="332656"/>
            <a:ext cx="8568952" cy="61926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orkut.com/orkut/photos/OgAAACUtRJ51TFX-im5E603Kv1QFyDK7uYklm1Do8bhOzxLslP35KktqiHdMh1X1jAisVESl_LQE0vM8LlHBZgtiA0QAm1T1UP2g6I7rSChZS1SIsiDJdLrDuPMC.jpg"/>
          <p:cNvPicPr>
            <a:picLocks noChangeAspect="1" noChangeArrowheads="1"/>
          </p:cNvPicPr>
          <p:nvPr/>
        </p:nvPicPr>
        <p:blipFill>
          <a:blip r:embed="rId2" cstate="print"/>
          <a:srcRect/>
          <a:stretch>
            <a:fillRect/>
          </a:stretch>
        </p:blipFill>
        <p:spPr bwMode="auto">
          <a:xfrm>
            <a:off x="395536" y="332656"/>
            <a:ext cx="8352928" cy="62646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stihi.ru/pics/2013/09/30/6217.jpg"/>
          <p:cNvPicPr>
            <a:picLocks noChangeAspect="1" noChangeArrowheads="1"/>
          </p:cNvPicPr>
          <p:nvPr/>
        </p:nvPicPr>
        <p:blipFill>
          <a:blip r:embed="rId2" cstate="print"/>
          <a:srcRect/>
          <a:stretch>
            <a:fillRect/>
          </a:stretch>
        </p:blipFill>
        <p:spPr bwMode="auto">
          <a:xfrm>
            <a:off x="395536" y="332656"/>
            <a:ext cx="8352928" cy="612068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012.radikal.ru/1110/63/938d4c305cab.jpg"/>
          <p:cNvPicPr>
            <a:picLocks noChangeAspect="1" noChangeArrowheads="1"/>
          </p:cNvPicPr>
          <p:nvPr/>
        </p:nvPicPr>
        <p:blipFill>
          <a:blip r:embed="rId2" cstate="print"/>
          <a:srcRect/>
          <a:stretch>
            <a:fillRect/>
          </a:stretch>
        </p:blipFill>
        <p:spPr bwMode="auto">
          <a:xfrm>
            <a:off x="251520" y="332656"/>
            <a:ext cx="8640960" cy="626469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2.stihi.ru/pics/2011/02/16/1984.jpg"/>
          <p:cNvPicPr>
            <a:picLocks noChangeAspect="1" noChangeArrowheads="1"/>
          </p:cNvPicPr>
          <p:nvPr/>
        </p:nvPicPr>
        <p:blipFill>
          <a:blip r:embed="rId2" cstate="print"/>
          <a:srcRect/>
          <a:stretch>
            <a:fillRect/>
          </a:stretch>
        </p:blipFill>
        <p:spPr bwMode="auto">
          <a:xfrm>
            <a:off x="395536" y="332656"/>
            <a:ext cx="8424936" cy="612068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kapral.loveplanet.ru/11/foto/a3/3d/a33dae48/7/b_post11104917.jpg"/>
          <p:cNvPicPr>
            <a:picLocks noChangeAspect="1" noChangeArrowheads="1"/>
          </p:cNvPicPr>
          <p:nvPr/>
        </p:nvPicPr>
        <p:blipFill>
          <a:blip r:embed="rId2" cstate="print"/>
          <a:srcRect/>
          <a:stretch>
            <a:fillRect/>
          </a:stretch>
        </p:blipFill>
        <p:spPr bwMode="auto">
          <a:xfrm>
            <a:off x="395536" y="332656"/>
            <a:ext cx="8352928" cy="61926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oboi.tululu.org/o/33/13962/prew.jpg"/>
          <p:cNvPicPr>
            <a:picLocks noChangeAspect="1" noChangeArrowheads="1"/>
          </p:cNvPicPr>
          <p:nvPr/>
        </p:nvPicPr>
        <p:blipFill>
          <a:blip r:embed="rId2" cstate="print"/>
          <a:srcRect/>
          <a:stretch>
            <a:fillRect/>
          </a:stretch>
        </p:blipFill>
        <p:spPr bwMode="auto">
          <a:xfrm>
            <a:off x="251520" y="332656"/>
            <a:ext cx="8690992" cy="62646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sp>
        <p:nvSpPr>
          <p:cNvPr id="3" name="Содержимое 2"/>
          <p:cNvSpPr>
            <a:spLocks noGrp="1"/>
          </p:cNvSpPr>
          <p:nvPr>
            <p:ph sz="half" idx="1"/>
          </p:nvPr>
        </p:nvSpPr>
        <p:spPr>
          <a:xfrm>
            <a:off x="179512" y="908720"/>
            <a:ext cx="4316288" cy="5446205"/>
          </a:xfrm>
        </p:spPr>
        <p:txBody>
          <a:bodyPr>
            <a:normAutofit fontScale="85000" lnSpcReduction="10000"/>
          </a:bodyPr>
          <a:lstStyle/>
          <a:p>
            <a:pPr algn="just">
              <a:buNone/>
            </a:pPr>
            <a:r>
              <a:rPr lang="ru-RU" dirty="0" smtClean="0"/>
              <a:t>    Георгины ослепительно красивы, но при этом совсем неприхотливы. Главное, что требуется для их успешного роста и пышного цветения – правильно выбрать место посадки, обеспечить необходимый состав почвы, своевременные полив и подкормку. Покупать саженцы нужно не раньше середины весны, причём клубни должны быть мясистыми и крепкими, с уже заметными, но не высокими ростками. Мягкий или сухой клубень лучше не брать.</a:t>
            </a:r>
            <a:endParaRPr lang="ru-RU" dirty="0"/>
          </a:p>
        </p:txBody>
      </p:sp>
      <p:sp>
        <p:nvSpPr>
          <p:cNvPr id="4" name="Содержимое 3"/>
          <p:cNvSpPr>
            <a:spLocks noGrp="1"/>
          </p:cNvSpPr>
          <p:nvPr>
            <p:ph sz="half" idx="2"/>
          </p:nvPr>
        </p:nvSpPr>
        <p:spPr>
          <a:xfrm>
            <a:off x="4648200" y="908720"/>
            <a:ext cx="4244280" cy="5446205"/>
          </a:xfrm>
        </p:spPr>
        <p:txBody>
          <a:bodyPr>
            <a:normAutofit fontScale="85000" lnSpcReduction="10000"/>
          </a:bodyPr>
          <a:lstStyle/>
          <a:p>
            <a:endParaRPr lang="ru-RU" dirty="0"/>
          </a:p>
        </p:txBody>
      </p:sp>
      <p:pic>
        <p:nvPicPr>
          <p:cNvPr id="16386" name="Picture 2" descr="http://www.00op.com/contents/albumsm/2009.jpg"/>
          <p:cNvPicPr>
            <a:picLocks noChangeAspect="1" noChangeArrowheads="1"/>
          </p:cNvPicPr>
          <p:nvPr/>
        </p:nvPicPr>
        <p:blipFill>
          <a:blip r:embed="rId2" cstate="print"/>
          <a:srcRect/>
          <a:stretch>
            <a:fillRect/>
          </a:stretch>
        </p:blipFill>
        <p:spPr bwMode="auto">
          <a:xfrm>
            <a:off x="4572000" y="1124744"/>
            <a:ext cx="4379640" cy="44644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dachnyj-sad-ogorod.com/sites/default/files/GEORGINYI%20Vybor%20mesta3.jpg"/>
          <p:cNvPicPr>
            <a:picLocks noChangeAspect="1" noChangeArrowheads="1"/>
          </p:cNvPicPr>
          <p:nvPr/>
        </p:nvPicPr>
        <p:blipFill>
          <a:blip r:embed="rId2" cstate="print"/>
          <a:srcRect/>
          <a:stretch>
            <a:fillRect/>
          </a:stretch>
        </p:blipFill>
        <p:spPr bwMode="auto">
          <a:xfrm>
            <a:off x="611560" y="260648"/>
            <a:ext cx="7920880" cy="633670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img1.liveinternet.ru/images/attach/c/0/40/62/40062514_0f9ab7c3af8230efb63a9d0ec57eff62.jpg"/>
          <p:cNvPicPr>
            <a:picLocks noChangeAspect="1" noChangeArrowheads="1"/>
          </p:cNvPicPr>
          <p:nvPr/>
        </p:nvPicPr>
        <p:blipFill>
          <a:blip r:embed="rId2" cstate="print"/>
          <a:srcRect/>
          <a:stretch>
            <a:fillRect/>
          </a:stretch>
        </p:blipFill>
        <p:spPr bwMode="auto">
          <a:xfrm>
            <a:off x="539552" y="404664"/>
            <a:ext cx="8208912" cy="59766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792088"/>
          </a:xfrm>
        </p:spPr>
        <p:txBody>
          <a:bodyPr>
            <a:normAutofit fontScale="90000"/>
          </a:bodyPr>
          <a:lstStyle/>
          <a:p>
            <a:pPr algn="ctr"/>
            <a:r>
              <a:rPr lang="ru-RU" dirty="0" smtClean="0"/>
              <a:t>  </a:t>
            </a:r>
            <a:r>
              <a:rPr lang="ru-RU" sz="3200" b="1" dirty="0" smtClean="0">
                <a:solidFill>
                  <a:srgbClr val="FF0000"/>
                </a:solidFill>
                <a:latin typeface="Georgia" pitchFamily="18" charset="0"/>
              </a:rPr>
              <a:t>Как выращивать георгины!</a:t>
            </a:r>
            <a:endParaRPr lang="ru-RU" b="1" dirty="0">
              <a:solidFill>
                <a:srgbClr val="FF0000"/>
              </a:solidFill>
            </a:endParaRPr>
          </a:p>
        </p:txBody>
      </p:sp>
      <p:sp>
        <p:nvSpPr>
          <p:cNvPr id="3" name="Содержимое 2"/>
          <p:cNvSpPr>
            <a:spLocks noGrp="1"/>
          </p:cNvSpPr>
          <p:nvPr>
            <p:ph sz="half" idx="1"/>
          </p:nvPr>
        </p:nvSpPr>
        <p:spPr>
          <a:xfrm>
            <a:off x="179512" y="1268760"/>
            <a:ext cx="4326632" cy="5082912"/>
          </a:xfrm>
        </p:spPr>
        <p:txBody>
          <a:bodyPr>
            <a:normAutofit fontScale="92500" lnSpcReduction="20000"/>
          </a:bodyPr>
          <a:lstStyle/>
          <a:p>
            <a:pPr algn="just"/>
            <a:r>
              <a:rPr lang="ru-RU" dirty="0" smtClean="0"/>
              <a:t>Кроме многообразия форм, георгины отличаются также многообразием расцветок, причём существует даже чёрный георгин, вернее, красно-черный, появившийся из-за накапливания в растении большого количества пигментов антоцианинов. Но заветная мечта всех селекционеров – вывести синий георгин, и хотя их старания пока не принесли успеха, надежда когда-нибудь увидеть это чудо очень сильна. </a:t>
            </a:r>
            <a:endParaRPr lang="ru-RU" dirty="0"/>
          </a:p>
        </p:txBody>
      </p:sp>
      <p:sp>
        <p:nvSpPr>
          <p:cNvPr id="4" name="Содержимое 3"/>
          <p:cNvSpPr>
            <a:spLocks noGrp="1"/>
          </p:cNvSpPr>
          <p:nvPr>
            <p:ph sz="half" idx="2"/>
          </p:nvPr>
        </p:nvSpPr>
        <p:spPr>
          <a:xfrm>
            <a:off x="4648200" y="1268760"/>
            <a:ext cx="4038600" cy="5086165"/>
          </a:xfrm>
        </p:spPr>
        <p:txBody>
          <a:bodyPr>
            <a:normAutofit fontScale="92500" lnSpcReduction="20000"/>
          </a:bodyPr>
          <a:lstStyle/>
          <a:p>
            <a:endParaRPr lang="ru-RU" dirty="0"/>
          </a:p>
        </p:txBody>
      </p:sp>
      <p:pic>
        <p:nvPicPr>
          <p:cNvPr id="15362" name="Picture 2" descr="Георгины – посадка, уход и описание"/>
          <p:cNvPicPr>
            <a:picLocks noChangeAspect="1" noChangeArrowheads="1"/>
          </p:cNvPicPr>
          <p:nvPr/>
        </p:nvPicPr>
        <p:blipFill>
          <a:blip r:embed="rId2" cstate="print"/>
          <a:srcRect/>
          <a:stretch>
            <a:fillRect/>
          </a:stretch>
        </p:blipFill>
        <p:spPr bwMode="auto">
          <a:xfrm>
            <a:off x="4572000" y="1484784"/>
            <a:ext cx="4320480" cy="36724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sp>
        <p:nvSpPr>
          <p:cNvPr id="3" name="Содержимое 2"/>
          <p:cNvSpPr>
            <a:spLocks noGrp="1"/>
          </p:cNvSpPr>
          <p:nvPr>
            <p:ph sz="half" idx="1"/>
          </p:nvPr>
        </p:nvSpPr>
        <p:spPr>
          <a:xfrm>
            <a:off x="457200" y="1268760"/>
            <a:ext cx="4038600" cy="5086165"/>
          </a:xfrm>
        </p:spPr>
        <p:txBody>
          <a:bodyPr>
            <a:normAutofit/>
          </a:bodyPr>
          <a:lstStyle/>
          <a:p>
            <a:endParaRPr lang="ru-RU" dirty="0"/>
          </a:p>
        </p:txBody>
      </p:sp>
      <p:sp>
        <p:nvSpPr>
          <p:cNvPr id="4" name="Содержимое 3"/>
          <p:cNvSpPr>
            <a:spLocks noGrp="1"/>
          </p:cNvSpPr>
          <p:nvPr>
            <p:ph sz="half" idx="2"/>
          </p:nvPr>
        </p:nvSpPr>
        <p:spPr>
          <a:xfrm>
            <a:off x="4644008" y="1340768"/>
            <a:ext cx="4248472" cy="5014157"/>
          </a:xfrm>
        </p:spPr>
        <p:txBody>
          <a:bodyPr>
            <a:noAutofit/>
          </a:bodyPr>
          <a:lstStyle/>
          <a:p>
            <a:pPr algn="just">
              <a:buNone/>
            </a:pPr>
            <a:r>
              <a:rPr lang="ru-RU" sz="2000" dirty="0" smtClean="0">
                <a:latin typeface="Georgia" pitchFamily="18" charset="0"/>
              </a:rPr>
              <a:t>        </a:t>
            </a:r>
            <a:r>
              <a:rPr lang="ru-RU" sz="1900" dirty="0" smtClean="0">
                <a:latin typeface="Georgia" pitchFamily="18" charset="0"/>
              </a:rPr>
              <a:t>Выращивание георгин связано с трудоемким выкапыванием и ответственным хранением клубней.</a:t>
            </a:r>
          </a:p>
          <a:p>
            <a:pPr algn="just">
              <a:buNone/>
            </a:pPr>
            <a:r>
              <a:rPr lang="ru-RU" sz="1900" dirty="0" smtClean="0">
                <a:latin typeface="Georgia" pitchFamily="18" charset="0"/>
              </a:rPr>
              <a:t>          Начать подготовку нужно с </a:t>
            </a:r>
            <a:r>
              <a:rPr lang="ru-RU" sz="1900" i="1" dirty="0" smtClean="0">
                <a:latin typeface="Georgia" pitchFamily="18" charset="0"/>
              </a:rPr>
              <a:t>выбора места посадки</a:t>
            </a:r>
            <a:r>
              <a:rPr lang="ru-RU" sz="1900" dirty="0" smtClean="0">
                <a:latin typeface="Georgia" pitchFamily="18" charset="0"/>
              </a:rPr>
              <a:t>. Цветок георгин терпеть не может сквозняков, но требует хорошо проветриваемого и освещённого места, поэтому сажать георгины нужно на солнечном участке, защищённом от ветра. Почва на участке должна быть хорошо дренированной, водопроницаемой и питательной. </a:t>
            </a:r>
            <a:endParaRPr lang="ru-RU" sz="1900" dirty="0">
              <a:latin typeface="Georgia" pitchFamily="18" charset="0"/>
            </a:endParaRPr>
          </a:p>
        </p:txBody>
      </p:sp>
      <p:pic>
        <p:nvPicPr>
          <p:cNvPr id="14338" name="Picture 2" descr="http://images.forwallpaper.com/files/thumbs/preview/50/503192__dahlia_p.jpg"/>
          <p:cNvPicPr>
            <a:picLocks noChangeAspect="1" noChangeArrowheads="1"/>
          </p:cNvPicPr>
          <p:nvPr/>
        </p:nvPicPr>
        <p:blipFill>
          <a:blip r:embed="rId2" cstate="print"/>
          <a:srcRect/>
          <a:stretch>
            <a:fillRect/>
          </a:stretch>
        </p:blipFill>
        <p:spPr bwMode="auto">
          <a:xfrm>
            <a:off x="323528" y="1484784"/>
            <a:ext cx="4464496" cy="41764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45719"/>
          </a:xfrm>
        </p:spPr>
        <p:txBody>
          <a:bodyPr>
            <a:normAutofit fontScale="90000"/>
          </a:bodyPr>
          <a:lstStyle/>
          <a:p>
            <a:endParaRPr lang="ru-RU" dirty="0"/>
          </a:p>
        </p:txBody>
      </p:sp>
      <p:sp>
        <p:nvSpPr>
          <p:cNvPr id="3" name="Содержимое 2"/>
          <p:cNvSpPr>
            <a:spLocks noGrp="1"/>
          </p:cNvSpPr>
          <p:nvPr>
            <p:ph sz="half" idx="1"/>
          </p:nvPr>
        </p:nvSpPr>
        <p:spPr>
          <a:xfrm>
            <a:off x="457200" y="548680"/>
            <a:ext cx="4038600" cy="5904657"/>
          </a:xfrm>
        </p:spPr>
        <p:txBody>
          <a:bodyPr>
            <a:normAutofit fontScale="47500" lnSpcReduction="20000"/>
          </a:bodyPr>
          <a:lstStyle/>
          <a:p>
            <a:pPr algn="just">
              <a:buNone/>
            </a:pPr>
            <a:r>
              <a:rPr lang="ru-RU" dirty="0" smtClean="0">
                <a:latin typeface="Georgia" pitchFamily="18" charset="0"/>
              </a:rPr>
              <a:t>           </a:t>
            </a:r>
            <a:r>
              <a:rPr lang="ru-RU" sz="4400" dirty="0" smtClean="0">
                <a:latin typeface="Georgia" pitchFamily="18" charset="0"/>
              </a:rPr>
              <a:t>Осенью, при перекопке, обогатите отведённый под георгины участок компостом (3-5 кг на 1м</a:t>
            </a:r>
            <a:r>
              <a:rPr lang="ru-RU" sz="4400" baseline="30000" dirty="0" smtClean="0">
                <a:latin typeface="Georgia" pitchFamily="18" charset="0"/>
              </a:rPr>
              <a:t>3</a:t>
            </a:r>
            <a:r>
              <a:rPr lang="ru-RU" sz="4400" dirty="0" smtClean="0">
                <a:latin typeface="Georgia" pitchFamily="18" charset="0"/>
              </a:rPr>
              <a:t>). Весной перед посадкой опять рассыпьте на участке зрелый компост и немного древесной золы и забороните граблями. Чтобы избавить георгины от болезней и не дать им выродиться, желательно менять место посадки каждый год, давая отдохнуть почве от георгин хотя бы три года. Не сажайте георгины там, где до них росли астры или растения, подверженные грибковым заболеваниям.</a:t>
            </a:r>
            <a:endParaRPr lang="ru-RU" sz="4400" dirty="0">
              <a:latin typeface="Georgia" pitchFamily="18" charset="0"/>
            </a:endParaRPr>
          </a:p>
        </p:txBody>
      </p:sp>
      <p:sp>
        <p:nvSpPr>
          <p:cNvPr id="4" name="Содержимое 3"/>
          <p:cNvSpPr>
            <a:spLocks noGrp="1"/>
          </p:cNvSpPr>
          <p:nvPr>
            <p:ph sz="half" idx="2"/>
          </p:nvPr>
        </p:nvSpPr>
        <p:spPr>
          <a:xfrm>
            <a:off x="4648200" y="548680"/>
            <a:ext cx="4038600" cy="5904657"/>
          </a:xfrm>
        </p:spPr>
        <p:txBody>
          <a:bodyPr>
            <a:normAutofit fontScale="47500" lnSpcReduction="20000"/>
          </a:bodyPr>
          <a:lstStyle/>
          <a:p>
            <a:endParaRPr lang="ru-RU" dirty="0"/>
          </a:p>
        </p:txBody>
      </p:sp>
      <p:pic>
        <p:nvPicPr>
          <p:cNvPr id="13314" name="Picture 2" descr="http://cs620920.vk.me/v620920582/1378a/vd14ksAkKaw.jpg"/>
          <p:cNvPicPr>
            <a:picLocks noChangeAspect="1" noChangeArrowheads="1"/>
          </p:cNvPicPr>
          <p:nvPr/>
        </p:nvPicPr>
        <p:blipFill>
          <a:blip r:embed="rId2" cstate="print"/>
          <a:srcRect/>
          <a:stretch>
            <a:fillRect/>
          </a:stretch>
        </p:blipFill>
        <p:spPr bwMode="auto">
          <a:xfrm>
            <a:off x="4572000" y="1052736"/>
            <a:ext cx="4409331" cy="43924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08112"/>
          </a:xfrm>
        </p:spPr>
        <p:txBody>
          <a:bodyPr>
            <a:normAutofit/>
          </a:bodyPr>
          <a:lstStyle/>
          <a:p>
            <a:pPr algn="ctr"/>
            <a:r>
              <a:rPr lang="ru-RU" dirty="0" smtClean="0"/>
              <a:t> </a:t>
            </a:r>
            <a:r>
              <a:rPr lang="ru-RU" sz="3200" b="1" dirty="0" smtClean="0">
                <a:solidFill>
                  <a:srgbClr val="FF0000"/>
                </a:solidFill>
                <a:latin typeface="Georgia" pitchFamily="18" charset="0"/>
              </a:rPr>
              <a:t>Подготовка клубней к посадке</a:t>
            </a:r>
            <a:endParaRPr lang="ru-RU" b="1" dirty="0">
              <a:solidFill>
                <a:srgbClr val="FF0000"/>
              </a:solidFill>
              <a:latin typeface="Georgia" pitchFamily="18" charset="0"/>
            </a:endParaRPr>
          </a:p>
        </p:txBody>
      </p:sp>
      <p:sp>
        <p:nvSpPr>
          <p:cNvPr id="3" name="Содержимое 2"/>
          <p:cNvSpPr>
            <a:spLocks noGrp="1"/>
          </p:cNvSpPr>
          <p:nvPr>
            <p:ph sz="half" idx="1"/>
          </p:nvPr>
        </p:nvSpPr>
        <p:spPr>
          <a:xfrm>
            <a:off x="251520" y="1628800"/>
            <a:ext cx="4244280" cy="4896544"/>
          </a:xfrm>
        </p:spPr>
        <p:txBody>
          <a:bodyPr>
            <a:normAutofit fontScale="77500" lnSpcReduction="20000"/>
          </a:bodyPr>
          <a:lstStyle/>
          <a:p>
            <a:pPr algn="just"/>
            <a:r>
              <a:rPr lang="ru-RU" dirty="0" smtClean="0">
                <a:latin typeface="Georgia" pitchFamily="18" charset="0"/>
              </a:rPr>
              <a:t>В апреле корни георгин (клубни) следует подготовить к посадке: очистить их от сухих корней, удалить поврежденные места, обработав все срезы зеленкой. Затем клубни высаживают в емкость с питательной землёй или торфом так, чтобы клубни георгина выступали на 2-3см над поверхностью, и держат их две недели при температуре не ниже 18°С при хорошем освещении. Как только появятся почки, клубни разрезают на части таким образом, чтобы на каждой была почка с корневой шейкой. </a:t>
            </a:r>
            <a:r>
              <a:rPr lang="ru-RU" dirty="0" smtClean="0"/>
              <a:t> </a:t>
            </a:r>
            <a:endParaRPr lang="ru-RU" dirty="0"/>
          </a:p>
        </p:txBody>
      </p:sp>
      <p:sp>
        <p:nvSpPr>
          <p:cNvPr id="4" name="Содержимое 3"/>
          <p:cNvSpPr>
            <a:spLocks noGrp="1"/>
          </p:cNvSpPr>
          <p:nvPr>
            <p:ph sz="half" idx="2"/>
          </p:nvPr>
        </p:nvSpPr>
        <p:spPr>
          <a:xfrm>
            <a:off x="4648200" y="1628800"/>
            <a:ext cx="4038600" cy="4896544"/>
          </a:xfrm>
        </p:spPr>
        <p:txBody>
          <a:bodyPr>
            <a:normAutofit fontScale="77500" lnSpcReduction="20000"/>
          </a:bodyPr>
          <a:lstStyle/>
          <a:p>
            <a:endParaRPr lang="ru-RU" dirty="0"/>
          </a:p>
        </p:txBody>
      </p:sp>
      <p:pic>
        <p:nvPicPr>
          <p:cNvPr id="12290" name="Picture 2" descr="http://star-ley.ru/wp-content/uploads/2015/01/Sposobyi-razmnozheniya-rasteniy.jpg"/>
          <p:cNvPicPr>
            <a:picLocks noChangeAspect="1" noChangeArrowheads="1"/>
          </p:cNvPicPr>
          <p:nvPr/>
        </p:nvPicPr>
        <p:blipFill>
          <a:blip r:embed="rId2" cstate="print"/>
          <a:srcRect/>
          <a:stretch>
            <a:fillRect/>
          </a:stretch>
        </p:blipFill>
        <p:spPr bwMode="auto">
          <a:xfrm>
            <a:off x="4644008" y="1700808"/>
            <a:ext cx="4176464" cy="41764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ait-pro-dachu.ru/wp-content/uploads/2011/06/georginy-cherenki2-3.jpg"/>
          <p:cNvPicPr>
            <a:picLocks noChangeAspect="1" noChangeArrowheads="1"/>
          </p:cNvPicPr>
          <p:nvPr/>
        </p:nvPicPr>
        <p:blipFill>
          <a:blip r:embed="rId2" cstate="print"/>
          <a:srcRect/>
          <a:stretch>
            <a:fillRect/>
          </a:stretch>
        </p:blipFill>
        <p:spPr bwMode="auto">
          <a:xfrm>
            <a:off x="611560" y="1124744"/>
            <a:ext cx="8064896" cy="33843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sp>
        <p:nvSpPr>
          <p:cNvPr id="3" name="Содержимое 2"/>
          <p:cNvSpPr>
            <a:spLocks noGrp="1"/>
          </p:cNvSpPr>
          <p:nvPr>
            <p:ph sz="half" idx="1"/>
          </p:nvPr>
        </p:nvSpPr>
        <p:spPr>
          <a:xfrm>
            <a:off x="457200" y="1340768"/>
            <a:ext cx="4038600" cy="5014157"/>
          </a:xfrm>
        </p:spPr>
        <p:txBody>
          <a:bodyPr>
            <a:normAutofit fontScale="70000" lnSpcReduction="20000"/>
          </a:bodyPr>
          <a:lstStyle/>
          <a:p>
            <a:endParaRPr lang="ru-RU" dirty="0"/>
          </a:p>
        </p:txBody>
      </p:sp>
      <p:sp>
        <p:nvSpPr>
          <p:cNvPr id="4" name="Содержимое 3"/>
          <p:cNvSpPr>
            <a:spLocks noGrp="1"/>
          </p:cNvSpPr>
          <p:nvPr>
            <p:ph sz="half" idx="2"/>
          </p:nvPr>
        </p:nvSpPr>
        <p:spPr>
          <a:xfrm>
            <a:off x="4648200" y="1340768"/>
            <a:ext cx="4038600" cy="5014157"/>
          </a:xfrm>
        </p:spPr>
        <p:txBody>
          <a:bodyPr>
            <a:normAutofit fontScale="70000" lnSpcReduction="20000"/>
          </a:bodyPr>
          <a:lstStyle/>
          <a:p>
            <a:pPr algn="just">
              <a:buNone/>
            </a:pPr>
            <a:r>
              <a:rPr lang="ru-RU" dirty="0" smtClean="0"/>
              <a:t>        </a:t>
            </a:r>
            <a:r>
              <a:rPr lang="ru-RU" sz="3000" dirty="0" smtClean="0"/>
              <a:t>Разделенные на части клубни нужно еще какое-то время проращивать в ящике, а затем, удалив боковые побеги, достигшие высоты 10 см, высадить в почву. Срезанные побеги можно использовать в качестве черенков. Прижившиеся черенки высаживаются на постоянное место. Деление клубней и черенкование производится для увеличения количества посадочного материала. Если нет такой необходимости, можете клубни не делить.</a:t>
            </a:r>
            <a:endParaRPr lang="ru-RU" sz="3000" dirty="0"/>
          </a:p>
        </p:txBody>
      </p:sp>
      <p:pic>
        <p:nvPicPr>
          <p:cNvPr id="11266" name="Picture 2" descr="Подготовка георгин к посадке"/>
          <p:cNvPicPr>
            <a:picLocks noChangeAspect="1" noChangeArrowheads="1"/>
          </p:cNvPicPr>
          <p:nvPr/>
        </p:nvPicPr>
        <p:blipFill>
          <a:blip r:embed="rId2" cstate="print"/>
          <a:srcRect/>
          <a:stretch>
            <a:fillRect/>
          </a:stretch>
        </p:blipFill>
        <p:spPr bwMode="auto">
          <a:xfrm>
            <a:off x="179512" y="1340768"/>
            <a:ext cx="4752528" cy="45022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TotalTime>
  <Words>994</Words>
  <Application>Microsoft Office PowerPoint</Application>
  <PresentationFormat>Экран (4:3)</PresentationFormat>
  <Paragraphs>43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Поток</vt:lpstr>
      <vt:lpstr>Георгины</vt:lpstr>
      <vt:lpstr>Георгины – незимующие многолетники семейства астровых. </vt:lpstr>
      <vt:lpstr>Слайд 3</vt:lpstr>
      <vt:lpstr>  Как выращивать георгины!</vt:lpstr>
      <vt:lpstr>Слайд 5</vt:lpstr>
      <vt:lpstr>Слайд 6</vt:lpstr>
      <vt:lpstr> Подготовка клубней к посадке</vt:lpstr>
      <vt:lpstr>Слайд 8</vt:lpstr>
      <vt:lpstr>Слайд 9</vt:lpstr>
      <vt:lpstr>Высадка клубней георгинов в открытый грунт </vt:lpstr>
      <vt:lpstr>Слайд 11</vt:lpstr>
      <vt:lpstr>Уход за георгинами</vt:lpstr>
      <vt:lpstr>Слайд 13</vt:lpstr>
      <vt:lpstr>Слайд 14</vt:lpstr>
      <vt:lpstr> Уборка клубней георгинов</vt:lpstr>
      <vt:lpstr>Слайд 16</vt:lpstr>
      <vt:lpstr> Как хранить георгины зимой?</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Георгины</dc:title>
  <dc:creator>дом</dc:creator>
  <cp:lastModifiedBy>дом</cp:lastModifiedBy>
  <cp:revision>39</cp:revision>
  <dcterms:created xsi:type="dcterms:W3CDTF">2015-09-13T13:33:00Z</dcterms:created>
  <dcterms:modified xsi:type="dcterms:W3CDTF">2016-10-12T15:03:52Z</dcterms:modified>
</cp:coreProperties>
</file>