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1" r:id="rId14"/>
    <p:sldId id="289" r:id="rId15"/>
    <p:sldId id="288" r:id="rId16"/>
    <p:sldId id="257" r:id="rId17"/>
    <p:sldId id="259" r:id="rId18"/>
    <p:sldId id="258" r:id="rId19"/>
    <p:sldId id="260" r:id="rId20"/>
    <p:sldId id="261" r:id="rId21"/>
    <p:sldId id="262" r:id="rId22"/>
    <p:sldId id="264" r:id="rId23"/>
    <p:sldId id="265" r:id="rId24"/>
    <p:sldId id="266" r:id="rId25"/>
    <p:sldId id="267" r:id="rId26"/>
    <p:sldId id="263" r:id="rId27"/>
    <p:sldId id="268" r:id="rId28"/>
    <p:sldId id="284" r:id="rId29"/>
    <p:sldId id="285"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40" autoAdjust="0"/>
  </p:normalViewPr>
  <p:slideViewPr>
    <p:cSldViewPr>
      <p:cViewPr>
        <p:scale>
          <a:sx n="50" d="100"/>
          <a:sy n="50" d="100"/>
        </p:scale>
        <p:origin x="-2142" y="-3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08C5A-AB0D-4FC8-BB8E-02FFEA19B50E}" type="datetimeFigureOut">
              <a:rPr lang="ru-RU" smtClean="0"/>
              <a:pPr/>
              <a:t>21.09.2016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AD79D6-A264-47B8-851C-36C847B8B3E4}" type="slidenum">
              <a:rPr lang="ru-RU" smtClean="0"/>
              <a:pPr/>
              <a:t>‹#›</a:t>
            </a:fld>
            <a:endParaRPr lang="ru-RU"/>
          </a:p>
        </p:txBody>
      </p:sp>
    </p:spTree>
    <p:extLst>
      <p:ext uri="{BB962C8B-B14F-4D97-AF65-F5344CB8AC3E}">
        <p14:creationId xmlns:p14="http://schemas.microsoft.com/office/powerpoint/2010/main" val="220515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AD79D6-A264-47B8-851C-36C847B8B3E4}" type="slidenum">
              <a:rPr lang="ru-RU" smtClean="0"/>
              <a:pPr/>
              <a:t>1</a:t>
            </a:fld>
            <a:endParaRPr lang="ru-RU"/>
          </a:p>
        </p:txBody>
      </p:sp>
    </p:spTree>
    <p:extLst>
      <p:ext uri="{BB962C8B-B14F-4D97-AF65-F5344CB8AC3E}">
        <p14:creationId xmlns:p14="http://schemas.microsoft.com/office/powerpoint/2010/main" val="8453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AD79D6-A264-47B8-851C-36C847B8B3E4}" type="slidenum">
              <a:rPr lang="ru-RU" smtClean="0"/>
              <a:pPr/>
              <a:t>4</a:t>
            </a:fld>
            <a:endParaRPr lang="ru-RU"/>
          </a:p>
        </p:txBody>
      </p:sp>
    </p:spTree>
    <p:extLst>
      <p:ext uri="{BB962C8B-B14F-4D97-AF65-F5344CB8AC3E}">
        <p14:creationId xmlns:p14="http://schemas.microsoft.com/office/powerpoint/2010/main" val="247297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AD79D6-A264-47B8-851C-36C847B8B3E4}" type="slidenum">
              <a:rPr lang="ru-RU" smtClean="0"/>
              <a:pPr/>
              <a:t>15</a:t>
            </a:fld>
            <a:endParaRPr lang="ru-RU"/>
          </a:p>
        </p:txBody>
      </p:sp>
    </p:spTree>
    <p:extLst>
      <p:ext uri="{BB962C8B-B14F-4D97-AF65-F5344CB8AC3E}">
        <p14:creationId xmlns:p14="http://schemas.microsoft.com/office/powerpoint/2010/main" val="75705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AD79D6-A264-47B8-851C-36C847B8B3E4}" type="slidenum">
              <a:rPr lang="ru-RU" smtClean="0"/>
              <a:pPr/>
              <a:t>26</a:t>
            </a:fld>
            <a:endParaRPr lang="ru-RU"/>
          </a:p>
        </p:txBody>
      </p:sp>
    </p:spTree>
    <p:extLst>
      <p:ext uri="{BB962C8B-B14F-4D97-AF65-F5344CB8AC3E}">
        <p14:creationId xmlns:p14="http://schemas.microsoft.com/office/powerpoint/2010/main" val="370160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3EA61079-376A-437A-AC2F-C2229CFD3095}" type="datetime1">
              <a:rPr lang="ru-RU" smtClean="0"/>
              <a:pPr/>
              <a:t>21.09.2016</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11" name="Номер слайда 10"/>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6592140-8D25-48B4-B7CD-8B5B8E5E7F45}" type="datetime1">
              <a:rPr lang="ru-RU" smtClean="0"/>
              <a:pPr/>
              <a:t>21.09.2016</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2865A9-BFEC-4460-8EDF-E37FCDC75946}" type="datetime1">
              <a:rPr lang="ru-RU" smtClean="0"/>
              <a:pPr/>
              <a:t>21.09.2016</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34D8228-66DD-4744-B242-4A15D89BF8A6}" type="datetime1">
              <a:rPr lang="ru-RU" smtClean="0"/>
              <a:pPr/>
              <a:t>21.09.2016</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47618A38-25D6-4A48-817E-748E2C689A9D}" type="datetime1">
              <a:rPr lang="ru-RU" smtClean="0"/>
              <a:pPr/>
              <a:t>21.09.2016</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2550F32-8D41-4C14-85EE-9A113B329EA6}" type="datetime1">
              <a:rPr lang="ru-RU" smtClean="0"/>
              <a:pPr/>
              <a:t>21.09.2016</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E8887CFB-A551-4FE9-82EE-8FCA69028953}" type="datetime1">
              <a:rPr lang="ru-RU" smtClean="0"/>
              <a:pPr/>
              <a:t>21.09.2016</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F135F62-6644-403E-A99F-941DBE1AA721}" type="datetime1">
              <a:rPr lang="ru-RU" smtClean="0"/>
              <a:pPr/>
              <a:t>21.09.2016</a:t>
            </a:fld>
            <a:endParaRPr lang="ru-RU" dirty="0"/>
          </a:p>
        </p:txBody>
      </p:sp>
      <p:sp>
        <p:nvSpPr>
          <p:cNvPr id="4" name="Нижний колонтитул 3"/>
          <p:cNvSpPr>
            <a:spLocks noGrp="1"/>
          </p:cNvSpPr>
          <p:nvPr>
            <p:ph type="ftr" sz="quarter" idx="11"/>
          </p:nvPr>
        </p:nvSpPr>
        <p:spPr/>
        <p:txBody>
          <a:bodyPr/>
          <a:lstStyle>
            <a:extLst/>
          </a:lstStyle>
          <a:p>
            <a:endParaRPr lang="ru-RU" dirty="0"/>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29B63215-01CC-49E0-8C0F-32CDBCA4DE6B}" type="datetime1">
              <a:rPr lang="ru-RU" smtClean="0"/>
              <a:pPr/>
              <a:t>21.09.2016</a:t>
            </a:fld>
            <a:endParaRPr lang="ru-RU" dirty="0"/>
          </a:p>
        </p:txBody>
      </p:sp>
      <p:sp>
        <p:nvSpPr>
          <p:cNvPr id="3" name="Нижний колонтитул 2"/>
          <p:cNvSpPr>
            <a:spLocks noGrp="1"/>
          </p:cNvSpPr>
          <p:nvPr>
            <p:ph type="ftr" sz="quarter" idx="11"/>
          </p:nvPr>
        </p:nvSpPr>
        <p:spPr/>
        <p:txBody>
          <a:bodyPr/>
          <a:lstStyle>
            <a:extLst/>
          </a:lstStyle>
          <a:p>
            <a:endParaRPr lang="ru-RU" dirty="0"/>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2B771796-E6D8-4D97-AB97-56BB7EB40DDE}" type="datetime1">
              <a:rPr lang="ru-RU" smtClean="0"/>
              <a:pPr/>
              <a:t>21.09.2016</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82C6BFB-49AD-4D64-A3BD-619742A2C513}" type="datetime1">
              <a:rPr lang="ru-RU" smtClean="0"/>
              <a:pPr/>
              <a:t>21.09.2016</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dirty="0"/>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ADF1A7E-A56C-46F4-82D8-8FAF9E4B16A7}" type="datetime1">
              <a:rPr lang="ru-RU" smtClean="0"/>
              <a:pPr/>
              <a:t>21.09.2016</a:t>
            </a:fld>
            <a:endParaRPr lang="ru-RU" dirty="0"/>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dirty="0"/>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19B0651-EE4F-4900-A07F-96A6BFA9D0F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audio" Target="file:///C:\Users\&#1044;&#1072;&#1085;&#1077;&#1083;&#1100;%20&#1040;&#1083;&#1077;&#1074;&#1090;&#1080;&#1085;&#1072;\Desktop\&#1053;&#1086;&#1074;&#1072;&#1103;%20&#1087;&#1072;&#1087;&#1082;&#1072;%20(3)\&#1044;&#1077;&#1085;&#1100;%20&#1055;&#1086;&#1073;&#1077;&#1076;&#1099;.mp3"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428868"/>
            <a:ext cx="7586690" cy="1571636"/>
          </a:xfrm>
        </p:spPr>
        <p:txBody>
          <a:bodyPr>
            <a:normAutofit/>
          </a:bodyPr>
          <a:lstStyle/>
          <a:p>
            <a:r>
              <a:rPr lang="ru-RU" dirty="0" smtClean="0"/>
              <a:t>Внеклассное мероприятие</a:t>
            </a:r>
            <a:endParaRPr lang="ru-RU" dirty="0"/>
          </a:p>
        </p:txBody>
      </p:sp>
      <p:pic>
        <p:nvPicPr>
          <p:cNvPr id="5" name="Picture 2" descr="C:\Users\Учитель\Desktop\e02b17977fd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22" y="5143488"/>
            <a:ext cx="2214578" cy="17145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rot="10800000" flipH="1" flipV="1">
            <a:off x="1947928" y="655059"/>
            <a:ext cx="6786577" cy="369332"/>
          </a:xfrm>
          <a:prstGeom prst="rect">
            <a:avLst/>
          </a:prstGeom>
          <a:noFill/>
        </p:spPr>
        <p:txBody>
          <a:bodyPr wrap="square" rtlCol="0">
            <a:spAutoFit/>
          </a:bodyPr>
          <a:lstStyle/>
          <a:p>
            <a:r>
              <a:rPr lang="ru-RU" dirty="0" smtClean="0">
                <a:solidFill>
                  <a:srgbClr val="7030A0"/>
                </a:solidFill>
              </a:rPr>
              <a:t>Электронное приложение  к </a:t>
            </a:r>
            <a:r>
              <a:rPr lang="ru-RU" dirty="0" smtClean="0">
                <a:solidFill>
                  <a:srgbClr val="7030A0"/>
                </a:solidFill>
              </a:rPr>
              <a:t>творчеству М.А</a:t>
            </a:r>
            <a:r>
              <a:rPr lang="ru-RU" dirty="0" smtClean="0">
                <a:solidFill>
                  <a:srgbClr val="7030A0"/>
                </a:solidFill>
              </a:rPr>
              <a:t>. Дудина</a:t>
            </a:r>
            <a:endParaRPr lang="ru-RU" dirty="0">
              <a:solidFill>
                <a:srgbClr val="7030A0"/>
              </a:solidFill>
            </a:endParaRPr>
          </a:p>
        </p:txBody>
      </p:sp>
      <p:sp>
        <p:nvSpPr>
          <p:cNvPr id="8" name="TextBox 7"/>
          <p:cNvSpPr txBox="1"/>
          <p:nvPr/>
        </p:nvSpPr>
        <p:spPr>
          <a:xfrm>
            <a:off x="2357422" y="1857364"/>
            <a:ext cx="3197607" cy="369332"/>
          </a:xfrm>
          <a:prstGeom prst="rect">
            <a:avLst/>
          </a:prstGeom>
          <a:noFill/>
        </p:spPr>
        <p:txBody>
          <a:bodyPr wrap="none" rtlCol="0">
            <a:spAutoFit/>
          </a:bodyPr>
          <a:lstStyle/>
          <a:p>
            <a:r>
              <a:rPr lang="ru-RU" dirty="0" smtClean="0">
                <a:solidFill>
                  <a:srgbClr val="FF0000"/>
                </a:solidFill>
              </a:rPr>
              <a:t>История</a:t>
            </a:r>
            <a:r>
              <a:rPr lang="ru-RU" dirty="0" smtClean="0"/>
              <a:t>  </a:t>
            </a:r>
            <a:r>
              <a:rPr lang="ru-RU" dirty="0" smtClean="0">
                <a:solidFill>
                  <a:srgbClr val="FF0000"/>
                </a:solidFill>
              </a:rPr>
              <a:t>одной песни снегири</a:t>
            </a:r>
            <a:endParaRPr lang="ru-RU" dirty="0">
              <a:solidFill>
                <a:srgbClr val="FF0000"/>
              </a:solidFill>
            </a:endParaRPr>
          </a:p>
        </p:txBody>
      </p:sp>
      <p:sp>
        <p:nvSpPr>
          <p:cNvPr id="9" name="TextBox 8"/>
          <p:cNvSpPr txBox="1"/>
          <p:nvPr/>
        </p:nvSpPr>
        <p:spPr>
          <a:xfrm>
            <a:off x="1857356" y="2714620"/>
            <a:ext cx="184731" cy="369332"/>
          </a:xfrm>
          <a:prstGeom prst="rect">
            <a:avLst/>
          </a:prstGeom>
          <a:noFill/>
        </p:spPr>
        <p:txBody>
          <a:bodyPr wrap="none" rtlCol="0">
            <a:spAutoFit/>
          </a:bodyPr>
          <a:lstStyle/>
          <a:p>
            <a:endParaRPr lang="ru-RU" dirty="0"/>
          </a:p>
        </p:txBody>
      </p:sp>
      <p:sp>
        <p:nvSpPr>
          <p:cNvPr id="11" name="TextBox 10"/>
          <p:cNvSpPr txBox="1"/>
          <p:nvPr/>
        </p:nvSpPr>
        <p:spPr>
          <a:xfrm>
            <a:off x="2786050" y="4429132"/>
            <a:ext cx="5357850" cy="923330"/>
          </a:xfrm>
          <a:prstGeom prst="rect">
            <a:avLst/>
          </a:prstGeom>
          <a:noFill/>
        </p:spPr>
        <p:txBody>
          <a:bodyPr wrap="square" rtlCol="0">
            <a:spAutoFit/>
          </a:bodyPr>
          <a:lstStyle/>
          <a:p>
            <a:r>
              <a:rPr lang="ru-RU" dirty="0" smtClean="0"/>
              <a:t>Выполнила учитель русского языка и литературы </a:t>
            </a:r>
            <a:r>
              <a:rPr lang="ru-RU" dirty="0" err="1" smtClean="0"/>
              <a:t>Данель</a:t>
            </a:r>
            <a:r>
              <a:rPr lang="ru-RU" dirty="0" smtClean="0"/>
              <a:t> Алевтина Васильевна МБОУ»ОШ»№25г. Иваново</a:t>
            </a:r>
            <a:endParaRPr lang="ru-RU" dirty="0"/>
          </a:p>
        </p:txBody>
      </p:sp>
      <p:sp>
        <p:nvSpPr>
          <p:cNvPr id="12" name="TextBox 11"/>
          <p:cNvSpPr txBox="1"/>
          <p:nvPr/>
        </p:nvSpPr>
        <p:spPr>
          <a:xfrm>
            <a:off x="4857752" y="6143644"/>
            <a:ext cx="966931" cy="369332"/>
          </a:xfrm>
          <a:prstGeom prst="rect">
            <a:avLst/>
          </a:prstGeom>
          <a:noFill/>
        </p:spPr>
        <p:txBody>
          <a:bodyPr wrap="none" rtlCol="0">
            <a:spAutoFit/>
          </a:bodyPr>
          <a:lstStyle/>
          <a:p>
            <a:r>
              <a:rPr lang="ru-RU" dirty="0" smtClean="0"/>
              <a:t>2016г.</a:t>
            </a:r>
            <a:endParaRPr lang="ru-RU" dirty="0"/>
          </a:p>
        </p:txBody>
      </p:sp>
      <p:pic>
        <p:nvPicPr>
          <p:cNvPr id="10" name="Picture 2" descr="C:\Users\Учитель\Desktop\1336712715_wk6h04oegrteiiq.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626" y="1042326"/>
            <a:ext cx="1643075" cy="121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03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57158" y="357166"/>
            <a:ext cx="4429156" cy="6143668"/>
          </a:xfrm>
          <a:solidFill>
            <a:schemeClr val="accent3">
              <a:lumMod val="20000"/>
              <a:lumOff val="80000"/>
            </a:schemeClr>
          </a:solidFill>
        </p:spPr>
        <p:txBody>
          <a:bodyPr>
            <a:normAutofit fontScale="85000" lnSpcReduction="20000"/>
          </a:bodyPr>
          <a:lstStyle/>
          <a:p>
            <a:r>
              <a:rPr lang="ru-RU" altLang="ru-RU" dirty="0" smtClean="0"/>
              <a:t> В стихах Михаила Александровича есть одна удивительная особенность. Он так любит жизнь, Землю, что замечает на этой земле каждую мелочь, которая для поэта не является мелочью. Для него всё очень важно. Ведь вся красота жизни и состоит из этих, на первый взгляд, мелочей. К сожалению, многие их просто не замечают. А он видел! И это видение нёс, дарил нам через свои поэтические строки.</a:t>
            </a:r>
            <a:endParaRPr lang="ru-RU" dirty="0"/>
          </a:p>
        </p:txBody>
      </p:sp>
      <p:pic>
        <p:nvPicPr>
          <p:cNvPr id="4" name="Picture 4" descr="0_5040_8c64b5c4_L"/>
          <p:cNvPicPr>
            <a:picLocks noChangeAspect="1" noChangeArrowheads="1"/>
          </p:cNvPicPr>
          <p:nvPr/>
        </p:nvPicPr>
        <p:blipFill>
          <a:blip r:embed="rId2"/>
          <a:srcRect/>
          <a:stretch>
            <a:fillRect/>
          </a:stretch>
        </p:blipFill>
        <p:spPr bwMode="auto">
          <a:xfrm>
            <a:off x="4714876" y="107145"/>
            <a:ext cx="4429124" cy="664371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50" name="Picture 2" descr="C:\Users\Данель Алевтина\Desktop\51321_c6f82 (2).gif"/>
          <p:cNvPicPr>
            <a:picLocks noChangeAspect="1" noChangeArrowheads="1" noCrop="1"/>
          </p:cNvPicPr>
          <p:nvPr/>
        </p:nvPicPr>
        <p:blipFill>
          <a:blip r:embed="rId3"/>
          <a:srcRect/>
          <a:stretch>
            <a:fillRect/>
          </a:stretch>
        </p:blipFill>
        <p:spPr bwMode="auto">
          <a:xfrm>
            <a:off x="357158" y="6143644"/>
            <a:ext cx="2071702" cy="71435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0"/>
            <a:ext cx="4357686" cy="6858000"/>
          </a:xfrm>
          <a:solidFill>
            <a:srgbClr val="92D050"/>
          </a:solidFill>
        </p:spPr>
        <p:txBody>
          <a:bodyPr>
            <a:normAutofit/>
          </a:bodyPr>
          <a:lstStyle/>
          <a:p>
            <a:pPr marL="365760" indent="-256032">
              <a:lnSpc>
                <a:spcPct val="90000"/>
              </a:lnSpc>
              <a:buNone/>
              <a:defRPr/>
            </a:pPr>
            <a:r>
              <a:rPr lang="ru-RU" altLang="ru-RU" dirty="0" smtClean="0"/>
              <a:t> Проходят тучи над   жнивьём,</a:t>
            </a:r>
          </a:p>
          <a:p>
            <a:pPr marL="365760" indent="-256032">
              <a:lnSpc>
                <a:spcPct val="90000"/>
              </a:lnSpc>
              <a:buNone/>
              <a:defRPr/>
            </a:pPr>
            <a:r>
              <a:rPr lang="ru-RU" altLang="ru-RU" dirty="0" smtClean="0"/>
              <a:t>И солнце смотрит стыло,</a:t>
            </a:r>
          </a:p>
          <a:p>
            <a:pPr marL="365760" indent="-256032">
              <a:lnSpc>
                <a:spcPct val="90000"/>
              </a:lnSpc>
              <a:buNone/>
              <a:defRPr/>
            </a:pPr>
            <a:r>
              <a:rPr lang="ru-RU" altLang="ru-RU" dirty="0" smtClean="0"/>
              <a:t>И всё, что любим, чем живём,</a:t>
            </a:r>
          </a:p>
          <a:p>
            <a:pPr marL="365760" indent="-256032">
              <a:lnSpc>
                <a:spcPct val="90000"/>
              </a:lnSpc>
              <a:buNone/>
              <a:defRPr/>
            </a:pPr>
            <a:r>
              <a:rPr lang="ru-RU" altLang="ru-RU" dirty="0" smtClean="0"/>
              <a:t>О чём мечтаем, - б </a:t>
            </a:r>
            <a:r>
              <a:rPr lang="ru-RU" altLang="ru-RU" dirty="0" err="1" smtClean="0"/>
              <a:t>ы</a:t>
            </a:r>
            <a:r>
              <a:rPr lang="ru-RU" altLang="ru-RU" dirty="0" smtClean="0"/>
              <a:t> л о .</a:t>
            </a:r>
          </a:p>
          <a:p>
            <a:pPr marL="365760" indent="-256032">
              <a:lnSpc>
                <a:spcPct val="90000"/>
              </a:lnSpc>
              <a:buNone/>
              <a:defRPr/>
            </a:pPr>
            <a:r>
              <a:rPr lang="ru-RU" altLang="ru-RU" dirty="0" smtClean="0"/>
              <a:t>    Потом позёмка закружит,</a:t>
            </a:r>
          </a:p>
          <a:p>
            <a:pPr marL="365760" indent="-256032">
              <a:lnSpc>
                <a:spcPct val="90000"/>
              </a:lnSpc>
              <a:buNone/>
              <a:defRPr/>
            </a:pPr>
            <a:r>
              <a:rPr lang="ru-RU" altLang="ru-RU" dirty="0" smtClean="0"/>
              <a:t>    Расстелет снег повсюду.</a:t>
            </a:r>
          </a:p>
          <a:p>
            <a:pPr marL="365760" indent="-256032">
              <a:lnSpc>
                <a:spcPct val="90000"/>
              </a:lnSpc>
              <a:buNone/>
              <a:defRPr/>
            </a:pPr>
            <a:r>
              <a:rPr lang="ru-RU" altLang="ru-RU" dirty="0" smtClean="0"/>
              <a:t>    А нам минуты не прожить</a:t>
            </a:r>
          </a:p>
          <a:p>
            <a:pPr marL="365760" indent="-256032">
              <a:lnSpc>
                <a:spcPct val="90000"/>
              </a:lnSpc>
              <a:buNone/>
              <a:defRPr/>
            </a:pPr>
            <a:r>
              <a:rPr lang="ru-RU" altLang="ru-RU" dirty="0" smtClean="0"/>
              <a:t>    Без вечной веры в будущее</a:t>
            </a:r>
            <a:r>
              <a:rPr lang="ru-RU" altLang="ru-RU" smtClean="0"/>
              <a:t>. </a:t>
            </a:r>
            <a:endParaRPr lang="ru-RU" altLang="ru-RU" dirty="0" smtClean="0"/>
          </a:p>
        </p:txBody>
      </p:sp>
      <p:pic>
        <p:nvPicPr>
          <p:cNvPr id="4" name="Picture 4" descr="0_526b_6b86e8a_L"/>
          <p:cNvPicPr>
            <a:picLocks noChangeAspect="1" noChangeArrowheads="1"/>
          </p:cNvPicPr>
          <p:nvPr/>
        </p:nvPicPr>
        <p:blipFill>
          <a:blip r:embed="rId2"/>
          <a:srcRect/>
          <a:stretch>
            <a:fillRect/>
          </a:stretch>
        </p:blipFill>
        <p:spPr bwMode="auto">
          <a:xfrm>
            <a:off x="4286248" y="0"/>
            <a:ext cx="4857752"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4" descr="C:\Users\Учитель\Desktop\письма с фронта.jpg"/>
          <p:cNvPicPr>
            <a:picLocks noGrp="1" noChangeAspect="1" noChangeArrowheads="1"/>
          </p:cNvPicPr>
          <p:nvPr>
            <p:ph idx="1"/>
          </p:nvPr>
        </p:nvPicPr>
        <p:blipFill>
          <a:blip r:embed="rId2"/>
          <a:srcRect/>
          <a:stretch>
            <a:fillRect/>
          </a:stretch>
        </p:blipFill>
        <p:spPr bwMode="auto">
          <a:xfrm>
            <a:off x="428596" y="428604"/>
            <a:ext cx="8358246" cy="6000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560foto22_560560"/>
          <p:cNvPicPr>
            <a:picLocks noChangeAspect="1" noChangeArrowheads="1"/>
          </p:cNvPicPr>
          <p:nvPr/>
        </p:nvPicPr>
        <p:blipFill>
          <a:blip r:embed="rId2">
            <a:clrChange>
              <a:clrFrom>
                <a:srgbClr val="FFFFFF"/>
              </a:clrFrom>
              <a:clrTo>
                <a:srgbClr val="FFFFFF">
                  <a:alpha val="0"/>
                </a:srgbClr>
              </a:clrTo>
            </a:clrChange>
          </a:blip>
          <a:srcRect l="6683" t="4172" r="2744"/>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1571604" y="428604"/>
            <a:ext cx="5357850" cy="3108543"/>
          </a:xfrm>
          <a:prstGeom prst="rect">
            <a:avLst/>
          </a:prstGeom>
        </p:spPr>
        <p:txBody>
          <a:bodyPr wrap="square">
            <a:spAutoFit/>
          </a:bodyPr>
          <a:lstStyle/>
          <a:p>
            <a:pPr algn="ctr">
              <a:spcBef>
                <a:spcPct val="50000"/>
              </a:spcBef>
            </a:pPr>
            <a:r>
              <a:rPr lang="ru-RU" sz="2800" b="1" dirty="0" smtClean="0">
                <a:ln w="1905"/>
                <a:solidFill>
                  <a:srgbClr val="FF0066"/>
                </a:solidFill>
                <a:effectLst>
                  <a:innerShdw blurRad="69850" dist="43180" dir="5400000">
                    <a:srgbClr val="000000">
                      <a:alpha val="65000"/>
                    </a:srgbClr>
                  </a:innerShdw>
                </a:effectLst>
              </a:rPr>
              <a:t>Великая Отечественная война </a:t>
            </a:r>
          </a:p>
          <a:p>
            <a:pPr algn="ctr">
              <a:spcBef>
                <a:spcPct val="50000"/>
              </a:spcBef>
            </a:pPr>
            <a:r>
              <a:rPr lang="ru-RU" sz="2800" b="1" dirty="0" smtClean="0">
                <a:ln w="1905"/>
                <a:solidFill>
                  <a:srgbClr val="FF0066"/>
                </a:solidFill>
                <a:effectLst>
                  <a:innerShdw blurRad="69850" dist="43180" dir="5400000">
                    <a:srgbClr val="000000">
                      <a:alpha val="65000"/>
                    </a:srgbClr>
                  </a:innerShdw>
                </a:effectLst>
              </a:rPr>
              <a:t>с немецкими захватчиками </a:t>
            </a:r>
          </a:p>
          <a:p>
            <a:pPr algn="ctr">
              <a:spcBef>
                <a:spcPct val="50000"/>
              </a:spcBef>
            </a:pPr>
            <a:r>
              <a:rPr lang="ru-RU" sz="2800" b="1" dirty="0" smtClean="0">
                <a:ln w="1905"/>
                <a:solidFill>
                  <a:srgbClr val="FF0066"/>
                </a:solidFill>
                <a:effectLst>
                  <a:innerShdw blurRad="69850" dist="43180" dir="5400000">
                    <a:srgbClr val="000000">
                      <a:alpha val="65000"/>
                    </a:srgbClr>
                  </a:innerShdw>
                </a:effectLst>
              </a:rPr>
              <a:t>1941-1945 годов – великая </a:t>
            </a:r>
          </a:p>
          <a:p>
            <a:pPr algn="ctr">
              <a:spcBef>
                <a:spcPct val="50000"/>
              </a:spcBef>
            </a:pPr>
            <a:r>
              <a:rPr lang="ru-RU" sz="2800" b="1" dirty="0" smtClean="0">
                <a:ln w="1905"/>
                <a:solidFill>
                  <a:srgbClr val="FF0066"/>
                </a:solidFill>
                <a:effectLst>
                  <a:innerShdw blurRad="69850" dist="43180" dir="5400000">
                    <a:srgbClr val="000000">
                      <a:alpha val="65000"/>
                    </a:srgbClr>
                  </a:innerShdw>
                </a:effectLst>
              </a:rPr>
              <a:t>страница новейшей истории </a:t>
            </a:r>
          </a:p>
          <a:p>
            <a:pPr algn="ctr">
              <a:spcBef>
                <a:spcPct val="50000"/>
              </a:spcBef>
            </a:pPr>
            <a:r>
              <a:rPr lang="ru-RU" sz="2800" b="1" dirty="0" smtClean="0">
                <a:ln w="1905"/>
                <a:solidFill>
                  <a:srgbClr val="FF0066"/>
                </a:solidFill>
                <a:effectLst>
                  <a:innerShdw blurRad="69850" dist="43180" dir="5400000">
                    <a:srgbClr val="000000">
                      <a:alpha val="65000"/>
                    </a:srgbClr>
                  </a:innerShdw>
                </a:effectLst>
              </a:rPr>
              <a:t>России XX века</a:t>
            </a:r>
            <a:endParaRPr lang="ru-RU" sz="2800" b="1" dirty="0">
              <a:ln w="1905"/>
              <a:solidFill>
                <a:srgbClr val="FF0066"/>
              </a:solidFill>
              <a:effectLst>
                <a:innerShdw blurRad="69850" dist="43180" dir="5400000">
                  <a:srgbClr val="000000">
                    <a:alpha val="65000"/>
                  </a:srgbClr>
                </a:innerShdw>
              </a:effectLst>
            </a:endParaRPr>
          </a:p>
        </p:txBody>
      </p:sp>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43808" y="260648"/>
            <a:ext cx="3249116" cy="6100514"/>
          </a:xfrm>
        </p:spPr>
        <p:txBody>
          <a:bodyPr>
            <a:normAutofit fontScale="70000" lnSpcReduction="20000"/>
          </a:bodyPr>
          <a:lstStyle/>
          <a:p>
            <a:r>
              <a:rPr lang="ru-RU" sz="1200" dirty="0" smtClean="0"/>
              <a:t>Текст Снегири </a:t>
            </a:r>
            <a:r>
              <a:rPr lang="ru-RU" sz="1200" dirty="0"/>
              <a:t>(-М. Дудин) </a:t>
            </a:r>
            <a:r>
              <a:rPr lang="ru-RU" sz="1200" dirty="0" smtClean="0"/>
              <a:t>-</a:t>
            </a:r>
            <a:endParaRPr lang="ru-RU" sz="1200" dirty="0"/>
          </a:p>
          <a:p>
            <a:r>
              <a:rPr lang="ru-RU" sz="1200" dirty="0"/>
              <a:t>Эта память опять от зари до зари</a:t>
            </a:r>
          </a:p>
          <a:p>
            <a:r>
              <a:rPr lang="ru-RU" sz="1200" dirty="0"/>
              <a:t>Беспокойно листает страницы.</a:t>
            </a:r>
          </a:p>
          <a:p>
            <a:r>
              <a:rPr lang="ru-RU" sz="1200" dirty="0"/>
              <a:t>И мне снятся всю ночь</a:t>
            </a:r>
          </a:p>
          <a:p>
            <a:r>
              <a:rPr lang="ru-RU" sz="1200" dirty="0"/>
              <a:t>На снегу снегири,</a:t>
            </a:r>
          </a:p>
          <a:p>
            <a:r>
              <a:rPr lang="ru-RU" sz="1200" dirty="0"/>
              <a:t>В белом инее красные птицы.</a:t>
            </a:r>
          </a:p>
          <a:p>
            <a:endParaRPr lang="ru-RU" sz="1200" dirty="0"/>
          </a:p>
          <a:p>
            <a:r>
              <a:rPr lang="ru-RU" sz="1200" dirty="0"/>
              <a:t>Белый полдень стоит</a:t>
            </a:r>
          </a:p>
          <a:p>
            <a:r>
              <a:rPr lang="ru-RU" sz="1200" dirty="0"/>
              <a:t>Над Вороньей горой,</a:t>
            </a:r>
          </a:p>
          <a:p>
            <a:r>
              <a:rPr lang="ru-RU" sz="1200" dirty="0"/>
              <a:t>Где оглохла зима от обстрела,</a:t>
            </a:r>
          </a:p>
          <a:p>
            <a:r>
              <a:rPr lang="ru-RU" sz="1200" dirty="0"/>
              <a:t>Где на рваную землю,</a:t>
            </a:r>
          </a:p>
          <a:p>
            <a:r>
              <a:rPr lang="ru-RU" sz="1200" dirty="0"/>
              <a:t>На снег голубой</a:t>
            </a:r>
          </a:p>
          <a:p>
            <a:r>
              <a:rPr lang="ru-RU" sz="1200" dirty="0" err="1"/>
              <a:t>Снегириная</a:t>
            </a:r>
            <a:r>
              <a:rPr lang="ru-RU" sz="1200" dirty="0"/>
              <a:t> стая слетела.</a:t>
            </a:r>
          </a:p>
          <a:p>
            <a:r>
              <a:rPr lang="ru-RU" sz="1200" dirty="0"/>
              <a:t>Где на рваную землю,</a:t>
            </a:r>
          </a:p>
          <a:p>
            <a:r>
              <a:rPr lang="ru-RU" sz="1200" dirty="0"/>
              <a:t>На снег голубой</a:t>
            </a:r>
          </a:p>
          <a:p>
            <a:r>
              <a:rPr lang="ru-RU" sz="1200" dirty="0" err="1"/>
              <a:t>Снегириная</a:t>
            </a:r>
            <a:r>
              <a:rPr lang="ru-RU" sz="1200" dirty="0"/>
              <a:t> стая слетела.</a:t>
            </a:r>
          </a:p>
          <a:p>
            <a:endParaRPr lang="ru-RU" sz="1200" dirty="0"/>
          </a:p>
          <a:p>
            <a:r>
              <a:rPr lang="ru-RU" sz="1200" dirty="0"/>
              <a:t>От переднего края раскаты гремят,</a:t>
            </a:r>
          </a:p>
          <a:p>
            <a:r>
              <a:rPr lang="ru-RU" sz="1200" dirty="0"/>
              <a:t>Похоронки доходят до тыла.</a:t>
            </a:r>
          </a:p>
          <a:p>
            <a:r>
              <a:rPr lang="ru-RU" sz="1200" dirty="0"/>
              <a:t>Под Вороньей горою</a:t>
            </a:r>
          </a:p>
          <a:p>
            <a:r>
              <a:rPr lang="ru-RU" sz="1200" dirty="0"/>
              <a:t>Погибших солдат</a:t>
            </a:r>
          </a:p>
          <a:p>
            <a:r>
              <a:rPr lang="ru-RU" sz="1200" dirty="0" err="1"/>
              <a:t>Снегириная</a:t>
            </a:r>
            <a:r>
              <a:rPr lang="ru-RU" sz="1200" dirty="0"/>
              <a:t> стая накрыла.</a:t>
            </a:r>
          </a:p>
          <a:p>
            <a:endParaRPr lang="ru-RU" sz="1200" dirty="0"/>
          </a:p>
          <a:p>
            <a:r>
              <a:rPr lang="ru-RU" sz="1200" dirty="0"/>
              <a:t>Мне всё снятся</a:t>
            </a:r>
          </a:p>
          <a:p>
            <a:r>
              <a:rPr lang="ru-RU" sz="1200" dirty="0"/>
              <a:t>Военной поры пустыри,</a:t>
            </a:r>
          </a:p>
          <a:p>
            <a:r>
              <a:rPr lang="ru-RU" sz="1200" dirty="0"/>
              <a:t>Где судьба нашей юности спета.</a:t>
            </a:r>
          </a:p>
          <a:p>
            <a:r>
              <a:rPr lang="ru-RU" sz="1200" dirty="0"/>
              <a:t>И летят снегири,</a:t>
            </a:r>
          </a:p>
          <a:p>
            <a:r>
              <a:rPr lang="ru-RU" sz="1200" dirty="0"/>
              <a:t>И летят снегири</a:t>
            </a:r>
          </a:p>
          <a:p>
            <a:r>
              <a:rPr lang="ru-RU" sz="1200" dirty="0"/>
              <a:t>Через память мою до рассвета.</a:t>
            </a:r>
          </a:p>
          <a:p>
            <a:r>
              <a:rPr lang="ru-RU" sz="1200" dirty="0"/>
              <a:t>И летят снегири,</a:t>
            </a:r>
          </a:p>
          <a:p>
            <a:r>
              <a:rPr lang="ru-RU" sz="1200" dirty="0"/>
              <a:t>И летят снегири</a:t>
            </a:r>
          </a:p>
          <a:p>
            <a:r>
              <a:rPr lang="ru-RU" sz="1200" dirty="0"/>
              <a:t>Через память мою до рассвета.</a:t>
            </a:r>
          </a:p>
          <a:p>
            <a:endParaRPr lang="ru-RU" sz="1200" dirty="0"/>
          </a:p>
          <a:p>
            <a:r>
              <a:rPr lang="ru-RU" sz="1200" dirty="0"/>
              <a:t>Мне всё снятся</a:t>
            </a:r>
          </a:p>
          <a:p>
            <a:r>
              <a:rPr lang="ru-RU" sz="1200" dirty="0"/>
              <a:t>Военной поры пустыри,</a:t>
            </a:r>
          </a:p>
          <a:p>
            <a:r>
              <a:rPr lang="ru-RU" sz="1200" dirty="0" smtClean="0"/>
              <a:t>де </a:t>
            </a:r>
            <a:r>
              <a:rPr lang="ru-RU" sz="1200" dirty="0"/>
              <a:t>судьба нашей юности спета.</a:t>
            </a:r>
          </a:p>
          <a:p>
            <a:r>
              <a:rPr lang="ru-RU" sz="1200" dirty="0"/>
              <a:t>И летят снегири,</a:t>
            </a:r>
          </a:p>
          <a:p>
            <a:r>
              <a:rPr lang="ru-RU" sz="1200" dirty="0"/>
              <a:t>И летят снегири</a:t>
            </a:r>
          </a:p>
          <a:p>
            <a:r>
              <a:rPr lang="ru-RU" sz="1200" dirty="0"/>
              <a:t>Через память мою до рассвета.</a:t>
            </a:r>
          </a:p>
          <a:p>
            <a:r>
              <a:rPr lang="ru-RU" sz="1200" dirty="0"/>
              <a:t>И летят снегири,</a:t>
            </a:r>
          </a:p>
          <a:p>
            <a:r>
              <a:rPr lang="ru-RU" sz="1200" dirty="0" smtClean="0"/>
              <a:t>Через память мою до рассвета.</a:t>
            </a:r>
          </a:p>
          <a:p>
            <a:r>
              <a:rPr lang="ru-RU" sz="1200" dirty="0" smtClean="0"/>
              <a:t>И </a:t>
            </a:r>
            <a:r>
              <a:rPr lang="ru-RU" sz="1200" dirty="0"/>
              <a:t>летят </a:t>
            </a:r>
            <a:r>
              <a:rPr lang="ru-RU" sz="1200" dirty="0" smtClean="0"/>
              <a:t>снегири</a:t>
            </a:r>
            <a:endParaRPr lang="ru-RU" sz="1200" dirty="0"/>
          </a:p>
        </p:txBody>
      </p:sp>
      <p:pic>
        <p:nvPicPr>
          <p:cNvPr id="2051" name="Picture 3" descr="C:\Users\Учитель\Desktop\img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876" y="0"/>
            <a:ext cx="2727548" cy="30761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Учитель\Desktop\img_0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876" y="3393256"/>
            <a:ext cx="2915816" cy="34529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Учитель\Desktop\921244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253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0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476672"/>
            <a:ext cx="7560840" cy="4524315"/>
          </a:xfrm>
          <a:prstGeom prst="rect">
            <a:avLst/>
          </a:prstGeom>
        </p:spPr>
        <p:txBody>
          <a:bodyPr wrap="square">
            <a:spAutoFit/>
          </a:bodyPr>
          <a:lstStyle/>
          <a:p>
            <a:r>
              <a:rPr lang="ru-RU" smtClean="0"/>
              <a:t>Стихи </a:t>
            </a:r>
            <a:r>
              <a:rPr lang="ru-RU" dirty="0"/>
              <a:t>поэта-фронтовика Михаила Александровича Дудина, посвящена героическим защитникам Ленинграда в годы Великой отечественной войны. Воронья гора, которая упоминается в песне, это не просто холм в окрестностях Санкт-Петербурга. Вместе с Ореховой горой и Кирхгоф они образуют </a:t>
            </a:r>
            <a:r>
              <a:rPr lang="ru-RU" dirty="0" err="1"/>
              <a:t>Дудергофские</a:t>
            </a:r>
            <a:r>
              <a:rPr lang="ru-RU" dirty="0"/>
              <a:t> высоты - в годы войны важнейшую стратегическую точку.</a:t>
            </a:r>
          </a:p>
          <a:p>
            <a:r>
              <a:rPr lang="ru-RU" dirty="0"/>
              <a:t>Михаил Дудин </a:t>
            </a:r>
            <a:r>
              <a:rPr lang="ru-RU" dirty="0" smtClean="0"/>
              <a:t>когда </a:t>
            </a:r>
            <a:r>
              <a:rPr lang="ru-RU" dirty="0"/>
              <a:t>война </a:t>
            </a:r>
            <a:r>
              <a:rPr lang="ru-RU" dirty="0" smtClean="0"/>
              <a:t>поэт </a:t>
            </a:r>
            <a:r>
              <a:rPr lang="ru-RU" dirty="0"/>
              <a:t>всю войну провел на Ленинградском фронте в кольце блокады и, как никто другой, знал, что это за </a:t>
            </a:r>
            <a:r>
              <a:rPr lang="ru-RU" dirty="0" err="1" smtClean="0"/>
              <a:t>высота.ра</a:t>
            </a:r>
            <a:r>
              <a:rPr lang="ru-RU" dirty="0" smtClean="0"/>
              <a:t> </a:t>
            </a:r>
            <a:r>
              <a:rPr lang="ru-RU" dirty="0" err="1" smtClean="0"/>
              <a:t>зных</a:t>
            </a:r>
            <a:r>
              <a:rPr lang="ru-RU" dirty="0" smtClean="0"/>
              <a:t> тихотворениях:1944 </a:t>
            </a:r>
            <a:r>
              <a:rPr lang="ru-RU" dirty="0"/>
              <a:t>в ходе операции "Январский гром". В сентябре 1941 года у </a:t>
            </a:r>
            <a:r>
              <a:rPr lang="ru-RU" dirty="0" err="1"/>
              <a:t>Дудергофских</a:t>
            </a:r>
            <a:r>
              <a:rPr lang="ru-RU" dirty="0"/>
              <a:t> высот, защищая подступы к Ленинграду, погибла батарея "А", состоящая из моряков крейсера Аврора. Захватив высоту, все 900 дней блокады немец беспощадно бил оттуда по Ленинграду. Михаил Дудин отразил те события в поэме "Песня Вороньей горе":</a:t>
            </a:r>
          </a:p>
        </p:txBody>
      </p:sp>
      <p:pic>
        <p:nvPicPr>
          <p:cNvPr id="3074" name="Picture 2" descr="C:\Users\Учитель\Desktop\gora-voronya-4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5000986"/>
            <a:ext cx="4392488" cy="18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20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descr="C:\Users\Учитель\Desktop\217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4055"/>
            <a:ext cx="8748464" cy="6309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2"/>
          <p:cNvGraphicFramePr>
            <a:graphicFrameLocks noChangeAspect="1"/>
          </p:cNvGraphicFramePr>
          <p:nvPr/>
        </p:nvGraphicFramePr>
        <p:xfrm>
          <a:off x="6934201" y="1181100"/>
          <a:ext cx="1638328" cy="685800"/>
        </p:xfrm>
        <a:graphic>
          <a:graphicData uri="http://schemas.openxmlformats.org/presentationml/2006/ole">
            <mc:AlternateContent xmlns:mc="http://schemas.openxmlformats.org/markup-compatibility/2006">
              <mc:Choice xmlns:v="urn:schemas-microsoft-com:vml" Requires="v">
                <p:oleObj spid="_x0000_s1033" name="Объект упаковщика для оболочки" showAsIcon="1" r:id="rId4" imgW="3711960" imgH="685440" progId="Package">
                  <p:embed/>
                </p:oleObj>
              </mc:Choice>
              <mc:Fallback>
                <p:oleObj name="Объект упаковщика для оболочки" showAsIcon="1" r:id="rId4" imgW="3711960" imgH="68544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1181100"/>
                        <a:ext cx="163832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7919632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3408"/>
            <a:ext cx="8229600" cy="1143000"/>
          </a:xfrm>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descr="C:\Users\Учитель\Desktop\e82d59aa94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9" y="0"/>
            <a:ext cx="9252520" cy="684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51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descr="C:\Users\Учитель\Desktop\8e6795e6e6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85" y="-1048275"/>
            <a:ext cx="9659870" cy="7906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Учитель\Desktop\0a33da430db591e5f204f2970e54e94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60" y="642918"/>
            <a:ext cx="1711650" cy="10715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121453"/>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172" y="5394325"/>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06699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descr="C:\Users\Учитель\Desktop\e02b17977fd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1" y="-3448"/>
            <a:ext cx="9144000"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97152"/>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1" name="Picture 3"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250" y="0"/>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250" y="2996952"/>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3" name="Picture 5"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100"/>
            <a:ext cx="2133600" cy="1463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24" y="1428736"/>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5" name="Picture 7"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54013"/>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900" y="2996952"/>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13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фото 018"/>
          <p:cNvPicPr>
            <a:picLocks noGrp="1" noChangeAspect="1" noChangeArrowheads="1"/>
          </p:cNvPicPr>
          <p:nvPr>
            <p:ph idx="1"/>
          </p:nvPr>
        </p:nvPicPr>
        <p:blipFill>
          <a:blip r:embed="rId2"/>
          <a:srcRect b="40007"/>
          <a:stretch>
            <a:fillRect/>
          </a:stretch>
        </p:blipFill>
        <p:spPr bwMode="auto">
          <a:xfrm>
            <a:off x="3714744" y="0"/>
            <a:ext cx="5429256" cy="6858000"/>
          </a:xfrm>
          <a:prstGeom prst="rect">
            <a:avLst/>
          </a:prstGeom>
          <a:noFill/>
          <a:ln w="9525">
            <a:noFill/>
            <a:miter lim="800000"/>
            <a:headEnd/>
            <a:tailEnd/>
          </a:ln>
        </p:spPr>
      </p:pic>
      <p:sp>
        <p:nvSpPr>
          <p:cNvPr id="5" name="Прямоугольник 4"/>
          <p:cNvSpPr/>
          <p:nvPr/>
        </p:nvSpPr>
        <p:spPr>
          <a:xfrm>
            <a:off x="0" y="357166"/>
            <a:ext cx="3714744" cy="6500834"/>
          </a:xfrm>
          <a:prstGeom prst="rect">
            <a:avLst/>
          </a:prstGeom>
          <a:solidFill>
            <a:schemeClr val="accent5">
              <a:lumMod val="20000"/>
              <a:lumOff val="80000"/>
            </a:schemeClr>
          </a:solidFill>
        </p:spPr>
        <p:txBody>
          <a:bodyPr wrap="square">
            <a:spAutoFit/>
          </a:bodyPr>
          <a:lstStyle/>
          <a:p>
            <a:pPr>
              <a:lnSpc>
                <a:spcPct val="80000"/>
              </a:lnSpc>
              <a:buFont typeface="Wingdings" pitchFamily="2" charset="2"/>
              <a:buNone/>
            </a:pPr>
            <a:r>
              <a:rPr lang="ru-RU" altLang="ru-RU" dirty="0" smtClean="0"/>
              <a:t> </a:t>
            </a:r>
            <a:r>
              <a:rPr lang="ru-RU" altLang="ru-RU" sz="2400" dirty="0" smtClean="0"/>
              <a:t>Родился Михаил Дудин</a:t>
            </a:r>
          </a:p>
          <a:p>
            <a:pPr>
              <a:lnSpc>
                <a:spcPct val="80000"/>
              </a:lnSpc>
              <a:buFont typeface="Wingdings" pitchFamily="2" charset="2"/>
              <a:buNone/>
            </a:pPr>
            <a:r>
              <a:rPr lang="ru-RU" altLang="ru-RU" sz="2400" dirty="0" smtClean="0"/>
              <a:t>20 ноября 1916 года в маленькой деревушке </a:t>
            </a:r>
            <a:r>
              <a:rPr lang="ru-RU" altLang="ru-RU" sz="2400" dirty="0" err="1" smtClean="0"/>
              <a:t>Клевнево</a:t>
            </a:r>
            <a:r>
              <a:rPr lang="ru-RU" altLang="ru-RU" sz="2400" dirty="0" smtClean="0"/>
              <a:t> на берегу речки </a:t>
            </a:r>
            <a:r>
              <a:rPr lang="ru-RU" altLang="ru-RU" sz="2400" dirty="0" err="1" smtClean="0"/>
              <a:t>Молохты</a:t>
            </a:r>
            <a:r>
              <a:rPr lang="ru-RU" altLang="ru-RU" sz="2400" dirty="0" smtClean="0"/>
              <a:t>,</a:t>
            </a:r>
          </a:p>
          <a:p>
            <a:pPr>
              <a:lnSpc>
                <a:spcPct val="80000"/>
              </a:lnSpc>
              <a:buFont typeface="Wingdings" pitchFamily="2" charset="2"/>
              <a:buNone/>
            </a:pPr>
            <a:r>
              <a:rPr lang="ru-RU" altLang="ru-RU" sz="2400" dirty="0" smtClean="0"/>
              <a:t> в 20 километрах от Иваново-Вознесенска.</a:t>
            </a:r>
          </a:p>
          <a:p>
            <a:pPr>
              <a:lnSpc>
                <a:spcPct val="80000"/>
              </a:lnSpc>
              <a:buFont typeface="Wingdings" pitchFamily="2" charset="2"/>
              <a:buNone/>
            </a:pPr>
            <a:endParaRPr lang="ru-RU" altLang="ru-RU" sz="2400" dirty="0" smtClean="0"/>
          </a:p>
          <a:p>
            <a:pPr>
              <a:lnSpc>
                <a:spcPct val="80000"/>
              </a:lnSpc>
              <a:buFont typeface="Wingdings" pitchFamily="2" charset="2"/>
              <a:buNone/>
            </a:pPr>
            <a:endParaRPr lang="ru-RU" altLang="ru-RU" sz="2400" dirty="0" smtClean="0"/>
          </a:p>
          <a:p>
            <a:pPr>
              <a:lnSpc>
                <a:spcPct val="80000"/>
              </a:lnSpc>
              <a:buFont typeface="Wingdings" pitchFamily="2" charset="2"/>
              <a:buNone/>
            </a:pPr>
            <a:r>
              <a:rPr lang="ru-RU" altLang="ru-RU" dirty="0" smtClean="0"/>
              <a:t>     -На мелководной </a:t>
            </a:r>
            <a:r>
              <a:rPr lang="ru-RU" altLang="ru-RU" dirty="0" err="1" smtClean="0"/>
              <a:t>Молохте</a:t>
            </a:r>
            <a:r>
              <a:rPr lang="ru-RU" altLang="ru-RU" dirty="0" smtClean="0"/>
              <a:t> –            реке,</a:t>
            </a:r>
          </a:p>
          <a:p>
            <a:pPr>
              <a:lnSpc>
                <a:spcPct val="80000"/>
              </a:lnSpc>
              <a:buFont typeface="Wingdings" pitchFamily="2" charset="2"/>
              <a:buNone/>
            </a:pPr>
            <a:r>
              <a:rPr lang="ru-RU" altLang="ru-RU" dirty="0" smtClean="0"/>
              <a:t>     В спокойном Широковском сельсовете,</a:t>
            </a:r>
          </a:p>
          <a:p>
            <a:pPr>
              <a:lnSpc>
                <a:spcPct val="80000"/>
              </a:lnSpc>
              <a:buFont typeface="Wingdings" pitchFamily="2" charset="2"/>
              <a:buNone/>
            </a:pPr>
            <a:r>
              <a:rPr lang="ru-RU" altLang="ru-RU" dirty="0" smtClean="0"/>
              <a:t>  На левом берегу стоит мирская,</a:t>
            </a:r>
          </a:p>
          <a:p>
            <a:pPr>
              <a:lnSpc>
                <a:spcPct val="80000"/>
              </a:lnSpc>
              <a:buFont typeface="Wingdings" pitchFamily="2" charset="2"/>
              <a:buNone/>
            </a:pPr>
            <a:r>
              <a:rPr lang="ru-RU" altLang="ru-RU" dirty="0" smtClean="0"/>
              <a:t>    Обхвата в три, зелёная сосна.</a:t>
            </a:r>
          </a:p>
          <a:p>
            <a:pPr>
              <a:lnSpc>
                <a:spcPct val="80000"/>
              </a:lnSpc>
              <a:buFont typeface="Wingdings" pitchFamily="2" charset="2"/>
              <a:buNone/>
            </a:pPr>
            <a:r>
              <a:rPr lang="ru-RU" altLang="ru-RU" dirty="0" smtClean="0"/>
              <a:t>    Вот там и пролетела  золотая,</a:t>
            </a:r>
          </a:p>
          <a:p>
            <a:pPr>
              <a:lnSpc>
                <a:spcPct val="80000"/>
              </a:lnSpc>
              <a:buFont typeface="Wingdings" pitchFamily="2" charset="2"/>
              <a:buNone/>
            </a:pPr>
            <a:r>
              <a:rPr lang="ru-RU" altLang="ru-RU" dirty="0" smtClean="0"/>
              <a:t>    Младенчества весёлая весна.</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122" name="Picture 2" descr="C:\Users\Учитель\Desktop\904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38" y="-387424"/>
            <a:ext cx="10116616" cy="969191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Учитель\Desktop\0a33da430db591e5f204f2970e54e94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298" y="0"/>
            <a:ext cx="2071702" cy="13572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56502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C:\Users\Учитель\Desktop\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201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Учитель\Desktop\0a33da430db591e5f204f2970e54e94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710" y="4437112"/>
            <a:ext cx="3214710" cy="24208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75292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1026" name="Picture 2" descr="C:\Users\Учитель\Desktop\vtmir_kart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645" y="-850900"/>
            <a:ext cx="11925645" cy="7708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2300" y="5459413"/>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0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dirty="0"/>
          </a:p>
        </p:txBody>
      </p:sp>
      <p:pic>
        <p:nvPicPr>
          <p:cNvPr id="2050" name="Picture 2" descr="C:\Users\Учитель\Deskto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15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340518"/>
            <a:ext cx="2133600" cy="1463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96070"/>
            <a:ext cx="2133600" cy="1463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61048"/>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248365"/>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88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3074" name="Picture 2" descr="C:\Users\Учитель\Desktop\274832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508594"/>
            <a:ext cx="7874000" cy="5892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Учитель\Desktop\274832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594"/>
            <a:ext cx="9131300" cy="73665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024" y="-407988"/>
            <a:ext cx="2133600" cy="1463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050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Текст 3"/>
          <p:cNvSpPr>
            <a:spLocks noGrp="1"/>
          </p:cNvSpPr>
          <p:nvPr>
            <p:ph type="body" sz="half" idx="3"/>
          </p:nvPr>
        </p:nvSpPr>
        <p:spPr/>
        <p:txBody>
          <a:bodyPr/>
          <a:lstStyle/>
          <a:p>
            <a:endParaRPr lang="ru-RU"/>
          </a:p>
        </p:txBody>
      </p:sp>
      <p:sp>
        <p:nvSpPr>
          <p:cNvPr id="5" name="Объект 4"/>
          <p:cNvSpPr>
            <a:spLocks noGrp="1"/>
          </p:cNvSpPr>
          <p:nvPr>
            <p:ph sz="quarter" idx="2"/>
          </p:nvPr>
        </p:nvSpPr>
        <p:spPr/>
        <p:txBody>
          <a:bodyPr/>
          <a:lstStyle/>
          <a:p>
            <a:endParaRPr lang="ru-RU"/>
          </a:p>
        </p:txBody>
      </p:sp>
      <p:sp>
        <p:nvSpPr>
          <p:cNvPr id="6" name="Объект 5"/>
          <p:cNvSpPr>
            <a:spLocks noGrp="1"/>
          </p:cNvSpPr>
          <p:nvPr>
            <p:ph sz="quarter" idx="4"/>
          </p:nvPr>
        </p:nvSpPr>
        <p:spPr/>
        <p:txBody>
          <a:bodyPr/>
          <a:lstStyle/>
          <a:p>
            <a:endParaRPr lang="ru-RU"/>
          </a:p>
        </p:txBody>
      </p:sp>
      <p:pic>
        <p:nvPicPr>
          <p:cNvPr id="5122" name="Picture 2" descr="C:\Users\Учитель\Desktop\pam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5524"/>
            <a:ext cx="9144000" cy="7029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5540201"/>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Users\Учитель\Desktop\94994213_81508603_large_2835299_00004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40201"/>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977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descr="C:\Users\Учитель\Desktop\49219937817d24d86c5e7525128ca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 y="66833"/>
            <a:ext cx="9094825" cy="68211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Учитель\Desktop\e02b17977fd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630" y="-8380312"/>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Учитель\Desktop\0a33da430db591e5f204f2970e54e94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 y="-17078"/>
            <a:ext cx="1973795" cy="21738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Учитель\Desktop\0a33da430db591e5f204f2970e54e94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3696" y="16465"/>
            <a:ext cx="2098310" cy="265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C:\Users\Учитель\Desktop\0a33da430db591e5f204f2970e54e94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78" y="4572008"/>
            <a:ext cx="3676642" cy="20717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701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Текст 3"/>
          <p:cNvSpPr>
            <a:spLocks noGrp="1"/>
          </p:cNvSpPr>
          <p:nvPr>
            <p:ph type="body" sz="half" idx="3"/>
          </p:nvPr>
        </p:nvSpPr>
        <p:spPr/>
        <p:txBody>
          <a:bodyPr/>
          <a:lstStyle/>
          <a:p>
            <a:endParaRPr lang="ru-RU"/>
          </a:p>
        </p:txBody>
      </p:sp>
      <p:sp>
        <p:nvSpPr>
          <p:cNvPr id="5" name="Объект 4"/>
          <p:cNvSpPr>
            <a:spLocks noGrp="1"/>
          </p:cNvSpPr>
          <p:nvPr>
            <p:ph sz="quarter" idx="2"/>
          </p:nvPr>
        </p:nvSpPr>
        <p:spPr/>
        <p:txBody>
          <a:bodyPr/>
          <a:lstStyle/>
          <a:p>
            <a:endParaRPr lang="ru-RU"/>
          </a:p>
        </p:txBody>
      </p:sp>
      <p:sp>
        <p:nvSpPr>
          <p:cNvPr id="6" name="Объект 5"/>
          <p:cNvSpPr>
            <a:spLocks noGrp="1"/>
          </p:cNvSpPr>
          <p:nvPr>
            <p:ph sz="quarter" idx="4"/>
          </p:nvPr>
        </p:nvSpPr>
        <p:spPr/>
        <p:txBody>
          <a:bodyPr/>
          <a:lstStyle/>
          <a:p>
            <a:endParaRPr lang="ru-RU"/>
          </a:p>
        </p:txBody>
      </p:sp>
      <p:pic>
        <p:nvPicPr>
          <p:cNvPr id="4098" name="Picture 2" descr="C:\Users\Учитель\Deskto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5" y="3343275"/>
            <a:ext cx="23050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Учитель\Desktop\img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4" y="0"/>
            <a:ext cx="91146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826" y="-10244"/>
            <a:ext cx="2133600" cy="1463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050" y="0"/>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24" y="285728"/>
            <a:ext cx="2205038" cy="13572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3" name="Picture 7"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1226" y="39341"/>
            <a:ext cx="2133600" cy="1463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5140" y="3857628"/>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5" name="Picture 9" descr="C:\Users\Учитель\Desktop\94994213_81508603_large_2835299_00004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38" y="5210175"/>
            <a:ext cx="2133600"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0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низ"/>
          <p:cNvPicPr>
            <a:picLocks noChangeAspect="1" noChangeArrowheads="1"/>
          </p:cNvPicPr>
          <p:nvPr/>
        </p:nvPicPr>
        <p:blipFill>
          <a:blip r:embed="rId3"/>
          <a:srcRect/>
          <a:stretch>
            <a:fillRect/>
          </a:stretch>
        </p:blipFill>
        <p:spPr bwMode="auto">
          <a:xfrm>
            <a:off x="0" y="5805488"/>
            <a:ext cx="9144000" cy="1052512"/>
          </a:xfrm>
          <a:prstGeom prst="rect">
            <a:avLst/>
          </a:prstGeom>
          <a:noFill/>
          <a:ln w="9525">
            <a:noFill/>
            <a:miter lim="800000"/>
            <a:headEnd/>
            <a:tailEnd/>
          </a:ln>
        </p:spPr>
      </p:pic>
      <p:pic>
        <p:nvPicPr>
          <p:cNvPr id="2" name="Picture 7"/>
          <p:cNvPicPr>
            <a:picLocks noChangeAspect="1" noChangeArrowheads="1"/>
          </p:cNvPicPr>
          <p:nvPr/>
        </p:nvPicPr>
        <p:blipFill>
          <a:blip r:embed="rId4"/>
          <a:srcRect/>
          <a:stretch>
            <a:fillRect/>
          </a:stretch>
        </p:blipFill>
        <p:spPr>
          <a:xfrm>
            <a:off x="4357686" y="142852"/>
            <a:ext cx="4603750" cy="6019800"/>
          </a:xfrm>
          <a:prstGeom prst="rect">
            <a:avLst/>
          </a:prstGeom>
          <a:noFill/>
        </p:spPr>
      </p:pic>
      <p:sp>
        <p:nvSpPr>
          <p:cNvPr id="3" name="Прямоугольник 2"/>
          <p:cNvSpPr/>
          <p:nvPr/>
        </p:nvSpPr>
        <p:spPr>
          <a:xfrm>
            <a:off x="0" y="2285992"/>
            <a:ext cx="4143372" cy="4579715"/>
          </a:xfrm>
          <a:prstGeom prst="rect">
            <a:avLst/>
          </a:prstGeom>
        </p:spPr>
        <p:txBody>
          <a:bodyPr wrap="square">
            <a:spAutoFit/>
          </a:bodyPr>
          <a:lstStyle/>
          <a:p>
            <a:pPr>
              <a:lnSpc>
                <a:spcPct val="90000"/>
              </a:lnSpc>
              <a:defRPr/>
            </a:pPr>
            <a:r>
              <a:rPr lang="ru-RU" sz="3600" dirty="0" smtClean="0"/>
              <a:t> </a:t>
            </a:r>
            <a:r>
              <a:rPr lang="ru-RU" sz="3600" b="1" dirty="0" smtClean="0">
                <a:solidFill>
                  <a:srgbClr val="233BE9"/>
                </a:solidFill>
              </a:rPr>
              <a:t>«Мир будет помнить вас,                     </a:t>
            </a:r>
          </a:p>
          <a:p>
            <a:pPr>
              <a:lnSpc>
                <a:spcPct val="90000"/>
              </a:lnSpc>
              <a:defRPr/>
            </a:pPr>
            <a:r>
              <a:rPr lang="ru-RU" sz="3600" b="1" dirty="0" smtClean="0">
                <a:solidFill>
                  <a:srgbClr val="233BE9"/>
                </a:solidFill>
              </a:rPr>
              <a:t>   Гордые, смелые люди.</a:t>
            </a:r>
          </a:p>
          <a:p>
            <a:pPr>
              <a:lnSpc>
                <a:spcPct val="90000"/>
              </a:lnSpc>
              <a:defRPr/>
            </a:pPr>
            <a:r>
              <a:rPr lang="ru-RU" sz="3600" b="1" dirty="0" smtClean="0">
                <a:solidFill>
                  <a:srgbClr val="233BE9"/>
                </a:solidFill>
              </a:rPr>
              <a:t>   Мир не забудет России отважных солдат.»</a:t>
            </a:r>
          </a:p>
        </p:txBody>
      </p:sp>
      <p:grpSp>
        <p:nvGrpSpPr>
          <p:cNvPr id="4" name="Group 5"/>
          <p:cNvGrpSpPr>
            <a:grpSpLocks/>
          </p:cNvGrpSpPr>
          <p:nvPr/>
        </p:nvGrpSpPr>
        <p:grpSpPr bwMode="auto">
          <a:xfrm>
            <a:off x="250825" y="260350"/>
            <a:ext cx="2062163" cy="2160588"/>
            <a:chOff x="158" y="164"/>
            <a:chExt cx="1299" cy="1361"/>
          </a:xfrm>
        </p:grpSpPr>
        <p:pic>
          <p:nvPicPr>
            <p:cNvPr id="5" name="Picture 6" descr="iCAEAEN1C"/>
            <p:cNvPicPr>
              <a:picLocks noChangeAspect="1" noChangeArrowheads="1"/>
            </p:cNvPicPr>
            <p:nvPr/>
          </p:nvPicPr>
          <p:blipFill>
            <a:blip r:embed="rId5"/>
            <a:srcRect/>
            <a:stretch>
              <a:fillRect/>
            </a:stretch>
          </p:blipFill>
          <p:spPr bwMode="auto">
            <a:xfrm>
              <a:off x="158" y="164"/>
              <a:ext cx="765" cy="953"/>
            </a:xfrm>
            <a:prstGeom prst="rect">
              <a:avLst/>
            </a:prstGeom>
            <a:noFill/>
            <a:ln w="28575">
              <a:solidFill>
                <a:srgbClr val="660033"/>
              </a:solidFill>
              <a:miter lim="800000"/>
              <a:headEnd/>
              <a:tailEnd/>
            </a:ln>
          </p:spPr>
        </p:pic>
        <p:pic>
          <p:nvPicPr>
            <p:cNvPr id="6" name="Picture 7" descr="9m2-350"/>
            <p:cNvPicPr>
              <a:picLocks noChangeAspect="1" noChangeArrowheads="1"/>
            </p:cNvPicPr>
            <p:nvPr/>
          </p:nvPicPr>
          <p:blipFill>
            <a:blip r:embed="rId6" cstate="print"/>
            <a:srcRect/>
            <a:stretch>
              <a:fillRect/>
            </a:stretch>
          </p:blipFill>
          <p:spPr bwMode="auto">
            <a:xfrm>
              <a:off x="567" y="572"/>
              <a:ext cx="699" cy="953"/>
            </a:xfrm>
            <a:prstGeom prst="rect">
              <a:avLst/>
            </a:prstGeom>
            <a:noFill/>
            <a:ln w="28575">
              <a:solidFill>
                <a:srgbClr val="660033"/>
              </a:solidFill>
              <a:miter lim="800000"/>
              <a:headEnd/>
              <a:tailEnd/>
            </a:ln>
          </p:spPr>
        </p:pic>
        <p:pic>
          <p:nvPicPr>
            <p:cNvPr id="7" name="Picture 8" descr="геор"/>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21" y="300"/>
              <a:ext cx="936" cy="736"/>
            </a:xfrm>
            <a:prstGeom prst="rect">
              <a:avLst/>
            </a:prstGeom>
            <a:noFill/>
            <a:ln w="9525">
              <a:noFill/>
              <a:miter lim="800000"/>
              <a:headEnd/>
              <a:tailEnd/>
            </a:ln>
          </p:spPr>
        </p:pic>
      </p:grpSp>
      <p:pic>
        <p:nvPicPr>
          <p:cNvPr id="9" name="День Победы.mp3">
            <a:hlinkClick r:id="" action="ppaction://media"/>
          </p:cNvPr>
          <p:cNvPicPr>
            <a:picLocks noRot="1" noChangeAspect="1"/>
          </p:cNvPicPr>
          <p:nvPr>
            <a:audioFile r:link="rId1"/>
          </p:nvPr>
        </p:nvPicPr>
        <p:blipFill>
          <a:blip r:embed="rId8"/>
          <a:stretch>
            <a:fillRect/>
          </a:stretch>
        </p:blipFill>
        <p:spPr>
          <a:xfrm>
            <a:off x="2285984" y="285728"/>
            <a:ext cx="304800" cy="304800"/>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000"/>
                                        <p:tgtEl>
                                          <p:spTgt spid="2"/>
                                        </p:tgtEl>
                                      </p:cBhvr>
                                    </p:animEffect>
                                  </p:childTnLst>
                                </p:cTn>
                              </p:par>
                            </p:childTnLst>
                          </p:cTn>
                        </p:par>
                        <p:par>
                          <p:cTn id="12" fill="hold">
                            <p:stCondLst>
                              <p:cond delay="3000"/>
                            </p:stCondLst>
                            <p:childTnLst>
                              <p:par>
                                <p:cTn id="13" presetID="13" presetClass="entr" presetSubtype="16"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plus(in)">
                                      <p:cBhvr>
                                        <p:cTn id="15" dur="2000"/>
                                        <p:tgtEl>
                                          <p:spTgt spid="3">
                                            <p:txEl>
                                              <p:pRg st="0" end="0"/>
                                            </p:txEl>
                                          </p:spTgt>
                                        </p:tgtEl>
                                      </p:cBhvr>
                                    </p:animEffect>
                                  </p:childTnLst>
                                </p:cTn>
                              </p:par>
                              <p:par>
                                <p:cTn id="16" presetID="13" presetClass="entr" presetSubtype="16"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plus(in)">
                                      <p:cBhvr>
                                        <p:cTn id="18" dur="2000"/>
                                        <p:tgtEl>
                                          <p:spTgt spid="3">
                                            <p:txEl>
                                              <p:pRg st="1" end="1"/>
                                            </p:txEl>
                                          </p:spTgt>
                                        </p:tgtEl>
                                      </p:cBhvr>
                                    </p:animEffect>
                                  </p:childTnLst>
                                </p:cTn>
                              </p:par>
                              <p:par>
                                <p:cTn id="19" presetID="13" presetClass="entr" presetSubtype="16"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plus(in)">
                                      <p:cBhvr>
                                        <p:cTn id="21" dur="2000"/>
                                        <p:tgtEl>
                                          <p:spTgt spid="3">
                                            <p:txEl>
                                              <p:pRg st="2" end="2"/>
                                            </p:txEl>
                                          </p:spTgt>
                                        </p:tgtEl>
                                      </p:cBhvr>
                                    </p:animEffect>
                                  </p:childTnLst>
                                </p:cTn>
                              </p:par>
                            </p:childTnLst>
                          </p:cTn>
                        </p:par>
                        <p:par>
                          <p:cTn id="22" fill="hold">
                            <p:stCondLst>
                              <p:cond delay="5000"/>
                            </p:stCondLst>
                            <p:childTnLst>
                              <p:par>
                                <p:cTn id="23" presetID="1" presetClass="mediacall" presetSubtype="0" fill="hold" nodeType="afterEffect">
                                  <p:stCondLst>
                                    <p:cond delay="0"/>
                                  </p:stCondLst>
                                  <p:childTnLst>
                                    <p:cmd type="call" cmd="playFrom(0.0)">
                                      <p:cBhvr>
                                        <p:cTn id="24" dur="2369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Безымянный"/>
          <p:cNvPicPr>
            <a:picLocks noChangeAspect="1" noChangeArrowheads="1"/>
          </p:cNvPicPr>
          <p:nvPr/>
        </p:nvPicPr>
        <p:blipFill>
          <a:blip r:embed="rId2"/>
          <a:srcRect/>
          <a:stretch>
            <a:fillRect/>
          </a:stretch>
        </p:blipFill>
        <p:spPr bwMode="auto">
          <a:xfrm>
            <a:off x="0" y="0"/>
            <a:ext cx="9144000" cy="6827838"/>
          </a:xfrm>
          <a:prstGeom prst="rect">
            <a:avLst/>
          </a:prstGeom>
          <a:noFill/>
          <a:ln w="9525">
            <a:noFill/>
            <a:miter lim="800000"/>
            <a:headEnd/>
            <a:tailEnd/>
          </a:ln>
        </p:spPr>
      </p:pic>
      <p:sp>
        <p:nvSpPr>
          <p:cNvPr id="3" name="TextBox 2"/>
          <p:cNvSpPr txBox="1"/>
          <p:nvPr/>
        </p:nvSpPr>
        <p:spPr>
          <a:xfrm>
            <a:off x="1857356" y="1428736"/>
            <a:ext cx="5584734" cy="523220"/>
          </a:xfrm>
          <a:prstGeom prst="rect">
            <a:avLst/>
          </a:prstGeom>
          <a:noFill/>
        </p:spPr>
        <p:txBody>
          <a:bodyPr wrap="none" rtlCol="0">
            <a:spAutoFit/>
            <a:scene3d>
              <a:camera prst="perspectiveRight"/>
              <a:lightRig rig="brightRoom" dir="t"/>
            </a:scene3d>
            <a:sp3d contourW="6350" prstMaterial="plastic">
              <a:bevelT w="20320" h="20320" prst="angle"/>
              <a:contourClr>
                <a:schemeClr val="accent1">
                  <a:tint val="100000"/>
                  <a:shade val="100000"/>
                  <a:hueMod val="100000"/>
                  <a:satMod val="100000"/>
                </a:schemeClr>
              </a:contourClr>
            </a:sp3d>
          </a:bodyPr>
          <a:lstStyle/>
          <a:p>
            <a:r>
              <a:rPr lang="ru-RU" sz="2800" b="1" cap="all" dirty="0" smtClean="0">
                <a:ln/>
                <a:solidFill>
                  <a:srgbClr val="FF3300"/>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Благодарим за внимание</a:t>
            </a:r>
            <a:endParaRPr lang="ru-RU" sz="2800" b="1" cap="all" dirty="0">
              <a:ln/>
              <a:solidFill>
                <a:srgbClr val="FF3300"/>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155" decel="100000"/>
                                        <p:tgtEl>
                                          <p:spTgt spid="3">
                                            <p:txEl>
                                              <p:pRg st="0" end="0"/>
                                            </p:txEl>
                                          </p:spTgt>
                                        </p:tgtEl>
                                      </p:cBhvr>
                                    </p:animEffect>
                                    <p:animScale>
                                      <p:cBhvr>
                                        <p:cTn id="8" dur="1155" decel="100000"/>
                                        <p:tgtEl>
                                          <p:spTgt spid="3">
                                            <p:txEl>
                                              <p:pRg st="0" end="0"/>
                                            </p:txEl>
                                          </p:spTgt>
                                        </p:tgtEl>
                                      </p:cBhvr>
                                      <p:from x="10000" y="10000"/>
                                      <p:to x="200000" y="450000"/>
                                    </p:animScale>
                                    <p:animScale>
                                      <p:cBhvr>
                                        <p:cTn id="9" dur="1845" accel="100000" fill="hold">
                                          <p:stCondLst>
                                            <p:cond delay="1155"/>
                                          </p:stCondLst>
                                        </p:cTn>
                                        <p:tgtEl>
                                          <p:spTgt spid="3">
                                            <p:txEl>
                                              <p:pRg st="0" end="0"/>
                                            </p:txEl>
                                          </p:spTgt>
                                        </p:tgtEl>
                                      </p:cBhvr>
                                      <p:from x="200000" y="450000"/>
                                      <p:to x="100000" y="100000"/>
                                    </p:animScale>
                                    <p:set>
                                      <p:cBhvr>
                                        <p:cTn id="10" dur="1155" fill="hold"/>
                                        <p:tgtEl>
                                          <p:spTgt spid="3">
                                            <p:txEl>
                                              <p:pRg st="0" end="0"/>
                                            </p:txEl>
                                          </p:spTgt>
                                        </p:tgtEl>
                                        <p:attrNameLst>
                                          <p:attrName>ppt_x</p:attrName>
                                        </p:attrNameLst>
                                      </p:cBhvr>
                                      <p:to>
                                        <p:strVal val="(0.5)"/>
                                      </p:to>
                                    </p:set>
                                    <p:anim from="(0.5)" to="(#ppt_x)" calcmode="lin" valueType="num">
                                      <p:cBhvr>
                                        <p:cTn id="11" dur="1845" accel="100000" fill="hold">
                                          <p:stCondLst>
                                            <p:cond delay="1155"/>
                                          </p:stCondLst>
                                        </p:cTn>
                                        <p:tgtEl>
                                          <p:spTgt spid="3">
                                            <p:txEl>
                                              <p:pRg st="0" end="0"/>
                                            </p:txEl>
                                          </p:spTgt>
                                        </p:tgtEl>
                                        <p:attrNameLst>
                                          <p:attrName>ppt_x</p:attrName>
                                        </p:attrNameLst>
                                      </p:cBhvr>
                                    </p:anim>
                                    <p:set>
                                      <p:cBhvr>
                                        <p:cTn id="12" dur="1155" fill="hold"/>
                                        <p:tgtEl>
                                          <p:spTgt spid="3">
                                            <p:txEl>
                                              <p:pRg st="0" end="0"/>
                                            </p:txEl>
                                          </p:spTgt>
                                        </p:tgtEl>
                                        <p:attrNameLst>
                                          <p:attrName>ppt_y</p:attrName>
                                        </p:attrNameLst>
                                      </p:cBhvr>
                                      <p:to>
                                        <p:strVal val="(#ppt_y+0.4)"/>
                                      </p:to>
                                    </p:set>
                                    <p:anim from="(#ppt_y+0.4)" to="(#ppt_y)" calcmode="lin" valueType="num">
                                      <p:cBhvr>
                                        <p:cTn id="13" dur="1845" accel="100000" fill="hold">
                                          <p:stCondLst>
                                            <p:cond delay="1155"/>
                                          </p:stCondLst>
                                        </p:cTn>
                                        <p:tgtEl>
                                          <p:spTgt spid="3">
                                            <p:txEl>
                                              <p:pRg st="0" end="0"/>
                                            </p:txEl>
                                          </p:spTgt>
                                        </p:tgtEl>
                                        <p:attrNameLst>
                                          <p:attrName>ppt_y</p:attrName>
                                        </p:attrNameLst>
                                      </p:cBhvr>
                                    </p:anim>
                                  </p:childTnLst>
                                </p:cTn>
                              </p:par>
                            </p:childTnLst>
                          </p:cTn>
                        </p:par>
                        <p:par>
                          <p:cTn id="14" fill="hold">
                            <p:stCondLst>
                              <p:cond delay="3000"/>
                            </p:stCondLst>
                            <p:childTnLst>
                              <p:par>
                                <p:cTn id="15" presetID="34" presetClass="emph" presetSubtype="0" fill="hold" nodeType="afterEffect">
                                  <p:stCondLst>
                                    <p:cond delay="0"/>
                                  </p:stCondLst>
                                  <p:iterate type="lt">
                                    <p:tmPct val="10000"/>
                                  </p:iterate>
                                  <p:childTnLst>
                                    <p:animMotion origin="layout" path="M 0.0 0.0 L 0.0 -0.07213" pathEditMode="relative" ptsTypes="">
                                      <p:cBhvr>
                                        <p:cTn id="16" dur="1500" accel="50000" decel="50000" autoRev="1" fill="hold">
                                          <p:stCondLst>
                                            <p:cond delay="0"/>
                                          </p:stCondLst>
                                        </p:cTn>
                                        <p:tgtEl>
                                          <p:spTgt spid="3">
                                            <p:txEl>
                                              <p:pRg st="0" end="0"/>
                                            </p:txEl>
                                          </p:spTgt>
                                        </p:tgtEl>
                                        <p:attrNameLst>
                                          <p:attrName>ppt_x</p:attrName>
                                          <p:attrName>ppt_y</p:attrName>
                                        </p:attrNameLst>
                                      </p:cBhvr>
                                    </p:animMotion>
                                    <p:animRot by="1500000">
                                      <p:cBhvr>
                                        <p:cTn id="17" dur="750" fill="hold">
                                          <p:stCondLst>
                                            <p:cond delay="0"/>
                                          </p:stCondLst>
                                        </p:cTn>
                                        <p:tgtEl>
                                          <p:spTgt spid="3">
                                            <p:txEl>
                                              <p:pRg st="0" end="0"/>
                                            </p:txEl>
                                          </p:spTgt>
                                        </p:tgtEl>
                                        <p:attrNameLst>
                                          <p:attrName>r</p:attrName>
                                        </p:attrNameLst>
                                      </p:cBhvr>
                                    </p:animRot>
                                    <p:animRot by="-1500000">
                                      <p:cBhvr>
                                        <p:cTn id="18" dur="750" fill="hold">
                                          <p:stCondLst>
                                            <p:cond delay="750"/>
                                          </p:stCondLst>
                                        </p:cTn>
                                        <p:tgtEl>
                                          <p:spTgt spid="3">
                                            <p:txEl>
                                              <p:pRg st="0" end="0"/>
                                            </p:txEl>
                                          </p:spTgt>
                                        </p:tgtEl>
                                        <p:attrNameLst>
                                          <p:attrName>r</p:attrName>
                                        </p:attrNameLst>
                                      </p:cBhvr>
                                    </p:animRot>
                                    <p:animRot by="-1500000">
                                      <p:cBhvr>
                                        <p:cTn id="19" dur="750" fill="hold">
                                          <p:stCondLst>
                                            <p:cond delay="1500"/>
                                          </p:stCondLst>
                                        </p:cTn>
                                        <p:tgtEl>
                                          <p:spTgt spid="3">
                                            <p:txEl>
                                              <p:pRg st="0" end="0"/>
                                            </p:txEl>
                                          </p:spTgt>
                                        </p:tgtEl>
                                        <p:attrNameLst>
                                          <p:attrName>r</p:attrName>
                                        </p:attrNameLst>
                                      </p:cBhvr>
                                    </p:animRot>
                                    <p:animRot by="1500000">
                                      <p:cBhvr>
                                        <p:cTn id="20" dur="750" fill="hold">
                                          <p:stCondLst>
                                            <p:cond delay="2250"/>
                                          </p:stCondLst>
                                        </p:cTn>
                                        <p:tgtEl>
                                          <p:spTgt spid="3">
                                            <p:txEl>
                                              <p:pRg st="0" end="0"/>
                                            </p:txEl>
                                          </p:spTgt>
                                        </p:tgtEl>
                                        <p:attrNameLst>
                                          <p:attrName>r</p:attrName>
                                        </p:attrNameLst>
                                      </p:cBhvr>
                                    </p:animRot>
                                  </p:childTnLst>
                                </p:cTn>
                              </p:par>
                            </p:childTnLst>
                          </p:cTn>
                        </p:par>
                        <p:par>
                          <p:cTn id="21" fill="hold">
                            <p:stCondLst>
                              <p:cond delay="11700"/>
                            </p:stCondLst>
                            <p:childTnLst>
                              <p:par>
                                <p:cTn id="22" presetID="56" presetClass="exit" presetSubtype="0" fill="hold" nodeType="afterEffect">
                                  <p:stCondLst>
                                    <p:cond delay="0"/>
                                  </p:stCondLst>
                                  <p:iterate type="lt">
                                    <p:tmPct val="10000"/>
                                  </p:iterate>
                                  <p:childTnLst>
                                    <p:anim from="(ppt_w)" to="(-ppt_w*2)" calcmode="lin" valueType="num">
                                      <p:cBhvr rctx="PPT">
                                        <p:cTn id="23" dur="1500" autoRev="1">
                                          <p:stCondLst>
                                            <p:cond delay="0"/>
                                          </p:stCondLst>
                                        </p:cTn>
                                        <p:tgtEl>
                                          <p:spTgt spid="3">
                                            <p:txEl>
                                              <p:pRg st="0" end="0"/>
                                            </p:txEl>
                                          </p:spTgt>
                                        </p:tgtEl>
                                        <p:attrNameLst>
                                          <p:attrName>ppt_w</p:attrName>
                                        </p:attrNameLst>
                                      </p:cBhvr>
                                    </p:anim>
                                    <p:anim by="(ppt_w*0.50)" calcmode="lin" valueType="num">
                                      <p:cBhvr>
                                        <p:cTn id="24" dur="1500" decel="50000" autoRev="1">
                                          <p:stCondLst>
                                            <p:cond delay="0"/>
                                          </p:stCondLst>
                                        </p:cTn>
                                        <p:tgtEl>
                                          <p:spTgt spid="3">
                                            <p:txEl>
                                              <p:pRg st="0" end="0"/>
                                            </p:txEl>
                                          </p:spTgt>
                                        </p:tgtEl>
                                        <p:attrNameLst>
                                          <p:attrName>ppt_x</p:attrName>
                                        </p:attrNameLst>
                                      </p:cBhvr>
                                    </p:anim>
                                    <p:anim from="(ppt_y)" to="(1+ppt_h/2)" calcmode="lin" valueType="num">
                                      <p:cBhvr>
                                        <p:cTn id="25" dur="3000">
                                          <p:stCondLst>
                                            <p:cond delay="0"/>
                                          </p:stCondLst>
                                        </p:cTn>
                                        <p:tgtEl>
                                          <p:spTgt spid="3">
                                            <p:txEl>
                                              <p:pRg st="0" end="0"/>
                                            </p:txEl>
                                          </p:spTgt>
                                        </p:tgtEl>
                                        <p:attrNameLst>
                                          <p:attrName>ppt_y</p:attrName>
                                        </p:attrNameLst>
                                      </p:cBhvr>
                                    </p:anim>
                                    <p:animRot by="21600000">
                                      <p:cBhvr>
                                        <p:cTn id="26" dur="3000">
                                          <p:stCondLst>
                                            <p:cond delay="0"/>
                                          </p:stCondLst>
                                        </p:cTn>
                                        <p:tgtEl>
                                          <p:spTgt spid="3">
                                            <p:txEl>
                                              <p:pRg st="0" end="0"/>
                                            </p:txEl>
                                          </p:spTgt>
                                        </p:tgtEl>
                                        <p:attrNameLst>
                                          <p:attrName>r</p:attrName>
                                        </p:attrNameLst>
                                      </p:cBhvr>
                                    </p:animRot>
                                    <p:set>
                                      <p:cBhvr>
                                        <p:cTn id="27" dur="1" fill="hold">
                                          <p:stCondLst>
                                            <p:cond delay="2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857752" y="857232"/>
            <a:ext cx="4286248" cy="6000768"/>
          </a:xfrm>
        </p:spPr>
        <p:txBody>
          <a:bodyPr>
            <a:normAutofit fontScale="55000" lnSpcReduction="20000"/>
          </a:bodyPr>
          <a:lstStyle/>
          <a:p>
            <a:pPr marL="365760" indent="-256032">
              <a:lnSpc>
                <a:spcPct val="80000"/>
              </a:lnSpc>
              <a:buNone/>
              <a:defRPr/>
            </a:pPr>
            <a:r>
              <a:rPr lang="ru-RU" altLang="ru-RU" dirty="0" smtClean="0"/>
              <a:t> История появления на земле </a:t>
            </a:r>
            <a:r>
              <a:rPr lang="ru-RU" altLang="ru-RU" dirty="0" err="1" smtClean="0"/>
              <a:t>Середского</a:t>
            </a:r>
            <a:r>
              <a:rPr lang="ru-RU" altLang="ru-RU" dirty="0" smtClean="0"/>
              <a:t> края деревни </a:t>
            </a:r>
            <a:r>
              <a:rPr lang="ru-RU" altLang="ru-RU" dirty="0" err="1" smtClean="0"/>
              <a:t>Клевнево</a:t>
            </a:r>
            <a:r>
              <a:rPr lang="ru-RU" altLang="ru-RU" dirty="0" smtClean="0"/>
              <a:t> и истории </a:t>
            </a:r>
            <a:r>
              <a:rPr lang="ru-RU" altLang="ru-RU" dirty="0" err="1" smtClean="0"/>
              <a:t>происхожде-ния</a:t>
            </a:r>
            <a:r>
              <a:rPr lang="ru-RU" altLang="ru-RU" dirty="0" smtClean="0"/>
              <a:t> названия её очень интересны.</a:t>
            </a:r>
          </a:p>
          <a:p>
            <a:pPr marL="365760" indent="-256032">
              <a:lnSpc>
                <a:spcPct val="80000"/>
              </a:lnSpc>
              <a:buNone/>
              <a:defRPr/>
            </a:pPr>
            <a:r>
              <a:rPr lang="ru-RU" altLang="ru-RU" dirty="0" smtClean="0"/>
              <a:t>                 </a:t>
            </a:r>
          </a:p>
          <a:p>
            <a:pPr marL="365760" indent="-256032">
              <a:lnSpc>
                <a:spcPct val="80000"/>
              </a:lnSpc>
              <a:buNone/>
              <a:defRPr/>
            </a:pPr>
            <a:r>
              <a:rPr lang="ru-RU" altLang="ru-RU" dirty="0" smtClean="0"/>
              <a:t>                 Оказывается, дед поэта придумал для барина новый состав шлихты. Она оказалась, видимо, так хороша, что хозяин дал своему крепостному вольную, да ещё деньжонок на обустройство подбросил. Вот тогда купил дед будущего поэта землю на берегу </a:t>
            </a:r>
            <a:r>
              <a:rPr lang="ru-RU" altLang="ru-RU" dirty="0" err="1" smtClean="0"/>
              <a:t>Молохты</a:t>
            </a:r>
            <a:r>
              <a:rPr lang="ru-RU" altLang="ru-RU" dirty="0" smtClean="0"/>
              <a:t>, в живописном месте.</a:t>
            </a:r>
          </a:p>
          <a:p>
            <a:pPr marL="365760" indent="-256032">
              <a:lnSpc>
                <a:spcPct val="80000"/>
              </a:lnSpc>
              <a:buNone/>
              <a:defRPr/>
            </a:pPr>
            <a:r>
              <a:rPr lang="ru-RU" altLang="ru-RU" dirty="0" smtClean="0"/>
              <a:t>                </a:t>
            </a:r>
          </a:p>
          <a:p>
            <a:pPr marL="365760" indent="-256032">
              <a:lnSpc>
                <a:spcPct val="80000"/>
              </a:lnSpc>
              <a:buNone/>
              <a:defRPr/>
            </a:pPr>
            <a:r>
              <a:rPr lang="ru-RU" altLang="ru-RU" dirty="0" smtClean="0"/>
              <a:t>                Перво-наперво поставили </a:t>
            </a:r>
            <a:r>
              <a:rPr lang="ru-RU" altLang="ru-RU" dirty="0" err="1" smtClean="0"/>
              <a:t>хлевы</a:t>
            </a:r>
            <a:r>
              <a:rPr lang="ru-RU" altLang="ru-RU" dirty="0" smtClean="0"/>
              <a:t> для скотины, надо было поставить на зиму скот, чтобы тепло было, и запасти корма. За этой </a:t>
            </a:r>
            <a:r>
              <a:rPr lang="ru-RU" altLang="ru-RU" i="1" dirty="0" smtClean="0"/>
              <a:t>работой времени на рубку домов не хватило. Так и   жили первую </a:t>
            </a:r>
            <a:r>
              <a:rPr lang="ru-RU" altLang="ru-RU" dirty="0" smtClean="0"/>
              <a:t>зиму переселенцы в хлевах вместе с лошадьми и бурёнками. Ничего, пережили, в другое лето отстроились. Собрал глава рода вокруг себя всю родню, так и появились в деревне 6 домов с фамилией Дудин. А </a:t>
            </a:r>
            <a:r>
              <a:rPr lang="ru-RU" altLang="ru-RU" dirty="0" err="1" smtClean="0"/>
              <a:t>Клевневом</a:t>
            </a:r>
            <a:r>
              <a:rPr lang="ru-RU" altLang="ru-RU" dirty="0" smtClean="0"/>
              <a:t> назвали деревню люди из ближайших деревень, видимо, потому, что переселенцы жили первое время в клевах.</a:t>
            </a:r>
            <a:endParaRPr lang="ru-RU" dirty="0"/>
          </a:p>
        </p:txBody>
      </p:sp>
      <p:pic>
        <p:nvPicPr>
          <p:cNvPr id="4" name="Picture 4" descr="фото 015"/>
          <p:cNvPicPr>
            <a:picLocks noChangeAspect="1" noChangeArrowheads="1"/>
          </p:cNvPicPr>
          <p:nvPr/>
        </p:nvPicPr>
        <p:blipFill>
          <a:blip r:embed="rId2"/>
          <a:srcRect l="13692" t="10339" b="24126"/>
          <a:stretch>
            <a:fillRect/>
          </a:stretch>
        </p:blipFill>
        <p:spPr bwMode="auto">
          <a:xfrm>
            <a:off x="0" y="0"/>
            <a:ext cx="5143503"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3933056"/>
            <a:ext cx="8115328" cy="2639216"/>
          </a:xfrm>
        </p:spPr>
        <p:txBody>
          <a:bodyPr/>
          <a:lstStyle/>
          <a:p>
            <a:endParaRPr lang="ru-RU" dirty="0"/>
          </a:p>
        </p:txBody>
      </p:sp>
      <p:sp>
        <p:nvSpPr>
          <p:cNvPr id="3" name="Содержимое 2"/>
          <p:cNvSpPr>
            <a:spLocks noGrp="1"/>
          </p:cNvSpPr>
          <p:nvPr>
            <p:ph idx="1"/>
          </p:nvPr>
        </p:nvSpPr>
        <p:spPr/>
        <p:txBody>
          <a:bodyPr>
            <a:normAutofit fontScale="92500" lnSpcReduction="10000"/>
          </a:bodyPr>
          <a:lstStyle/>
          <a:p>
            <a:pPr marL="365760" indent="-256032">
              <a:buNone/>
              <a:defRPr/>
            </a:pPr>
            <a:r>
              <a:rPr lang="ru-RU" altLang="ru-RU" dirty="0" smtClean="0"/>
              <a:t> Эту историю Михаил Александрович знал с детства. Смог он объяснить происхождение своей фамилии. Во времена Ивана Грозного бродячие артисты подвергались гонениям, а царь подписал указ, в котором прямо повелевалось:«Истребить племя </a:t>
            </a:r>
            <a:r>
              <a:rPr lang="ru-RU" altLang="ru-RU" dirty="0" err="1" smtClean="0"/>
              <a:t>дудино</a:t>
            </a:r>
            <a:r>
              <a:rPr lang="ru-RU" altLang="ru-RU" dirty="0" smtClean="0"/>
              <a:t>». Возможно, именно кровь предков-скоморохов передала</a:t>
            </a:r>
          </a:p>
          <a:p>
            <a:pPr marL="365760" indent="-256032">
              <a:buNone/>
              <a:defRPr/>
            </a:pPr>
            <a:r>
              <a:rPr lang="ru-RU" altLang="ru-RU" dirty="0" smtClean="0"/>
              <a:t>  будущему поэту любовь к родной земле, природе, русскому слову, Родине</a:t>
            </a:r>
            <a:r>
              <a:rPr lang="ru-RU" altLang="ru-RU" smtClean="0"/>
              <a:t>. </a:t>
            </a: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фото 013"/>
          <p:cNvPicPr>
            <a:picLocks noGrp="1" noChangeAspect="1" noChangeArrowheads="1"/>
          </p:cNvPicPr>
          <p:nvPr>
            <p:ph idx="1"/>
          </p:nvPr>
        </p:nvPicPr>
        <p:blipFill>
          <a:blip r:embed="rId2"/>
          <a:srcRect b="53572"/>
          <a:stretch>
            <a:fillRect/>
          </a:stretch>
        </p:blipFill>
        <p:spPr bwMode="auto">
          <a:xfrm>
            <a:off x="3929058" y="0"/>
            <a:ext cx="4959587" cy="6143668"/>
          </a:xfrm>
          <a:prstGeom prst="ellipse">
            <a:avLst/>
          </a:prstGeom>
          <a:ln>
            <a:noFill/>
          </a:ln>
          <a:effectLst>
            <a:softEdge rad="112500"/>
          </a:effectLst>
        </p:spPr>
      </p:pic>
      <p:sp>
        <p:nvSpPr>
          <p:cNvPr id="5" name="Прямоугольник 4"/>
          <p:cNvSpPr/>
          <p:nvPr/>
        </p:nvSpPr>
        <p:spPr>
          <a:xfrm>
            <a:off x="500034" y="428604"/>
            <a:ext cx="3643338" cy="3416320"/>
          </a:xfrm>
          <a:prstGeom prst="rect">
            <a:avLst/>
          </a:prstGeom>
        </p:spPr>
        <p:txBody>
          <a:bodyPr wrap="square">
            <a:spAutoFit/>
          </a:bodyPr>
          <a:lstStyle/>
          <a:p>
            <a:r>
              <a:rPr lang="ru-RU" altLang="ru-RU" dirty="0" smtClean="0"/>
              <a:t> Дед писателя, Павел Иванович, выйдя из крепостных крестьян, знал грамоту, имел дома старопечатные книги, книги великих писателей - Пушкина, Гоголя, Некрасова. Именно дед выучил начальной грамоте маленького Мишу, познакомил внука с великой русской поэзией.</a:t>
            </a:r>
            <a:endParaRPr lang="ru-RU" dirty="0"/>
          </a:p>
        </p:txBody>
      </p:sp>
      <p:pic>
        <p:nvPicPr>
          <p:cNvPr id="1026" name="Picture 2" descr="C:\Users\Данель Алевтина\Desktop\0_6235c_add59512_M (3).gif"/>
          <p:cNvPicPr>
            <a:picLocks noChangeAspect="1" noChangeArrowheads="1" noCrop="1"/>
          </p:cNvPicPr>
          <p:nvPr/>
        </p:nvPicPr>
        <p:blipFill>
          <a:blip r:embed="rId3"/>
          <a:srcRect/>
          <a:stretch>
            <a:fillRect/>
          </a:stretch>
        </p:blipFill>
        <p:spPr bwMode="auto">
          <a:xfrm>
            <a:off x="857224" y="5000636"/>
            <a:ext cx="2714644" cy="115252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0"/>
            <a:ext cx="4857784" cy="6858000"/>
          </a:xfrm>
          <a:solidFill>
            <a:schemeClr val="bg2">
              <a:lumMod val="75000"/>
            </a:schemeClr>
          </a:solidFill>
        </p:spPr>
        <p:txBody>
          <a:bodyPr>
            <a:normAutofit/>
          </a:bodyPr>
          <a:lstStyle/>
          <a:p>
            <a:pPr marL="365760" indent="-256032">
              <a:lnSpc>
                <a:spcPct val="80000"/>
              </a:lnSpc>
              <a:buNone/>
              <a:defRPr/>
            </a:pPr>
            <a:r>
              <a:rPr lang="ru-RU" altLang="ru-RU" dirty="0" smtClean="0"/>
              <a:t> Мама Михаила Александровича  была красивой и кроткой женщиной. Она всем сердцем любила своего мужа, была прекрасной женой и матерью. Невзгоды подкосили её здоровье. Миша остался сиротой в 12 лет.</a:t>
            </a:r>
          </a:p>
          <a:p>
            <a:pPr marL="365760" indent="-256032">
              <a:lnSpc>
                <a:spcPct val="80000"/>
              </a:lnSpc>
              <a:buNone/>
              <a:defRPr/>
            </a:pPr>
            <a:r>
              <a:rPr lang="ru-RU" altLang="ru-RU" dirty="0" smtClean="0"/>
              <a:t>-Ушёл я из родительского дома</a:t>
            </a:r>
          </a:p>
          <a:p>
            <a:pPr marL="365760" indent="-256032">
              <a:lnSpc>
                <a:spcPct val="80000"/>
              </a:lnSpc>
              <a:buNone/>
              <a:defRPr/>
            </a:pPr>
            <a:r>
              <a:rPr lang="ru-RU" altLang="ru-RU" dirty="0" smtClean="0"/>
              <a:t>Мальчишкою 11 лет.</a:t>
            </a:r>
          </a:p>
          <a:p>
            <a:pPr marL="365760" indent="-256032">
              <a:lnSpc>
                <a:spcPct val="80000"/>
              </a:lnSpc>
              <a:buNone/>
              <a:defRPr/>
            </a:pPr>
            <a:r>
              <a:rPr lang="ru-RU" altLang="ru-RU" dirty="0" smtClean="0"/>
              <a:t>Осенний дождь, как серая солома,</a:t>
            </a:r>
          </a:p>
          <a:p>
            <a:pPr marL="365760" indent="-256032">
              <a:lnSpc>
                <a:spcPct val="80000"/>
              </a:lnSpc>
              <a:buNone/>
              <a:defRPr/>
            </a:pPr>
            <a:r>
              <a:rPr lang="ru-RU" altLang="ru-RU" dirty="0" smtClean="0"/>
              <a:t>Прошёл за мной и смыл горючий след.</a:t>
            </a:r>
            <a:endParaRPr lang="ru-RU" dirty="0"/>
          </a:p>
        </p:txBody>
      </p:sp>
      <p:pic>
        <p:nvPicPr>
          <p:cNvPr id="4" name="Picture 4" descr="фото 003"/>
          <p:cNvPicPr>
            <a:picLocks noChangeAspect="1" noChangeArrowheads="1"/>
          </p:cNvPicPr>
          <p:nvPr/>
        </p:nvPicPr>
        <p:blipFill>
          <a:blip r:embed="rId2"/>
          <a:srcRect t="3471" b="11481"/>
          <a:stretch>
            <a:fillRect/>
          </a:stretch>
        </p:blipFill>
        <p:spPr bwMode="auto">
          <a:xfrm>
            <a:off x="5000628" y="0"/>
            <a:ext cx="4143372" cy="6858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57158" y="530352"/>
            <a:ext cx="4429156" cy="5970482"/>
          </a:xfrm>
        </p:spPr>
        <p:txBody>
          <a:bodyPr>
            <a:normAutofit fontScale="85000" lnSpcReduction="20000"/>
          </a:bodyPr>
          <a:lstStyle/>
          <a:p>
            <a:pPr>
              <a:lnSpc>
                <a:spcPct val="80000"/>
              </a:lnSpc>
              <a:buNone/>
            </a:pPr>
            <a:r>
              <a:rPr lang="ru-RU" altLang="ru-RU" sz="1100" dirty="0" smtClean="0"/>
              <a:t> </a:t>
            </a:r>
            <a:r>
              <a:rPr lang="ru-RU" altLang="ru-RU" dirty="0" smtClean="0"/>
              <a:t>Сначала Дудин учился в </a:t>
            </a:r>
            <a:r>
              <a:rPr lang="ru-RU" altLang="ru-RU" dirty="0" err="1" smtClean="0"/>
              <a:t>Бибиревской</a:t>
            </a:r>
            <a:r>
              <a:rPr lang="ru-RU" altLang="ru-RU" dirty="0" smtClean="0"/>
              <a:t> школе, затем -     в </a:t>
            </a:r>
            <a:r>
              <a:rPr lang="ru-RU" altLang="ru-RU" dirty="0" err="1" smtClean="0"/>
              <a:t>Каликинской</a:t>
            </a:r>
            <a:endParaRPr lang="ru-RU" altLang="ru-RU" dirty="0" smtClean="0"/>
          </a:p>
          <a:p>
            <a:pPr>
              <a:lnSpc>
                <a:spcPct val="80000"/>
              </a:lnSpc>
              <a:buNone/>
            </a:pPr>
            <a:r>
              <a:rPr lang="ru-RU" altLang="ru-RU" dirty="0" smtClean="0"/>
              <a:t>       сельскохозяйственной школе, потом судьба распорядилась </a:t>
            </a:r>
            <a:r>
              <a:rPr lang="ru-RU" altLang="ru-RU" dirty="0" err="1" smtClean="0"/>
              <a:t>закочить</a:t>
            </a:r>
            <a:r>
              <a:rPr lang="ru-RU" altLang="ru-RU" dirty="0" smtClean="0"/>
              <a:t> рабфак в Иванове.</a:t>
            </a:r>
          </a:p>
          <a:p>
            <a:pPr>
              <a:lnSpc>
                <a:spcPct val="80000"/>
              </a:lnSpc>
              <a:buNone/>
            </a:pPr>
            <a:r>
              <a:rPr lang="ru-RU" altLang="ru-RU" dirty="0" smtClean="0"/>
              <a:t>     </a:t>
            </a:r>
          </a:p>
          <a:p>
            <a:pPr>
              <a:lnSpc>
                <a:spcPct val="80000"/>
              </a:lnSpc>
              <a:buNone/>
            </a:pPr>
            <a:r>
              <a:rPr lang="ru-RU" altLang="ru-RU" dirty="0" smtClean="0"/>
              <a:t>           Вот тогда жизнелюбивый и озорной паренёк начал сочинять стихи, публиковать их в молодёжной газете «Ленинец» и учиться на литературном факультете Ивановского педагогического института. Жизнь студента была бедной, но яркой и интересной.</a:t>
            </a:r>
            <a:endParaRPr lang="ru-RU" dirty="0"/>
          </a:p>
        </p:txBody>
      </p:sp>
      <p:pic>
        <p:nvPicPr>
          <p:cNvPr id="4" name="Picture 4" descr="фото 016"/>
          <p:cNvPicPr>
            <a:picLocks noChangeAspect="1" noChangeArrowheads="1"/>
          </p:cNvPicPr>
          <p:nvPr/>
        </p:nvPicPr>
        <p:blipFill>
          <a:blip r:embed="rId2"/>
          <a:srcRect b="11101"/>
          <a:stretch>
            <a:fillRect/>
          </a:stretch>
        </p:blipFill>
        <p:spPr bwMode="auto">
          <a:xfrm>
            <a:off x="4786314" y="285728"/>
            <a:ext cx="4357686" cy="635798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57158" y="530352"/>
            <a:ext cx="3786214" cy="5970482"/>
          </a:xfrm>
        </p:spPr>
        <p:txBody>
          <a:bodyPr>
            <a:normAutofit fontScale="55000" lnSpcReduction="20000"/>
          </a:bodyPr>
          <a:lstStyle/>
          <a:p>
            <a:pPr>
              <a:lnSpc>
                <a:spcPct val="80000"/>
              </a:lnSpc>
              <a:buNone/>
            </a:pPr>
            <a:r>
              <a:rPr lang="ru-RU" altLang="ru-RU" dirty="0" smtClean="0"/>
              <a:t>Наступил 1939 год. Началась война с белофиннами. Михаила Дудина, 23-летнего мужчину, призывают в армию. Уже на фронте он получает несколько экземпляров своего    первого    поэтического </a:t>
            </a:r>
          </a:p>
          <a:p>
            <a:pPr>
              <a:lnSpc>
                <a:spcPct val="80000"/>
              </a:lnSpc>
              <a:buNone/>
            </a:pPr>
            <a:r>
              <a:rPr lang="ru-RU" altLang="ru-RU" dirty="0" smtClean="0"/>
              <a:t>      сборника «Ливень»,вышедшего в Ивановском издательстве.</a:t>
            </a:r>
          </a:p>
          <a:p>
            <a:pPr>
              <a:lnSpc>
                <a:spcPct val="80000"/>
              </a:lnSpc>
              <a:buNone/>
            </a:pPr>
            <a:endParaRPr lang="ru-RU" altLang="ru-RU" dirty="0" smtClean="0"/>
          </a:p>
          <a:p>
            <a:pPr>
              <a:lnSpc>
                <a:spcPct val="80000"/>
              </a:lnSpc>
              <a:buNone/>
            </a:pPr>
            <a:r>
              <a:rPr lang="ru-RU" altLang="ru-RU" dirty="0" smtClean="0"/>
              <a:t>          Но серьёзная поэтическая работа Дудина началась чуть позже, в Великую Отечественную войну. Сам Дудин писал: «Поэтом меня сделала армия. Она заставила  меня быть поэтом, переиначила и проявила мою судьбу, наполнив её смыслом».</a:t>
            </a:r>
          </a:p>
          <a:p>
            <a:pPr>
              <a:lnSpc>
                <a:spcPct val="80000"/>
              </a:lnSpc>
              <a:buNone/>
            </a:pPr>
            <a:r>
              <a:rPr lang="ru-RU" altLang="ru-RU" dirty="0" smtClean="0"/>
              <a:t>     </a:t>
            </a:r>
          </a:p>
          <a:p>
            <a:pPr>
              <a:lnSpc>
                <a:spcPct val="80000"/>
              </a:lnSpc>
              <a:buNone/>
            </a:pPr>
            <a:r>
              <a:rPr lang="ru-RU" altLang="ru-RU" dirty="0" smtClean="0"/>
              <a:t>          Суровость солдата и лиризм мягкого, доброго человека пронизывают Дудинские стихи военных лет. Лучшая книга его фронтовых стихов «Переправа», где были такие шедевры как «Соловьи» и «Жаворонок», появилась сразу после войны.</a:t>
            </a:r>
          </a:p>
          <a:p>
            <a:endParaRPr lang="ru-RU" dirty="0"/>
          </a:p>
        </p:txBody>
      </p:sp>
      <p:pic>
        <p:nvPicPr>
          <p:cNvPr id="4" name="Picture 5" descr="фото 017"/>
          <p:cNvPicPr>
            <a:picLocks noChangeAspect="1" noChangeArrowheads="1"/>
          </p:cNvPicPr>
          <p:nvPr/>
        </p:nvPicPr>
        <p:blipFill>
          <a:blip r:embed="rId2"/>
          <a:srcRect t="9093" b="11372"/>
          <a:stretch>
            <a:fillRect/>
          </a:stretch>
        </p:blipFill>
        <p:spPr bwMode="auto">
          <a:xfrm>
            <a:off x="4214810" y="357166"/>
            <a:ext cx="4500594" cy="6143668"/>
          </a:xfrm>
          <a:prstGeom prst="round2DiagRect">
            <a:avLst>
              <a:gd name="adj1" fmla="val 16667"/>
              <a:gd name="adj2" fmla="val 0"/>
            </a:avLst>
          </a:prstGeom>
          <a:solidFill>
            <a:schemeClr val="tx1">
              <a:lumMod val="85000"/>
              <a:lumOff val="15000"/>
            </a:schemeClr>
          </a:solidFill>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929190" y="0"/>
            <a:ext cx="4214810" cy="6858000"/>
          </a:xfrm>
          <a:solidFill>
            <a:schemeClr val="bg1">
              <a:lumMod val="95000"/>
            </a:schemeClr>
          </a:solidFill>
        </p:spPr>
        <p:txBody>
          <a:bodyPr>
            <a:normAutofit fontScale="92500" lnSpcReduction="20000"/>
          </a:bodyPr>
          <a:lstStyle/>
          <a:p>
            <a:r>
              <a:rPr lang="ru-RU" altLang="ru-RU" dirty="0" smtClean="0"/>
              <a:t> После войны М.Дудин жил и работал в Ленинграде. В послевоенных произведениях Дудин по-прежнему обращается к своим истокам, к родному Ивановскому краю. Теперь родная земля и всё, что с ней связано, представляется поэту основой, без опоры на которую, без памяти о ней невозможно дальнейшее развитие человека.</a:t>
            </a:r>
            <a:endParaRPr lang="ru-RU" dirty="0"/>
          </a:p>
        </p:txBody>
      </p:sp>
      <p:pic>
        <p:nvPicPr>
          <p:cNvPr id="4" name="Picture 4" descr="фото 014"/>
          <p:cNvPicPr>
            <a:picLocks noChangeAspect="1" noChangeArrowheads="1"/>
          </p:cNvPicPr>
          <p:nvPr/>
        </p:nvPicPr>
        <p:blipFill>
          <a:blip r:embed="rId2"/>
          <a:srcRect t="8298" b="35333"/>
          <a:stretch>
            <a:fillRect/>
          </a:stretch>
        </p:blipFill>
        <p:spPr bwMode="auto">
          <a:xfrm>
            <a:off x="1" y="0"/>
            <a:ext cx="5000628" cy="685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112</TotalTime>
  <Words>1131</Words>
  <Application>Microsoft Office PowerPoint</Application>
  <PresentationFormat>Экран (4:3)</PresentationFormat>
  <Paragraphs>106</Paragraphs>
  <Slides>29</Slides>
  <Notes>4</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29</vt:i4>
      </vt:variant>
    </vt:vector>
  </HeadingPairs>
  <TitlesOfParts>
    <vt:vector size="31" baseType="lpstr">
      <vt:lpstr>Аспект</vt:lpstr>
      <vt:lpstr>Объект упаковщика для оболочки</vt:lpstr>
      <vt:lpstr>Внеклассное мероприятие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РОЛИК на песню   </dc:title>
  <dc:creator>Учитель</dc:creator>
  <cp:lastModifiedBy>Учитель</cp:lastModifiedBy>
  <cp:revision>62</cp:revision>
  <dcterms:created xsi:type="dcterms:W3CDTF">2015-02-09T10:06:31Z</dcterms:created>
  <dcterms:modified xsi:type="dcterms:W3CDTF">2016-09-21T10:16:14Z</dcterms:modified>
</cp:coreProperties>
</file>