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8" r:id="rId12"/>
    <p:sldId id="270" r:id="rId13"/>
    <p:sldId id="272" r:id="rId14"/>
    <p:sldId id="27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ПМ. 04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МДК 04.02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Безопасная среда для пациента и персонала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Дезинфекция. Правила обращения с медицинскими отходами.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1273\Desktop\картинки\32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799"/>
          <a:stretch/>
        </p:blipFill>
        <p:spPr bwMode="auto">
          <a:xfrm>
            <a:off x="4639745" y="3975749"/>
            <a:ext cx="3789182" cy="21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ttp://ytil.ru/images/util/%D1%83%D1%82%D0%B8%D0%BB%D0%B8%D0%B7%D0%B0%D1%86%D0%B8%D1%8F%20%D0%BC%D0%B5%D0%B4.%D0%BE%D1%82%D1%85%D0%BE%D0%B4%D0%BE%D0%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665" y="3975749"/>
            <a:ext cx="3257271" cy="21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59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нутрикорпусной контейнер для сбора медотходо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59" t="13291" r="21964" b="18936"/>
          <a:stretch>
            <a:fillRect/>
          </a:stretch>
        </p:blipFill>
        <p:spPr bwMode="auto">
          <a:xfrm>
            <a:off x="251520" y="404664"/>
            <a:ext cx="3960440" cy="34563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00562" y="620687"/>
            <a:ext cx="4031878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Внутри-корпусной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контейнер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сбора мед отходов имеет два колеса для облегчения перемещения внутри медицинской организации. Благодаря этому снижается нагрузка на младший медицинский персонал. </a:t>
            </a:r>
          </a:p>
        </p:txBody>
      </p:sp>
      <p:pic>
        <p:nvPicPr>
          <p:cNvPr id="4" name="Рисунок 3" descr="стойка-тележка для транспортировки медотходов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19" t="8228" r="32900" b="12025"/>
          <a:stretch>
            <a:fillRect/>
          </a:stretch>
        </p:blipFill>
        <p:spPr bwMode="auto">
          <a:xfrm>
            <a:off x="5652120" y="2852936"/>
            <a:ext cx="2880320" cy="36072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4143380"/>
            <a:ext cx="3857652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Стойка-тележка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закрепленным одноразовым пакетом предназначена для сбора и перемещения медицинских отходов, собранных в одноразовые пакеты и контейнеры.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2370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ора для бака с медотходам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24" t="12658" r="33671" b="11392"/>
          <a:stretch>
            <a:fillRect/>
          </a:stretch>
        </p:blipFill>
        <p:spPr bwMode="auto">
          <a:xfrm>
            <a:off x="395537" y="332657"/>
            <a:ext cx="2592288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635896" y="692696"/>
            <a:ext cx="4176464" cy="2031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Тележка-опора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бака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медотходами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изготавливается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облегченного стального профиля, пластика и резины. Разработана для удобства перемещения бака от мест первичного сбора к месту хранения отходов на территории отделения. </a:t>
            </a:r>
          </a:p>
        </p:txBody>
      </p:sp>
      <p:pic>
        <p:nvPicPr>
          <p:cNvPr id="4" name="Рисунок 3" descr="автопогрузчики для транспортировки медицинских отходов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8" t="17721" r="8727" b="28481"/>
          <a:stretch>
            <a:fillRect/>
          </a:stretch>
        </p:blipFill>
        <p:spPr bwMode="auto">
          <a:xfrm>
            <a:off x="3744416" y="3501009"/>
            <a:ext cx="5076716" cy="31508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857628"/>
            <a:ext cx="3143272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Автопогрузчики</a:t>
            </a:r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предназначены для межкорпусной транспортировки медицинских отходов на территории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78528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73\Desktop\картинки\деструктор игл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64" t="12947" r="14509" b="16519"/>
          <a:stretch/>
        </p:blipFill>
        <p:spPr bwMode="auto">
          <a:xfrm>
            <a:off x="2362116" y="3714752"/>
            <a:ext cx="3210016" cy="3152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86446" y="6215082"/>
            <a:ext cx="176753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деструктор игл</a:t>
            </a:r>
          </a:p>
        </p:txBody>
      </p:sp>
      <p:pic>
        <p:nvPicPr>
          <p:cNvPr id="4" name="Рисунок 3" descr="C:\Users\1273\Desktop\картинки\hub cutter color(sv)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16" y="44071"/>
            <a:ext cx="3682887" cy="32286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143240" y="3286124"/>
            <a:ext cx="18108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иглоотсекатели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1273\Desktop\картинки\1562041_w640_h640_glootsekateldastanimage00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57"/>
          <a:stretch/>
        </p:blipFill>
        <p:spPr bwMode="auto">
          <a:xfrm>
            <a:off x="4920683" y="175948"/>
            <a:ext cx="3611758" cy="3098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2632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736"/>
            <a:ext cx="7243738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9 декабря 2010 года N 163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утверждении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анПиН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2.1.7.2790-10 "Санитарно-эпидемиологические требования к обращению с медицинскими отходами" </a:t>
            </a:r>
          </a:p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к обращению с медицинскими отходами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Санитарно-эпидемиологические правила и нормативы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СанПиН 2.1.7.2790-10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428604"/>
            <a:ext cx="560791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ДОКУМЕНТАЦИЕЙ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95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5940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 и контроль за движением медицинских отходов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(Глава 8 СанПиНа)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8.1.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контроль движения отходов классов А, Г, Д осуществляется в соответствии с требованиями законодательства Российской Федерации.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8.2.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учета медицинских отходов классов Б и В служат следующие документы: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 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технологический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журнал учета отходов классов Б 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структурном подразделении; в журнале указывается количество единиц упаковки каждого вида отходов;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  - технологический журнал учета медицинских отходов организации. В журнале указывается количество вывозимых единиц упаковки и/или вес отходов, а также сведения об их вывозе с указанием организации, производящей вывоз;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  - документы, подтверждающие вывоз и обезвреживание отходов, выданные специализированными организациями, осуществляющими транспортирование и обезвреживание отходов;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  - технологический журнал участка по обращению с отходами, который является основным учетным и отчетным документом данного участка.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256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sestra.ru/download/file.php?id=1979&amp;mode=view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68" r="2643" b="5981"/>
          <a:stretch/>
        </p:blipFill>
        <p:spPr bwMode="auto">
          <a:xfrm>
            <a:off x="1259632" y="1262742"/>
            <a:ext cx="6077339" cy="43145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8794" y="357166"/>
            <a:ext cx="482401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ДОКУМЕНТАЦИЕЙ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93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Учебные цели: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 классификации медицинских отходов, организации сбора, хранения и удаления отходов в ЛПУ; нормативных документах, регламентирующих деятельность медицинского персонала по обращению с медицинскими отходами.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компетенций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1-13;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ПК 4.5.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Оформлять медицинскую документацию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ПК 4.7. Обеспечивать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инфекционную безопасность;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ПК 4.8.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Обеспечивать безопасную больничную среду для пациентов и персонала;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ПК 4.11 Обеспечивать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производственную санитарию и личную гигиену на рабочем месте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Формирование 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практического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опыта (ПО)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Применять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СИЗ  при  обращении с медицинскими отходами.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обеззараживание медицинских отходов с соблюдением техники безопасности.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Подготавливать изделия медицинского назначения и  инструментарий однократного применения к утилизации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Оформлять медицинскую документацию.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2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связи: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Основы микробиологии; Здоровый человек и его окружение; Анатомия и физиология человека;  Основы латинского языка с медицинской терминологией.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Внутри-предметные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связи: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Инфекционный контроль в ЛПУ.  Профилактика внутрибольничной инфекции. Уровни обработки рук  медперсонала. Профилактика парентеральных инфекций среди медперсонала. Приготовление  и использование дезинфицирующих растворов. Организация и проведение дезинфекции в ЛПУ.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go4.imgsmail.ru/imgpreview?key=4210dd4abe84b785&amp;mb=imgdb_preview_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94" y="131702"/>
            <a:ext cx="2084003" cy="156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273\Desktop\картинки\1359982808_diabete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42852"/>
            <a:ext cx="2232248" cy="15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bakanaliz-vet.ru/wp-content/uploads/2014/01/petri_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500570"/>
            <a:ext cx="2565767" cy="1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ptd-17.ru/novost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20619"/>
            <a:ext cx="1857615" cy="24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273\Desktop\картинки\т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772" y="4839834"/>
            <a:ext cx="3864699" cy="15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49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Autofit/>
          </a:bodyPr>
          <a:lstStyle/>
          <a:p>
            <a:pPr lvl="0"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1.Как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классифицируются  отходы лечебно-профилактических учреждений в зависимости от степени опасности?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2.Какие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отходы относят к классу А? Назовите цвет маркировки отходов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3.Охарактеризуйте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отходы, относящиеся к классу Б. Назовите цвет маркировки отходов.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4.Какие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отходы относят к классу В? Назовите цвет маркировки отходов.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dez.ru/upload/iblock/55e/55ed6aef749ca410f8b9529fe59b08f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70" t="22532" r="10915" b="16760"/>
          <a:stretch/>
        </p:blipFill>
        <p:spPr bwMode="auto">
          <a:xfrm>
            <a:off x="2524877" y="3075860"/>
            <a:ext cx="1728192" cy="1765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dez.ru/upload/iblock/b65/b659dafcde63ccf858d0b1d9f4933f1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43" t="6700" r="19926" b="7690"/>
          <a:stretch/>
        </p:blipFill>
        <p:spPr bwMode="auto">
          <a:xfrm>
            <a:off x="3338736" y="4751046"/>
            <a:ext cx="2034480" cy="18860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Инвентарь(пакеты, емкости) для сбора и хранения медицинских отходов от производител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499341" cy="374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eshkipaketi.ru/wp-content/uploads/2014/09/white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5" b="2546"/>
          <a:stretch/>
        </p:blipFill>
        <p:spPr bwMode="auto">
          <a:xfrm>
            <a:off x="395536" y="3228619"/>
            <a:ext cx="2088232" cy="32847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00298" y="142852"/>
            <a:ext cx="321100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ФРОНТАЛЬНЫЙ ОПРОС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8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4176464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89844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5.Опишите отходы класса Г и Д.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7.Допустимо ли смешение отходов различных классов? Объясните, почему?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8. К чему может привести несоблюдение правил утилизации опасных и особо опасных медицинских отходов?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Назовите документ, в соответствии с которым проводятся мероприятия по сбору, хранению и удалению отходов в ЛПУ.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10. Какие вы знаете виды упаковок для сбора отходов? От чего зависит выбор упаковки?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http://www.abrisplus.ru/upload/iblock/332/paket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1" t="-530" r="8956" b="12765"/>
          <a:stretch/>
        </p:blipFill>
        <p:spPr bwMode="auto">
          <a:xfrm>
            <a:off x="5364088" y="4101116"/>
            <a:ext cx="2982684" cy="252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1273\Desktop\картинки\3333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15" b="12857"/>
          <a:stretch/>
        </p:blipFill>
        <p:spPr bwMode="auto">
          <a:xfrm>
            <a:off x="2555776" y="4101116"/>
            <a:ext cx="2527300" cy="256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26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11. Перечислить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этапы в системе обращения с отходами в ЛПУ?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" name="Рисунок 2" descr="medicinskie-othody-lpu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4" t="13294" r="4135" b="5556"/>
          <a:stretch/>
        </p:blipFill>
        <p:spPr bwMode="auto">
          <a:xfrm>
            <a:off x="1547664" y="995849"/>
            <a:ext cx="5479504" cy="3767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437112"/>
            <a:ext cx="87129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1.Сбор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отходов внутри медицинских организаций.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2. Перемещение отходов из подразделений и временное хранение на территории, образующей отходы.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3. Обеззараживание/обезвреживание.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4. Транспортировка с территории организации, образующей отходы.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5. Захоронение или уничтожение отходов.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433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12. Какие требования предъявляются к персоналу, осуществляющему действия с медицинскими отходами?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13. Какие требования предъявляются к обращению с отходами класса Б?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14. Допускается ли перемещение необеззараженных медицинских отходов класса Б из структурных подразделений (ФАП) в ЛПУ для дальнейшего обезвреживания?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4098" name="Picture 2" descr="http://fb.ru/misc/i/gallery/10853/23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3456384" cy="21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900igr.net/datas/obg/Klassnye-chasy-po-bezopasnosti/0022-022-Sredstva-individualnoj-zaschit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3" t="41478" r="39678" b="9951"/>
          <a:stretch/>
        </p:blipFill>
        <p:spPr bwMode="auto">
          <a:xfrm>
            <a:off x="5148063" y="3501008"/>
            <a:ext cx="3377141" cy="213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58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15. Какие методы дезинфекции допускается применять для обеззараживания отходов класса В?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16. Допускается ли перемещение необеззараженных отходов класса В за пределы ЛПУ?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17. Расскажите о правилах обращения с отходами класса Г (ртутьсодержащие приборы,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люм.лампы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цитостатики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генотоксические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препарвты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и Д.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5122" name="Picture 2" descr="http://go3.imgsmail.ru/imgpreview?key=f79c85155da873d&amp;mb=imgdb_preview_1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0332"/>
            <a:ext cx="2873321" cy="21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273\Desktop\картинки\кеуке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781994"/>
            <a:ext cx="1912267" cy="26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ytil.ru/images/util/%D1%83%D1%82%D0%B8%D0%BB%D0%B8%D0%B7%D0%B0%D1%86%D0%B8%D1%8F%20%D0%BC%D0%B5%D0%B4.%D0%BE%D1%82%D1%85%D0%BE%D0%B4%D0%BE%D0%B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73558"/>
            <a:ext cx="2664296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80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ДЕМОНСТРАЦИОННАЯ ЧАСТЬ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упаковок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акеты для медицинских отходо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8" t="10127" r="8098" b="22785"/>
          <a:stretch>
            <a:fillRect/>
          </a:stretch>
        </p:blipFill>
        <p:spPr bwMode="auto">
          <a:xfrm>
            <a:off x="142844" y="1214422"/>
            <a:ext cx="3888432" cy="21992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11960" y="1285860"/>
            <a:ext cx="4789196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Пакеты для сбора медицинских отходов 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одноразовые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должны обеспечивать герметизацию и возможность безопасного сбора в них отходов. Пакеты для сбора отходов класса Б должны иметь желтую окраску, класса В - красную. Для сбора отходов класса А цвет пакетов может быть любой, за исключением желтого и красного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(п. 4.6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2.1.7.2790-10) </a:t>
            </a:r>
          </a:p>
        </p:txBody>
      </p:sp>
      <p:pic>
        <p:nvPicPr>
          <p:cNvPr id="5" name="Рисунок 4" descr="бак для сбора медицинских отходов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9" t="25316" r="17019" b="28481"/>
          <a:stretch>
            <a:fillRect/>
          </a:stretch>
        </p:blipFill>
        <p:spPr bwMode="auto">
          <a:xfrm>
            <a:off x="4355976" y="4005064"/>
            <a:ext cx="4176464" cy="24831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3661051"/>
            <a:ext cx="3531812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Бак с крышкой 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сбора медицинских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отходов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изнутри выстилается пакетом соответствующей цветовой маркировки.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Бак с крышкой для сбора отходов удобен в применении благодаря расширяющейся вверх форме и закрывающейся крышке</a:t>
            </a:r>
          </a:p>
        </p:txBody>
      </p:sp>
    </p:spTree>
    <p:extLst>
      <p:ext uri="{BB962C8B-B14F-4D97-AF65-F5344CB8AC3E}">
        <p14:creationId xmlns:p14="http://schemas.microsoft.com/office/powerpoint/2010/main" xmlns="" val="1846777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115</TotalTime>
  <Words>174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ПМ. 04 МДК 04.02   Безопасная среда для пациента и персонала тема: Дезинфекция. Правила обращения с медицинскими отходами. Практическое занятие   </vt:lpstr>
      <vt:lpstr>Учебные цели:  1. Формирование  знаний о  классификации медицинских отходов, организации сбора, хранения и удаления отходов в ЛПУ; нормативных документах, регламентирующих деятельность медицинского персонала по обращению с медицинскими отходами. 2. Формирование  компетенций:  ОК 1-13;  ПК 4.5. Оформлять медицинскую документацию; ПК 4.7. Обеспечивать инфекционную безопасность;  ПК 4.8. Обеспечивать безопасную больничную среду для пациентов и персонала;  ПК 4.11 Обеспечивать производственную санитарию и личную гигиену на рабочем месте. 3. Формирование  практического опыта (ПО): Применять  СИЗ  при  обращении с медицинскими отходами. Проводить обеззараживание медицинских отходов с соблюдением техники безопасности. Подготавливать изделия медицинского назначения и  инструментарий однократного применения к утилизации.  Оформлять медицинскую документацию.  </vt:lpstr>
      <vt:lpstr> Межпредметные связи:  Основы микробиологии; Здоровый человек и его окружение; Анатомия и физиология человека;  Основы латинского языка с медицинской терминологией.  Внутри-предметные связи:  Инфекционный контроль в ЛПУ.  Профилактика внутрибольничной инфекции. Уровни обработки рук  медперсонала. Профилактика парентеральных инфекций среди медперсонала. Приготовление  и использование дезинфицирующих растворов. Организация и проведение дезинфекции в ЛПУ. </vt:lpstr>
      <vt:lpstr>1.Как классифицируются  отходы лечебно-профилактических учреждений в зависимости от степени опасности? 2.Какие отходы относят к классу А? Назовите цвет маркировки отходов. 3.Охарактеризуйте отходы, относящиеся к классу Б. Назовите цвет маркировки отходов. 4.Какие отходы относят к классу В? Назовите цвет маркировки отходов.  </vt:lpstr>
      <vt:lpstr>Слайд 5</vt:lpstr>
      <vt:lpstr> 11. Перечислить этапы в системе обращения с отходами в ЛПУ?   </vt:lpstr>
      <vt:lpstr>12. Какие требования предъявляются к персоналу, осуществляющему действия с медицинскими отходами?  13. Какие требования предъявляются к обращению с отходами класса Б?  14. Допускается ли перемещение необеззараженных медицинских отходов класса Б из структурных подразделений (ФАП) в ЛПУ для дальнейшего обезвреживания?  </vt:lpstr>
      <vt:lpstr>15. Какие методы дезинфекции допускается применять для обеззараживания отходов класса В?  16. Допускается ли перемещение необеззараженных отходов класса В за пределы ЛПУ?  17. Расскажите о правилах обращения с отходами класса Г (ртутьсодержащие приборы, люм.лампы, цитостатики и генотоксические препарвты) и Д. </vt:lpstr>
      <vt:lpstr>II. ДЕМОНСТРАЦИОННАЯ ЧАСТЬ Виды упаковок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Дезинфекция. Правила обращения с медицинскими отходами. Практическое занятие   </dc:title>
  <dc:creator>1273</dc:creator>
  <cp:lastModifiedBy>1</cp:lastModifiedBy>
  <cp:revision>15</cp:revision>
  <dcterms:created xsi:type="dcterms:W3CDTF">2015-11-26T02:04:29Z</dcterms:created>
  <dcterms:modified xsi:type="dcterms:W3CDTF">2015-12-26T10:55:50Z</dcterms:modified>
</cp:coreProperties>
</file>