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2"/>
  </p:sldMasterIdLst>
  <p:notesMasterIdLst>
    <p:notesMasterId r:id="rId17"/>
  </p:notesMasterIdLst>
  <p:handoutMasterIdLst>
    <p:handoutMasterId r:id="rId18"/>
  </p:handoutMasterIdLst>
  <p:sldIdLst>
    <p:sldId id="274" r:id="rId3"/>
    <p:sldId id="265" r:id="rId4"/>
    <p:sldId id="266" r:id="rId5"/>
    <p:sldId id="262" r:id="rId6"/>
    <p:sldId id="257" r:id="rId7"/>
    <p:sldId id="264" r:id="rId8"/>
    <p:sldId id="267" r:id="rId9"/>
    <p:sldId id="268" r:id="rId10"/>
    <p:sldId id="269" r:id="rId11"/>
    <p:sldId id="270" r:id="rId12"/>
    <p:sldId id="271" r:id="rId13"/>
    <p:sldId id="272" r:id="rId14"/>
    <p:sldId id="273" r:id="rId15"/>
    <p:sldId id="275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Добро пожаловать!" id="{E75E278A-FF0E-49A4-B170-79828D63BBAD}">
          <p14:sldIdLst>
            <p14:sldId id="274"/>
            <p14:sldId id="265"/>
            <p14:sldId id="266"/>
          </p14:sldIdLst>
        </p14:section>
        <p14:section name="Design, Impress, Work Together" id="{B9B51309-D148-4332-87C2-07BE32FBCA3B}">
          <p14:sldIdLst>
            <p14:sldId id="262"/>
            <p14:sldId id="257"/>
            <p14:sldId id="264"/>
            <p14:sldId id="267"/>
            <p14:sldId id="268"/>
            <p14:sldId id="269"/>
            <p14:sldId id="270"/>
            <p14:sldId id="271"/>
            <p14:sldId id="272"/>
            <p14:sldId id="273"/>
            <p14:sldId id="275"/>
          </p14:sldIdLst>
        </p14:section>
        <p14:section name="Дополнительные сведения" id="{2CC34DB2-6590-42C0-AD4B-A04C6060184E}">
          <p14:sldIdLst/>
        </p14:section>
      </p14:sectionLst>
    </p:ext>
    <p:ext uri="{EFAFB233-063F-42B5-8137-9DF3F51BA10A}">
      <p15:sldGuideLst xmlns=""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7" name="Автор" initials="A" lastIdx="0" clrIdx="7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2B4A6"/>
    <a:srgbClr val="734F29"/>
    <a:srgbClr val="D24726"/>
    <a:srgbClr val="DD462F"/>
    <a:srgbClr val="AEB785"/>
    <a:srgbClr val="EFD5A2"/>
    <a:srgbClr val="3B3026"/>
    <a:srgbClr val="ECE1CA"/>
    <a:srgbClr val="795531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44" autoAdjust="0"/>
    <p:restoredTop sz="94280" autoAdjust="0"/>
  </p:normalViewPr>
  <p:slideViewPr>
    <p:cSldViewPr snapToGrid="0">
      <p:cViewPr>
        <p:scale>
          <a:sx n="80" d="100"/>
          <a:sy n="80" d="100"/>
        </p:scale>
        <p:origin x="-1722" y="-88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3" d="100"/>
          <a:sy n="83" d="100"/>
        </p:scale>
        <p:origin x="1194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commentAuthors" Target="commentAuthor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48B867-C0E9-4677-A1E6-26A91062B287}" type="datetimeFigureOut">
              <a:rPr lang="ru-RU" smtClean="0"/>
              <a:t>10.10.2016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A45933-9244-4FF4-949C-8BEE462098CB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887601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13577B-6902-467D-A26C-08A0DD5E4E03}" type="datetimeFigureOut">
              <a:rPr lang="ru-RU" smtClean="0"/>
              <a:t>10.10.2016</a:t>
            </a:fld>
            <a:endParaRPr lang="ru-RU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61EA0F-A667-4B49-8422-0062BC55E249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819102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0" y="0"/>
            <a:ext cx="12192000" cy="4866468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800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38200" y="2061006"/>
            <a:ext cx="10515600" cy="2387600"/>
          </a:xfrm>
        </p:spPr>
        <p:txBody>
          <a:bodyPr anchor="b">
            <a:normAutofit/>
          </a:bodyPr>
          <a:lstStyle>
            <a:lvl1pPr algn="l">
              <a:defRPr sz="5400">
                <a:solidFill>
                  <a:schemeClr val="bg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38202" y="5110609"/>
            <a:ext cx="6705599" cy="1137793"/>
          </a:xfrm>
        </p:spPr>
        <p:txBody>
          <a:bodyPr>
            <a:normAutofit/>
          </a:bodyPr>
          <a:lstStyle>
            <a:lvl1pPr marL="0" indent="0" algn="l">
              <a:lnSpc>
                <a:spcPct val="150000"/>
              </a:lnSpc>
              <a:spcBef>
                <a:spcPts val="600"/>
              </a:spcBef>
              <a:buNone/>
              <a:defRPr sz="2800">
                <a:solidFill>
                  <a:srgbClr val="D24726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rPr lang="ru-RU" smtClean="0"/>
              <a:t>10.10.2016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0" y="0"/>
            <a:ext cx="12192000" cy="4866468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17185494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0" y="0"/>
            <a:ext cx="12192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80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"/>
            <a:ext cx="10744200" cy="1228436"/>
          </a:xfrm>
        </p:spPr>
        <p:txBody>
          <a:bodyPr anchor="b"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rPr lang="ru-RU" smtClean="0"/>
              <a:t>10.10.2016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0" y="0"/>
            <a:ext cx="12192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5969213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10095346" y="0"/>
            <a:ext cx="2096655" cy="6858000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800" dirty="0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10215419" y="365125"/>
            <a:ext cx="1819564" cy="5811838"/>
          </a:xfrm>
        </p:spPr>
        <p:txBody>
          <a:bodyPr vert="eaVert" anchor="b"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rPr lang="ru-RU" smtClean="0"/>
              <a:t>10.10.2016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10095346" y="0"/>
            <a:ext cx="2096655" cy="6858000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13022666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0" y="0"/>
            <a:ext cx="12192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80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4434" y="0"/>
            <a:ext cx="10749367" cy="1208868"/>
          </a:xfrm>
        </p:spPr>
        <p:txBody>
          <a:bodyPr anchor="b"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1" y="1825625"/>
            <a:ext cx="4167753" cy="4351338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spcAft>
                <a:spcPts val="1200"/>
              </a:spcAft>
              <a:buNone/>
              <a:defRPr sz="1600">
                <a:solidFill>
                  <a:schemeClr val="bg1">
                    <a:lumMod val="50000"/>
                  </a:schemeClr>
                </a:solidFill>
              </a:defRPr>
            </a:lvl1pPr>
            <a:lvl2pPr>
              <a:lnSpc>
                <a:spcPct val="150000"/>
              </a:lnSpc>
              <a:spcAft>
                <a:spcPts val="1200"/>
              </a:spcAft>
              <a:defRPr sz="1400">
                <a:solidFill>
                  <a:schemeClr val="bg1">
                    <a:lumMod val="50000"/>
                  </a:schemeClr>
                </a:solidFill>
              </a:defRPr>
            </a:lvl2pPr>
            <a:lvl3pPr>
              <a:lnSpc>
                <a:spcPct val="150000"/>
              </a:lnSpc>
              <a:spcAft>
                <a:spcPts val="1200"/>
              </a:spcAft>
              <a:defRPr sz="1200">
                <a:solidFill>
                  <a:schemeClr val="bg1">
                    <a:lumMod val="50000"/>
                  </a:schemeClr>
                </a:solidFill>
              </a:defRPr>
            </a:lvl3pPr>
            <a:lvl4pPr>
              <a:lnSpc>
                <a:spcPct val="150000"/>
              </a:lnSpc>
              <a:spcAft>
                <a:spcPts val="1200"/>
              </a:spcAft>
              <a:defRPr sz="1100">
                <a:solidFill>
                  <a:schemeClr val="bg1">
                    <a:lumMod val="50000"/>
                  </a:schemeClr>
                </a:solidFill>
              </a:defRPr>
            </a:lvl4pPr>
            <a:lvl5pPr>
              <a:lnSpc>
                <a:spcPct val="150000"/>
              </a:lnSpc>
              <a:spcAft>
                <a:spcPts val="1200"/>
              </a:spcAft>
              <a:defRPr sz="1100"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rPr lang="ru-RU" smtClean="0"/>
              <a:t>10.10.2016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0" y="0"/>
            <a:ext cx="12192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21858365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5656882" y="1709738"/>
            <a:ext cx="6535119" cy="357518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80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1" y="2402238"/>
            <a:ext cx="4508715" cy="2187227"/>
          </a:xfrm>
        </p:spPr>
        <p:txBody>
          <a:bodyPr anchor="ctr">
            <a:noAutofit/>
          </a:bodyPr>
          <a:lstStyle>
            <a:lvl1pPr algn="l">
              <a:defRPr sz="4800">
                <a:solidFill>
                  <a:srgbClr val="D24726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323308" y="2402237"/>
            <a:ext cx="5269424" cy="2187226"/>
          </a:xfrm>
        </p:spPr>
        <p:txBody>
          <a:bodyPr anchor="ctr">
            <a:normAutofit/>
          </a:bodyPr>
          <a:lstStyle>
            <a:lvl1pPr marL="0" indent="0">
              <a:lnSpc>
                <a:spcPct val="150000"/>
              </a:lnSpc>
              <a:buNone/>
              <a:defRPr sz="2800">
                <a:solidFill>
                  <a:schemeClr val="bg1"/>
                </a:solidFill>
                <a:latin typeface="+mj-lt"/>
              </a:defRPr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rPr lang="ru-RU" smtClean="0"/>
              <a:t>10.10.2016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5656882" y="1709738"/>
            <a:ext cx="6535119" cy="357518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13356555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0" y="0"/>
            <a:ext cx="12192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80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"/>
            <a:ext cx="10744200" cy="1228436"/>
          </a:xfrm>
        </p:spPr>
        <p:txBody>
          <a:bodyPr anchor="b"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sz="1600" smtClean="0">
                <a:solidFill>
                  <a:schemeClr val="bg1">
                    <a:lumMod val="50000"/>
                  </a:schemeClr>
                </a:solidFill>
              </a:defRPr>
            </a:lvl1pPr>
            <a:lvl2pPr>
              <a:defRPr lang="en-US" sz="1400" smtClean="0">
                <a:solidFill>
                  <a:schemeClr val="bg1">
                    <a:lumMod val="50000"/>
                  </a:schemeClr>
                </a:solidFill>
              </a:defRPr>
            </a:lvl2pPr>
            <a:lvl3pPr>
              <a:defRPr lang="en-US" sz="1200" smtClean="0">
                <a:solidFill>
                  <a:schemeClr val="bg1">
                    <a:lumMod val="50000"/>
                  </a:schemeClr>
                </a:solidFill>
              </a:defRPr>
            </a:lvl3pPr>
            <a:lvl4pPr>
              <a:defRPr lang="en-US" sz="1100" smtClean="0">
                <a:solidFill>
                  <a:schemeClr val="bg1">
                    <a:lumMod val="50000"/>
                  </a:schemeClr>
                </a:solidFill>
              </a:defRPr>
            </a:lvl4pPr>
            <a:lvl5pPr>
              <a:defRPr lang="en-US" sz="1100"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marL="0" lvl="0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ru-RU" smtClean="0"/>
              <a:t>Образец текста</a:t>
            </a:r>
          </a:p>
          <a:p>
            <a:pPr marL="0" lvl="1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ru-RU" smtClean="0"/>
              <a:t>Второй уровень</a:t>
            </a:r>
          </a:p>
          <a:p>
            <a:pPr marL="0" lvl="2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ru-RU" smtClean="0"/>
              <a:t>Третий уровень</a:t>
            </a:r>
          </a:p>
          <a:p>
            <a:pPr marL="0" lvl="3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ru-RU" smtClean="0"/>
              <a:t>Четвертый уровень</a:t>
            </a:r>
          </a:p>
          <a:p>
            <a:pPr marL="0" lvl="4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sz="1600" smtClean="0">
                <a:solidFill>
                  <a:schemeClr val="bg1">
                    <a:lumMod val="50000"/>
                  </a:schemeClr>
                </a:solidFill>
              </a:defRPr>
            </a:lvl1pPr>
            <a:lvl2pPr>
              <a:defRPr lang="en-US" sz="1400" smtClean="0">
                <a:solidFill>
                  <a:schemeClr val="bg1">
                    <a:lumMod val="50000"/>
                  </a:schemeClr>
                </a:solidFill>
              </a:defRPr>
            </a:lvl2pPr>
            <a:lvl3pPr>
              <a:defRPr lang="en-US" sz="1200" smtClean="0">
                <a:solidFill>
                  <a:schemeClr val="bg1">
                    <a:lumMod val="50000"/>
                  </a:schemeClr>
                </a:solidFill>
              </a:defRPr>
            </a:lvl3pPr>
            <a:lvl4pPr>
              <a:defRPr lang="en-US" sz="1100" smtClean="0">
                <a:solidFill>
                  <a:schemeClr val="bg1">
                    <a:lumMod val="50000"/>
                  </a:schemeClr>
                </a:solidFill>
              </a:defRPr>
            </a:lvl4pPr>
            <a:lvl5pPr>
              <a:defRPr lang="en-US" sz="1100"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marL="0" lvl="0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ru-RU" smtClean="0"/>
              <a:t>Образец текста</a:t>
            </a:r>
          </a:p>
          <a:p>
            <a:pPr marL="0" lvl="1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ru-RU" smtClean="0"/>
              <a:t>Второй уровень</a:t>
            </a:r>
          </a:p>
          <a:p>
            <a:pPr marL="0" lvl="2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ru-RU" smtClean="0"/>
              <a:t>Третий уровень</a:t>
            </a:r>
          </a:p>
          <a:p>
            <a:pPr marL="0" lvl="3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ru-RU" smtClean="0"/>
              <a:t>Четвертый уровень</a:t>
            </a:r>
          </a:p>
          <a:p>
            <a:pPr marL="0" lvl="4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rPr lang="ru-RU" smtClean="0"/>
              <a:t>10.10.2016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0" y="0"/>
            <a:ext cx="12192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3328223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80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0"/>
            <a:ext cx="10737851" cy="1228436"/>
          </a:xfrm>
        </p:spPr>
        <p:txBody>
          <a:bodyPr anchor="b"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1" y="1489075"/>
            <a:ext cx="5156200" cy="6413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1851" y="2193927"/>
            <a:ext cx="5156200" cy="3978275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sz="1600" smtClean="0">
                <a:solidFill>
                  <a:schemeClr val="bg1">
                    <a:lumMod val="50000"/>
                  </a:schemeClr>
                </a:solidFill>
              </a:defRPr>
            </a:lvl1pPr>
            <a:lvl2pPr>
              <a:defRPr lang="en-US" sz="1400" smtClean="0">
                <a:solidFill>
                  <a:schemeClr val="bg1">
                    <a:lumMod val="50000"/>
                  </a:schemeClr>
                </a:solidFill>
              </a:defRPr>
            </a:lvl2pPr>
            <a:lvl3pPr>
              <a:defRPr lang="en-US" sz="1200" smtClean="0">
                <a:solidFill>
                  <a:schemeClr val="bg1">
                    <a:lumMod val="50000"/>
                  </a:schemeClr>
                </a:solidFill>
              </a:defRPr>
            </a:lvl3pPr>
            <a:lvl4pPr>
              <a:defRPr lang="en-US" sz="1100" smtClean="0">
                <a:solidFill>
                  <a:schemeClr val="bg1">
                    <a:lumMod val="50000"/>
                  </a:schemeClr>
                </a:solidFill>
              </a:defRPr>
            </a:lvl4pPr>
            <a:lvl5pPr>
              <a:defRPr lang="en-US" sz="1100"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marL="0" lvl="0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ru-RU" smtClean="0"/>
              <a:t>Образец текста</a:t>
            </a:r>
          </a:p>
          <a:p>
            <a:pPr marL="0" lvl="1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ru-RU" smtClean="0"/>
              <a:t>Второй уровень</a:t>
            </a:r>
          </a:p>
          <a:p>
            <a:pPr marL="0" lvl="2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ru-RU" smtClean="0"/>
              <a:t>Третий уровень</a:t>
            </a:r>
          </a:p>
          <a:p>
            <a:pPr marL="0" lvl="3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ru-RU" smtClean="0"/>
              <a:t>Четвертый уровень</a:t>
            </a:r>
          </a:p>
          <a:p>
            <a:pPr marL="0" lvl="4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89664" y="1489075"/>
            <a:ext cx="5157787" cy="6413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89664" y="2193927"/>
            <a:ext cx="5157787" cy="3978275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sz="1600" smtClean="0">
                <a:solidFill>
                  <a:schemeClr val="bg1">
                    <a:lumMod val="50000"/>
                  </a:schemeClr>
                </a:solidFill>
              </a:defRPr>
            </a:lvl1pPr>
            <a:lvl2pPr>
              <a:defRPr lang="en-US" sz="1400" smtClean="0">
                <a:solidFill>
                  <a:schemeClr val="bg1">
                    <a:lumMod val="50000"/>
                  </a:schemeClr>
                </a:solidFill>
              </a:defRPr>
            </a:lvl2pPr>
            <a:lvl3pPr>
              <a:defRPr lang="en-US" sz="1200" smtClean="0">
                <a:solidFill>
                  <a:schemeClr val="bg1">
                    <a:lumMod val="50000"/>
                  </a:schemeClr>
                </a:solidFill>
              </a:defRPr>
            </a:lvl3pPr>
            <a:lvl4pPr>
              <a:defRPr lang="en-US" sz="1100" smtClean="0">
                <a:solidFill>
                  <a:schemeClr val="bg1">
                    <a:lumMod val="50000"/>
                  </a:schemeClr>
                </a:solidFill>
              </a:defRPr>
            </a:lvl4pPr>
            <a:lvl5pPr>
              <a:defRPr lang="en-US" sz="1100"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marL="0" lvl="0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ru-RU" smtClean="0"/>
              <a:t>Образец текста</a:t>
            </a:r>
          </a:p>
          <a:p>
            <a:pPr marL="0" lvl="1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ru-RU" smtClean="0"/>
              <a:t>Второй уровень</a:t>
            </a:r>
          </a:p>
          <a:p>
            <a:pPr marL="0" lvl="2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ru-RU" smtClean="0"/>
              <a:t>Третий уровень</a:t>
            </a:r>
          </a:p>
          <a:p>
            <a:pPr marL="0" lvl="3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ru-RU" smtClean="0"/>
              <a:t>Четвертый уровень</a:t>
            </a:r>
          </a:p>
          <a:p>
            <a:pPr marL="0" lvl="4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rPr lang="ru-RU" smtClean="0"/>
              <a:t>10.10.2016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11" name="Rectangle 10"/>
          <p:cNvSpPr/>
          <p:nvPr userDrawn="1"/>
        </p:nvSpPr>
        <p:spPr>
          <a:xfrm>
            <a:off x="0" y="0"/>
            <a:ext cx="12192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36060298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0" y="0"/>
            <a:ext cx="12192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80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"/>
            <a:ext cx="10744200" cy="1228436"/>
          </a:xfrm>
        </p:spPr>
        <p:txBody>
          <a:bodyPr anchor="b"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rPr lang="ru-RU" smtClean="0"/>
              <a:t>10.10.2016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0" y="0"/>
            <a:ext cx="12192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1008144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rPr lang="ru-RU" smtClean="0"/>
              <a:t>10.10.2016</a:t>
            </a:fld>
            <a:endParaRPr lang="ru-RU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374320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sz="1600" smtClean="0">
                <a:solidFill>
                  <a:schemeClr val="bg1">
                    <a:lumMod val="50000"/>
                  </a:schemeClr>
                </a:solidFill>
              </a:defRPr>
            </a:lvl1pPr>
            <a:lvl2pPr>
              <a:defRPr lang="en-US" sz="1400" smtClean="0">
                <a:solidFill>
                  <a:schemeClr val="bg1">
                    <a:lumMod val="50000"/>
                  </a:schemeClr>
                </a:solidFill>
              </a:defRPr>
            </a:lvl2pPr>
            <a:lvl3pPr>
              <a:defRPr lang="en-US" sz="1200" smtClean="0">
                <a:solidFill>
                  <a:schemeClr val="bg1">
                    <a:lumMod val="50000"/>
                  </a:schemeClr>
                </a:solidFill>
              </a:defRPr>
            </a:lvl3pPr>
            <a:lvl4pPr>
              <a:defRPr lang="en-US" sz="1100" smtClean="0">
                <a:solidFill>
                  <a:schemeClr val="bg1">
                    <a:lumMod val="50000"/>
                  </a:schemeClr>
                </a:solidFill>
              </a:defRPr>
            </a:lvl4pPr>
            <a:lvl5pPr>
              <a:defRPr lang="en-US" sz="1100"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marL="0" lvl="0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ru-RU" smtClean="0"/>
              <a:t>Образец текста</a:t>
            </a:r>
          </a:p>
          <a:p>
            <a:pPr marL="0" lvl="1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ru-RU" smtClean="0"/>
              <a:t>Второй уровень</a:t>
            </a:r>
          </a:p>
          <a:p>
            <a:pPr marL="0" lvl="2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ru-RU" smtClean="0"/>
              <a:t>Третий уровень</a:t>
            </a:r>
          </a:p>
          <a:p>
            <a:pPr marL="0" lvl="3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ru-RU" smtClean="0"/>
              <a:t>Четвертый уровень</a:t>
            </a:r>
          </a:p>
          <a:p>
            <a:pPr marL="0" lvl="4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101850"/>
            <a:ext cx="3932237" cy="3759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rPr lang="ru-RU" smtClean="0"/>
              <a:t>10.10.2016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841938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101850"/>
            <a:ext cx="3932237" cy="3759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rPr lang="ru-RU" smtClean="0"/>
              <a:t>10.10.2016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61095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EEBAAA-29B5-4AF5-BC5F-7E580C29002D}" type="datetimeFigureOut">
              <a:rPr lang="ru-RU" smtClean="0"/>
              <a:t>10.10.2016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648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077200" y="6356352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60EDB8-5305-433F-BE41-D7A86D811DB3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467549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g"/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jp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g"/><Relationship Id="rId2" Type="http://schemas.openxmlformats.org/officeDocument/2006/relationships/image" Target="../media/image18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2.jpg"/><Relationship Id="rId5" Type="http://schemas.openxmlformats.org/officeDocument/2006/relationships/image" Target="../media/image21.jpg"/><Relationship Id="rId4" Type="http://schemas.openxmlformats.org/officeDocument/2006/relationships/image" Target="../media/image20.jp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randars.ru/college/biznes/tovar.html" TargetMode="External"/><Relationship Id="rId7" Type="http://schemas.openxmlformats.org/officeDocument/2006/relationships/image" Target="../media/image6.jpg"/><Relationship Id="rId2" Type="http://schemas.openxmlformats.org/officeDocument/2006/relationships/hyperlink" Target="http://www.grandars.ru/student/finansy/vseobshchiy-ekvivalent.html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g"/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4434" y="-344384"/>
            <a:ext cx="10749367" cy="1553252"/>
          </a:xfrm>
        </p:spPr>
        <p:txBody>
          <a:bodyPr>
            <a:normAutofit/>
          </a:bodyPr>
          <a:lstStyle/>
          <a:p>
            <a:pPr algn="ctr"/>
            <a:r>
              <a:rPr lang="ru-RU" sz="2000" b="1" dirty="0" smtClean="0">
                <a:solidFill>
                  <a:schemeClr val="tx1"/>
                </a:solidFill>
              </a:rPr>
              <a:t>Государственное автономное образовательное профессиональное учреждение</a:t>
            </a:r>
            <a:br>
              <a:rPr lang="ru-RU" sz="2000" b="1" dirty="0" smtClean="0">
                <a:solidFill>
                  <a:schemeClr val="tx1"/>
                </a:solidFill>
              </a:rPr>
            </a:br>
            <a:r>
              <a:rPr lang="ru-RU" sz="2000" b="1" dirty="0" smtClean="0">
                <a:solidFill>
                  <a:schemeClr val="tx1"/>
                </a:solidFill>
              </a:rPr>
              <a:t>Профессиональный </a:t>
            </a:r>
            <a:r>
              <a:rPr lang="ru-RU" sz="2000" b="1" dirty="0">
                <a:solidFill>
                  <a:schemeClr val="tx1"/>
                </a:solidFill>
              </a:rPr>
              <a:t>колледж № 41</a:t>
            </a:r>
            <a:br>
              <a:rPr lang="ru-RU" sz="2000" b="1" dirty="0">
                <a:solidFill>
                  <a:schemeClr val="tx1"/>
                </a:solidFill>
              </a:rPr>
            </a:br>
            <a:endParaRPr lang="ru-RU" sz="2000" b="1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1" y="1825625"/>
            <a:ext cx="10787742" cy="4351338"/>
          </a:xfrm>
        </p:spPr>
        <p:txBody>
          <a:bodyPr>
            <a:normAutofit fontScale="92500" lnSpcReduction="20000"/>
          </a:bodyPr>
          <a:lstStyle/>
          <a:p>
            <a:endParaRPr lang="ru-RU" dirty="0" smtClean="0"/>
          </a:p>
          <a:p>
            <a:endParaRPr lang="ru-RU" dirty="0"/>
          </a:p>
          <a:p>
            <a:pPr algn="ctr"/>
            <a:r>
              <a:rPr lang="ru-RU" sz="3600" b="1" dirty="0" smtClean="0">
                <a:solidFill>
                  <a:schemeClr val="tx1"/>
                </a:solidFill>
                <a:latin typeface="Times New Roman" pitchFamily="18" charset="0"/>
                <a:cs typeface="Times New Roman" panose="02020603050405020304" pitchFamily="18" charset="0"/>
              </a:rPr>
              <a:t>Тема презентация </a:t>
            </a:r>
            <a:r>
              <a:rPr lang="ru-RU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«Основы теории денег»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dirty="0"/>
          </a:p>
          <a:p>
            <a:pPr algn="r"/>
            <a:r>
              <a:rPr lang="ru-RU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Преподаватель экономических дисциплин Солдатова Анна Николаевна.</a:t>
            </a:r>
            <a:r>
              <a:rPr lang="ru-RU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2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ru-RU" sz="2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</a:t>
            </a:r>
            <a:r>
              <a:rPr lang="ru-RU" sz="17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Казань </a:t>
            </a:r>
          </a:p>
        </p:txBody>
      </p:sp>
    </p:spTree>
    <p:extLst>
      <p:ext uri="{BB962C8B-B14F-4D97-AF65-F5344CB8AC3E}">
        <p14:creationId xmlns:p14="http://schemas.microsoft.com/office/powerpoint/2010/main" val="21837096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справки</a:t>
            </a:r>
            <a:endParaRPr lang="ru-RU" sz="4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1" y="1825625"/>
            <a:ext cx="7558824" cy="4351338"/>
          </a:xfrm>
        </p:spPr>
        <p:txBody>
          <a:bodyPr>
            <a:noAutofit/>
          </a:bodyPr>
          <a:lstStyle/>
          <a:p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1.Лицевая 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сторона монеты – аверс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2. оборотная – реверс; </a:t>
            </a:r>
          </a:p>
          <a:p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3.ребро монеты – гурт. 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3010" y="2524258"/>
            <a:ext cx="2809339" cy="2305318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28599" y="2524258"/>
            <a:ext cx="2614411" cy="2575775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1105" y="5100033"/>
            <a:ext cx="4971244" cy="1428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2993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chemeClr val="tx1"/>
                </a:solidFill>
              </a:rPr>
              <a:t>Виды кредитных денег.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1.Вексель.</a:t>
            </a:r>
          </a:p>
          <a:p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2.Банкнота.</a:t>
            </a:r>
          </a:p>
          <a:p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3.Чек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4.Пластиковые 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(платежные) 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карты</a:t>
            </a:r>
          </a:p>
          <a:p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5.Электронные 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деньги.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65766" y="1318162"/>
            <a:ext cx="4556166" cy="1223158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48353" y="2590677"/>
            <a:ext cx="3843647" cy="1428750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6379" y="2714625"/>
            <a:ext cx="3384468" cy="1428750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43357" y="4143375"/>
            <a:ext cx="3645724" cy="1428750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7621" y="4857750"/>
            <a:ext cx="4310743" cy="1553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5396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4434" y="0"/>
            <a:ext cx="10749367" cy="1377538"/>
          </a:xfrm>
        </p:spPr>
        <p:txBody>
          <a:bodyPr>
            <a:normAutofit/>
          </a:bodyPr>
          <a:lstStyle/>
          <a:p>
            <a:pPr algn="ctr"/>
            <a:r>
              <a:rPr lang="ru-RU" sz="4800" b="1" u="sng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Домашнее задание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Подготовить презентацию.</a:t>
            </a:r>
          </a:p>
          <a:p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Повторение изученного материала.</a:t>
            </a:r>
          </a:p>
          <a:p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-Написать эссе на тему: «Функции денег» выразить свою точку зрения</a:t>
            </a:r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1624" y="1389413"/>
            <a:ext cx="6458075" cy="42988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316185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Рефлексия</a:t>
            </a: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1" y="1825624"/>
            <a:ext cx="6762007" cy="4931435"/>
          </a:xfrm>
        </p:spPr>
        <p:txBody>
          <a:bodyPr>
            <a:normAutofit fontScale="77500" lnSpcReduction="20000"/>
          </a:bodyPr>
          <a:lstStyle/>
          <a:p>
            <a:pPr fontAlgn="base"/>
            <a:r>
              <a:rPr lang="ru-RU" sz="23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Метод «разноцветного </a:t>
            </a:r>
            <a:r>
              <a:rPr lang="ru-RU" sz="23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голосования»</a:t>
            </a:r>
            <a:endParaRPr lang="ru-RU" sz="23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fontAlgn="base"/>
            <a:r>
              <a:rPr lang="ru-RU" sz="23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-С чем у вас ассоциируется слово «деньги»? (золото, пираты, клад)</a:t>
            </a:r>
          </a:p>
          <a:p>
            <a:pPr fontAlgn="base"/>
            <a:r>
              <a:rPr lang="ru-RU" sz="23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 клад это большой, старинный сундук. Есть монеты трёх цветов, которые надо положить в сундук.</a:t>
            </a:r>
          </a:p>
          <a:p>
            <a:pPr fontAlgn="base"/>
            <a:r>
              <a:rPr lang="ru-RU" sz="23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Красный-урок понравился, было интересно, я активно работал.</a:t>
            </a:r>
          </a:p>
          <a:p>
            <a:pPr fontAlgn="base"/>
            <a:r>
              <a:rPr lang="ru-RU" sz="23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Зелёный- я узнал много нового.</a:t>
            </a:r>
          </a:p>
          <a:p>
            <a:pPr fontAlgn="base"/>
            <a:r>
              <a:rPr lang="ru-RU" sz="23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Желтый- я устал.</a:t>
            </a:r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07087" y="1650670"/>
            <a:ext cx="4263240" cy="30757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464574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Список использованных источников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1" y="1825625"/>
            <a:ext cx="9493331" cy="4351338"/>
          </a:xfrm>
        </p:spPr>
        <p:txBody>
          <a:bodyPr>
            <a:normAutofit/>
          </a:bodyPr>
          <a:lstStyle/>
          <a:p>
            <a:pPr marL="342900" indent="-342900">
              <a:buAutoNum type="arabicPeriod"/>
            </a:pP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1.     Амосова В.В.,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Гукасьян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Г.М. Экономическая теория / В.В. Амосова, Г.М.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Гукасьян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– М.: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Эксмо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2014. – 736 с. 2.    </a:t>
            </a:r>
            <a:endParaRPr lang="ru-RU" sz="1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AutoNum type="arabicPeriod"/>
            </a:pP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Анисимов А.А., Артемьев Н.В. Макроэкономика / А. А. Анисимов, Н. В. Артемьев. – М.: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Юнити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2013. -  600 с. 3.     </a:t>
            </a:r>
            <a:endParaRPr lang="ru-RU" sz="1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AutoNum type="arabicPeriod"/>
            </a:pPr>
            <a:r>
              <a:rPr lang="ru-RU" sz="1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Гродских</a:t>
            </a: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В.С. Экономическая теория / В.С.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Гродских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– СПб.: Питер, 2013. – 208 с</a:t>
            </a: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.-</a:t>
            </a:r>
            <a:endParaRPr lang="ru-RU" sz="1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37405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Тема : «Основы теории денег»</a:t>
            </a:r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449097" y="1263851"/>
            <a:ext cx="7043669" cy="4351338"/>
          </a:xfrm>
        </p:spPr>
        <p:txBody>
          <a:bodyPr/>
          <a:lstStyle/>
          <a:p>
            <a:r>
              <a:rPr lang="ru-RU" sz="2000" i="1" dirty="0">
                <a:solidFill>
                  <a:srgbClr val="FF0000"/>
                </a:solidFill>
              </a:rPr>
              <a:t>Всего лучше для державы, </a:t>
            </a:r>
          </a:p>
          <a:p>
            <a:r>
              <a:rPr lang="ru-RU" sz="2000" i="1" dirty="0">
                <a:solidFill>
                  <a:srgbClr val="FF0000"/>
                </a:solidFill>
              </a:rPr>
              <a:t>Если ты куешь успех… </a:t>
            </a:r>
          </a:p>
          <a:p>
            <a:r>
              <a:rPr lang="ru-RU" sz="2000" i="1" dirty="0">
                <a:solidFill>
                  <a:srgbClr val="FF0000"/>
                </a:solidFill>
              </a:rPr>
              <a:t>Если все рубли в работе, </a:t>
            </a:r>
          </a:p>
          <a:p>
            <a:r>
              <a:rPr lang="ru-RU" sz="2000" i="1" dirty="0">
                <a:solidFill>
                  <a:srgbClr val="FF0000"/>
                </a:solidFill>
              </a:rPr>
              <a:t>То владелец их в почете… </a:t>
            </a:r>
          </a:p>
          <a:p>
            <a:r>
              <a:rPr lang="ru-RU" sz="2000" i="1" dirty="0">
                <a:solidFill>
                  <a:srgbClr val="FF0000"/>
                </a:solidFill>
              </a:rPr>
              <a:t>И страна богаче всех. </a:t>
            </a:r>
          </a:p>
          <a:p>
            <a:r>
              <a:rPr lang="ru-RU" sz="2000" i="1" dirty="0">
                <a:solidFill>
                  <a:srgbClr val="FF0000"/>
                </a:solidFill>
              </a:rPr>
              <a:t> Э. Успенский, И. </a:t>
            </a:r>
            <a:r>
              <a:rPr lang="ru-RU" sz="2000" i="1" dirty="0" err="1">
                <a:solidFill>
                  <a:srgbClr val="FF0000"/>
                </a:solidFill>
              </a:rPr>
              <a:t>Агрон</a:t>
            </a:r>
            <a:r>
              <a:rPr lang="ru-RU" sz="2000" i="1" dirty="0">
                <a:solidFill>
                  <a:srgbClr val="FF0000"/>
                </a:solidFill>
              </a:rPr>
              <a:t>. </a:t>
            </a:r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1835239"/>
            <a:ext cx="5148331" cy="3779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7634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37008" y="1812746"/>
            <a:ext cx="10701269" cy="4351338"/>
          </a:xfrm>
        </p:spPr>
        <p:txBody>
          <a:bodyPr>
            <a:noAutofit/>
          </a:bodyPr>
          <a:lstStyle/>
          <a:p>
            <a:r>
              <a:rPr lang="ru-RU" sz="2400" u="sng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Цель урока:</a:t>
            </a:r>
            <a:endParaRPr lang="ru-RU" sz="24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Изучить историю происхождения денег.</a:t>
            </a:r>
          </a:p>
          <a:p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Определить сущность денег.</a:t>
            </a:r>
          </a:p>
          <a:p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Обозначить роль денег в  рыночной экономике </a:t>
            </a:r>
          </a:p>
          <a:p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Усвоить функции денег.</a:t>
            </a:r>
          </a:p>
          <a:p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Рассмотреть виды денег и их особенности обращения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67470" y="1300767"/>
            <a:ext cx="5224529" cy="32676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3135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spcBef>
                <a:spcPts val="0"/>
              </a:spcBef>
            </a:pPr>
            <a:r>
              <a:rPr lang="ru-RU" dirty="0">
                <a:solidFill>
                  <a:schemeClr val="tx1"/>
                </a:solidFill>
                <a:latin typeface="Arial Black" panose="020B0A04020102020204" pitchFamily="34" charset="0"/>
              </a:rPr>
              <a:t>Происхождение и сущность денег.</a:t>
            </a:r>
            <a:r>
              <a:rPr lang="ru-RU" dirty="0">
                <a:solidFill>
                  <a:srgbClr val="FF0000"/>
                </a:solidFill>
                <a:latin typeface="Arial Black" panose="020B0A04020102020204" pitchFamily="34" charset="0"/>
              </a:rPr>
              <a:t/>
            </a:r>
            <a:br>
              <a:rPr lang="ru-RU" dirty="0">
                <a:solidFill>
                  <a:srgbClr val="FF0000"/>
                </a:solidFill>
                <a:latin typeface="Arial Black" panose="020B0A04020102020204" pitchFamily="34" charset="0"/>
              </a:rPr>
            </a:br>
            <a:endParaRPr lang="ru-RU" sz="3600" b="0" i="0" dirty="0">
              <a:solidFill>
                <a:schemeClr val="bg1"/>
              </a:solidFill>
              <a:latin typeface="Segoe UI Light"/>
              <a:ea typeface="+mj-ea"/>
              <a:cs typeface="+mj-cs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3031" y="1825624"/>
            <a:ext cx="6306505" cy="4447762"/>
          </a:xfrm>
        </p:spPr>
        <p:txBody>
          <a:bodyPr>
            <a:normAutofit fontScale="85000" lnSpcReduction="20000"/>
          </a:bodyPr>
          <a:lstStyle/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Появление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денег вызвано 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общественным разделением труда и развитием обмена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Возникновение таких общественных отношений, как финансы, связано с формированием государства.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ранних стадиях развития обмена деньгами — </a:t>
            </a:r>
            <a:r>
              <a:rPr lang="ru-RU" sz="20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 tooltip="Всеобщий эквивалент"/>
              </a:rPr>
              <a:t>всеобщим эквивалентом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— становился </a:t>
            </a:r>
            <a:r>
              <a:rPr lang="ru-RU" sz="20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 tooltip="Товар"/>
              </a:rPr>
              <a:t>товар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наиболее востребованный в данной местности. Деньгами считались птичьи  перья, зерно, табак, сушеная рыба. Постепенно, через века, они уступили место “деньгам” более удобным. Таким, например, как ракушки морского моллюска каури, которые были в ходу у туземцев Мальдивских островов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20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Деньги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особый товар, всеобщий эквивалент (</a:t>
            </a:r>
            <a:r>
              <a:rPr lang="ru-RU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равностоимость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или всеобщая эквивалентная форма стоимости всех других товаров. Специфическое свойство денежного товара — выражать стоимость любого другого товара, служить всеобщим орудием обмена.</a:t>
            </a:r>
          </a:p>
          <a:p>
            <a:pPr algn="just">
              <a:spcBef>
                <a:spcPts val="0"/>
              </a:spcBef>
            </a:pPr>
            <a:endParaRPr lang="ru-RU" dirty="0">
              <a:solidFill>
                <a:schemeClr val="tx1"/>
              </a:solidFill>
            </a:endParaRPr>
          </a:p>
          <a:p>
            <a:pPr marL="0" indent="0" algn="l" defTabSz="914400">
              <a:lnSpc>
                <a:spcPct val="150000"/>
              </a:lnSpc>
              <a:spcBef>
                <a:spcPts val="0"/>
              </a:spcBef>
              <a:buNone/>
            </a:pPr>
            <a:endParaRPr lang="ru-RU" dirty="0" smtClean="0">
              <a:solidFill>
                <a:srgbClr val="FF0000"/>
              </a:solidFill>
              <a:latin typeface="Arial Black" panose="020B0A04020102020204" pitchFamily="34" charset="0"/>
            </a:endParaRPr>
          </a:p>
          <a:p>
            <a:pPr marL="0" indent="0" algn="l" defTabSz="914400">
              <a:lnSpc>
                <a:spcPct val="150000"/>
              </a:lnSpc>
              <a:spcBef>
                <a:spcPts val="0"/>
              </a:spcBef>
              <a:buNone/>
            </a:pPr>
            <a:endParaRPr lang="ru-RU" dirty="0" smtClean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9536" y="4833968"/>
            <a:ext cx="2560320" cy="1438656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20369" y="4833968"/>
            <a:ext cx="2560320" cy="1438656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9537" y="1729501"/>
            <a:ext cx="5271152" cy="2964427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9536" y="1728738"/>
            <a:ext cx="5126611" cy="45438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07338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199" y="1825625"/>
            <a:ext cx="6194425" cy="4433752"/>
          </a:xfrm>
        </p:spPr>
        <p:txBody>
          <a:bodyPr>
            <a:normAutofit fontScale="92500"/>
          </a:bodyPr>
          <a:lstStyle/>
          <a:p>
            <a:r>
              <a:rPr lang="ru-RU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Существует две концепции происхождения денег:</a:t>
            </a:r>
            <a:endParaRPr lang="ru-RU" sz="2400" b="1" i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Первая</a:t>
            </a:r>
            <a:r>
              <a:rPr lang="ru-RU" sz="18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— 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происхождение денег как результат соглашения между людьми, убедившимися в том, что для передвижения стоимостей в меновом обороте необходимы специальные посредники.</a:t>
            </a:r>
          </a:p>
          <a:p>
            <a:r>
              <a:rPr lang="ru-RU" sz="1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Вторая</a:t>
            </a:r>
            <a:r>
              <a:rPr lang="ru-RU" sz="1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— 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деньги появились в результате эволюционного процесса, который независимо от воли людей привел к тому, что некоторые предметы выделились из общей массы и заняли особое место посредника в акте обмена.</a:t>
            </a:r>
          </a:p>
          <a:p>
            <a:pPr marL="0" indent="0" algn="l" defTabSz="914400">
              <a:lnSpc>
                <a:spcPct val="150000"/>
              </a:lnSpc>
              <a:spcBef>
                <a:spcPts val="0"/>
              </a:spcBef>
              <a:buNone/>
            </a:pPr>
            <a:endParaRPr lang="ru-RU" dirty="0" smtClean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3685" y="0"/>
            <a:ext cx="4928315" cy="37325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86760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Сущность денег определяется в единстве трех свойств: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96214" y="1326524"/>
            <a:ext cx="9144000" cy="4896476"/>
          </a:xfrm>
        </p:spPr>
        <p:txBody>
          <a:bodyPr>
            <a:noAutofit/>
          </a:bodyPr>
          <a:lstStyle/>
          <a:p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1.Деньги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непосредственно обеспечивают неограниченный обмен на любой товар.</a:t>
            </a:r>
          </a:p>
          <a:p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2.Деньги выражают меновую стоимость товара. С помощью денег определяется цена товара, что дает возможность и количественно сравнивать товары, имеющие различные потребительские стоимости. Деньги выступают материализацией всеобщего рабочего времени, заключенного в товаре.</a:t>
            </a:r>
          </a:p>
          <a:p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Тезаврация-накопление в виде драгоценных украшений</a:t>
            </a:r>
            <a:endParaRPr lang="ru-RU" sz="2400" b="0" i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43435" y="1429555"/>
            <a:ext cx="3820731" cy="26100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15322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Роль денег в  рыночной экономике.</a:t>
            </a:r>
            <a:b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666704" y="1825625"/>
            <a:ext cx="5834130" cy="4351338"/>
          </a:xfrm>
        </p:spPr>
        <p:txBody>
          <a:bodyPr>
            <a:normAutofit fontScale="62500" lnSpcReduction="20000"/>
          </a:bodyPr>
          <a:lstStyle/>
          <a:p>
            <a:pPr algn="just"/>
            <a:r>
              <a:rPr lang="ru-RU" sz="2000" i="1" dirty="0">
                <a:solidFill>
                  <a:schemeClr val="tx1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Деньги частично регулируют экономику и придают определенную направленность ее развития:</a:t>
            </a:r>
          </a:p>
          <a:p>
            <a:pPr algn="just"/>
            <a:r>
              <a:rPr lang="ru-RU" sz="2000" i="1" dirty="0">
                <a:solidFill>
                  <a:schemeClr val="tx1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1.Облегчают и ускоряют процесс обмена.</a:t>
            </a:r>
          </a:p>
          <a:p>
            <a:pPr algn="just"/>
            <a:r>
              <a:rPr lang="ru-RU" sz="2000" i="1" dirty="0">
                <a:solidFill>
                  <a:schemeClr val="tx1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2.Деньги можно сберегать и накапливать</a:t>
            </a:r>
          </a:p>
          <a:p>
            <a:pPr algn="just"/>
            <a:r>
              <a:rPr lang="ru-RU" sz="2000" i="1" dirty="0">
                <a:solidFill>
                  <a:schemeClr val="tx1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3.Устанавливают определенные пропорции в народном хозяйстве (если товар невозможно реализовать, то это свидетельствует о его </a:t>
            </a:r>
            <a:r>
              <a:rPr lang="ru-RU" sz="2000" i="1" dirty="0" err="1">
                <a:solidFill>
                  <a:schemeClr val="tx1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неокупаемости</a:t>
            </a:r>
            <a:r>
              <a:rPr lang="ru-RU" sz="2000" i="1" dirty="0">
                <a:solidFill>
                  <a:schemeClr val="tx1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i="1" dirty="0">
                <a:solidFill>
                  <a:schemeClr val="tx1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4.Деньги позволяют соизмерять затраты и прибыль.</a:t>
            </a:r>
          </a:p>
          <a:p>
            <a:pPr algn="just"/>
            <a:r>
              <a:rPr lang="ru-RU" sz="2000" i="1" dirty="0">
                <a:solidFill>
                  <a:schemeClr val="tx1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5. Существование денег дает возможность привлекать заемные средства.</a:t>
            </a:r>
          </a:p>
          <a:p>
            <a:pPr algn="just"/>
            <a:r>
              <a:rPr lang="ru-RU" sz="2000" i="1" dirty="0">
                <a:solidFill>
                  <a:schemeClr val="tx1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6. Деньги поддерживают различные сферы и отрасли.</a:t>
            </a:r>
          </a:p>
          <a:p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910" y="1081825"/>
            <a:ext cx="5550794" cy="2717443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910" y="3799268"/>
            <a:ext cx="5550794" cy="25560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9327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206062" y="-1"/>
            <a:ext cx="11559863" cy="1584102"/>
          </a:xfrm>
        </p:spPr>
        <p:txBody>
          <a:bodyPr>
            <a:normAutofit/>
          </a:bodyPr>
          <a:lstStyle/>
          <a:p>
            <a:pPr algn="ctr"/>
            <a:r>
              <a:rPr lang="ru-RU" dirty="0"/>
              <a:t>. </a:t>
            </a:r>
            <a:r>
              <a:rPr lang="ru-RU" sz="4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Функции денег.</a:t>
            </a:r>
            <a: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319271" y="1584101"/>
            <a:ext cx="9992932" cy="4351338"/>
          </a:xfrm>
        </p:spPr>
        <p:txBody>
          <a:bodyPr>
            <a:normAutofit/>
          </a:bodyPr>
          <a:lstStyle/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ru-RU" b="1" dirty="0">
                <a:solidFill>
                  <a:schemeClr val="tx1"/>
                </a:solidFill>
              </a:rPr>
              <a:t>Мера стоимости (деньгами считаются и измеряются товары)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ru-RU" b="1" dirty="0">
                <a:solidFill>
                  <a:schemeClr val="tx1"/>
                </a:solidFill>
              </a:rPr>
              <a:t>Средство обращения (деньгами платят за товары и услуги)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ru-RU" b="1" dirty="0">
                <a:solidFill>
                  <a:schemeClr val="tx1"/>
                </a:solidFill>
              </a:rPr>
              <a:t>Средство накопления и сбережения (обращение сбережения с помощью денег)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ru-RU" b="1" dirty="0">
                <a:solidFill>
                  <a:schemeClr val="tx1"/>
                </a:solidFill>
              </a:rPr>
              <a:t>Средства платежа (покупают товары в кредит, получают заработную плату)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ru-RU" b="1" dirty="0">
                <a:solidFill>
                  <a:schemeClr val="tx1"/>
                </a:solidFill>
              </a:rPr>
              <a:t>Мировые деньги (покупают, продают, оплачивают и копят на мировом рынке).</a:t>
            </a:r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94715" y="4288665"/>
            <a:ext cx="8559085" cy="25693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3844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Виды денег и их особенности </a:t>
            </a:r>
            <a:r>
              <a:rPr lang="ru-RU" sz="4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обращения.</a:t>
            </a:r>
            <a:endParaRPr lang="ru-RU" sz="4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378039"/>
            <a:ext cx="7855039" cy="3966693"/>
          </a:xfrm>
        </p:spPr>
        <p:txBody>
          <a:bodyPr>
            <a:normAutofit/>
          </a:bodyPr>
          <a:lstStyle/>
          <a:p>
            <a:r>
              <a:rPr lang="ru-RU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Виды денег:</a:t>
            </a:r>
          </a:p>
          <a:p>
            <a:pPr lvl="0"/>
            <a:r>
              <a:rPr lang="ru-RU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1.Полноценные 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деньги (действительные);</a:t>
            </a:r>
          </a:p>
          <a:p>
            <a:pPr lvl="0"/>
            <a:r>
              <a:rPr lang="ru-RU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2.Бумажные 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деньги;</a:t>
            </a:r>
          </a:p>
          <a:p>
            <a:pPr lvl="0"/>
            <a:r>
              <a:rPr lang="ru-RU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3.Кредитные 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деньги.</a:t>
            </a:r>
          </a:p>
          <a:p>
            <a:pPr lvl="0"/>
            <a:r>
              <a:rPr lang="ru-RU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Деньги в своем развитии выступают в двух видах: действительные деньги (настоящие) и знаки стоимости (символические).</a:t>
            </a:r>
          </a:p>
          <a:p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52289" y="1378039"/>
            <a:ext cx="4339711" cy="2235627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14925" y="1751527"/>
            <a:ext cx="2737364" cy="2391848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48541" y="4018208"/>
            <a:ext cx="3743459" cy="25463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4878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elcomeDoc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Segoe UI">
      <a:majorFont>
        <a:latin typeface="Segoe UI Light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WelcomeDoc" id="{E1E7EDF9-8B79-4E5D-B508-2301E35CD219}" vid="{4342E303-0389-44F2-B6F0-C13C203CC59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D8DBC0A1-66E1-4B9D-88C2-9B3A32A2147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Добро пожаловать в PowerPoint!</Template>
  <TotalTime>0</TotalTime>
  <Words>482</Words>
  <Application>Microsoft Office PowerPoint</Application>
  <PresentationFormat>Произвольный</PresentationFormat>
  <Paragraphs>78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WelcomeDoc</vt:lpstr>
      <vt:lpstr>Государственное автономное образовательное профессиональное учреждение Профессиональный колледж № 41 </vt:lpstr>
      <vt:lpstr>Тема : «Основы теории денег»</vt:lpstr>
      <vt:lpstr>Презентация PowerPoint</vt:lpstr>
      <vt:lpstr>Происхождение и сущность денег. </vt:lpstr>
      <vt:lpstr>Презентация PowerPoint</vt:lpstr>
      <vt:lpstr>Сущность денег определяется в единстве трех свойств:</vt:lpstr>
      <vt:lpstr>Роль денег в  рыночной экономике. </vt:lpstr>
      <vt:lpstr>. Функции денег. </vt:lpstr>
      <vt:lpstr>Виды денег и их особенности обращения.</vt:lpstr>
      <vt:lpstr>Для справки</vt:lpstr>
      <vt:lpstr>Виды кредитных денег. </vt:lpstr>
      <vt:lpstr>Домашнее задание </vt:lpstr>
      <vt:lpstr>Рефлексия </vt:lpstr>
      <vt:lpstr>Список использованных источников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2014-03-24T08:34:57Z</dcterms:created>
  <dcterms:modified xsi:type="dcterms:W3CDTF">2016-10-10T09:50:48Z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TC029239449991</vt:lpwstr>
  </property>
</Properties>
</file>