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5" r:id="rId4"/>
    <p:sldId id="266" r:id="rId5"/>
    <p:sldId id="267" r:id="rId6"/>
    <p:sldId id="275" r:id="rId7"/>
    <p:sldId id="268" r:id="rId8"/>
    <p:sldId id="277" r:id="rId9"/>
    <p:sldId id="269" r:id="rId10"/>
    <p:sldId id="276" r:id="rId11"/>
    <p:sldId id="270" r:id="rId12"/>
    <p:sldId id="278" r:id="rId13"/>
    <p:sldId id="27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CC3300"/>
    <a:srgbClr val="CC6600"/>
    <a:srgbClr val="FFCC00"/>
    <a:srgbClr val="990033"/>
    <a:srgbClr val="336699"/>
    <a:srgbClr val="9078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2" autoAdjust="0"/>
    <p:restoredTop sz="94671" autoAdjust="0"/>
  </p:normalViewPr>
  <p:slideViewPr>
    <p:cSldViewPr>
      <p:cViewPr>
        <p:scale>
          <a:sx n="66" d="100"/>
          <a:sy n="66" d="100"/>
        </p:scale>
        <p:origin x="-129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55245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908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0E001741-6921-4C92-A9B1-ED862A778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722BD-301B-4A24-A51B-607D0E7F1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62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F10A4-8297-4DED-9F51-7DC5F28CB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52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41910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4E469EF4-3F70-4E64-B515-9090B1B0D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42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BA8C6-44B5-456F-9651-0389D58C1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021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AB956-170B-43AE-9131-F6A3CEB64C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94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41910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B087A-D6D7-4FDC-89C6-EA0EBFB1F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7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96DED-6EC0-4BAB-83A5-09168AC0D8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31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9C40C-DF09-4FFB-BD28-363CCB186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22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01D6-716D-4A3E-B5DC-4DB48A5D7E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8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DE5EC-3099-475F-9447-D88602ACAC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69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89A97-31AD-45AA-9308-EE6F8C00D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64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85800"/>
            <a:ext cx="8534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13F681A6-83AD-433F-B3FC-8CD4FBCE2E1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11" descr="galle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32972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5000">
        <p:pull dir="r"/>
      </p:transition>
    </mc:Choice>
    <mc:Fallback>
      <p:transition spd="slow">
        <p:pull dir="r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10" Type="http://schemas.openxmlformats.org/officeDocument/2006/relationships/image" Target="../media/image6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9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39752" y="2057400"/>
            <a:ext cx="6804248" cy="55245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Georgia" panose="02040502050405020303" pitchFamily="18" charset="0"/>
              </a:rPr>
              <a:t>Путешествие в страну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2590800"/>
            <a:ext cx="6516216" cy="622176"/>
          </a:xfrm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Georgia" panose="02040502050405020303" pitchFamily="18" charset="0"/>
                <a:ea typeface="BatangChe" panose="02030609000101010101" pitchFamily="49" charset="-127"/>
              </a:rPr>
              <a:t>КРАСИВОЙ  РЕЧИ</a:t>
            </a:r>
            <a:endParaRPr lang="en-US" sz="2800" dirty="0">
              <a:solidFill>
                <a:srgbClr val="C00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Georgia" panose="02040502050405020303" pitchFamily="18" charset="0"/>
              <a:ea typeface="BatangChe" panose="02030609000101010101" pitchFamily="49" charset="-127"/>
            </a:endParaRPr>
          </a:p>
        </p:txBody>
      </p:sp>
      <p:pic>
        <p:nvPicPr>
          <p:cNvPr id="72711" name="Picture 7" descr="galle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4798" y="1219200"/>
            <a:ext cx="55419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ья\AppData\Local\Microsoft\Windows\Temporary Internet Files\Content.IE5\WS6ZK0BJ\MC900432591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7" y="609942"/>
            <a:ext cx="1583757" cy="158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AppData\Local\Microsoft\Windows\Temporary Internet Files\Content.IE5\WS6ZK0BJ\MC90031856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79508"/>
            <a:ext cx="864096" cy="8841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72425">
        <p:pull dir="r"/>
      </p:transition>
    </mc:Choice>
    <mc:Fallback>
      <p:transition spd="slow" advTm="72425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  <p:extLst mod="1">
    <p:ext uri="{E180D4A7-C9FB-4DFB-919C-405C955672EB}">
      <p14:showEvtLst xmlns:p14="http://schemas.microsoft.com/office/powerpoint/2010/main" xmlns="">
        <p14:playEvt time="969" objId="2"/>
        <p14:stopEvt time="72425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08722"/>
            <a:ext cx="7772400" cy="29372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ru-RU" i="1" dirty="0">
                <a:solidFill>
                  <a:srgbClr val="24486C"/>
                </a:solidFill>
                <a:latin typeface="Georgia" panose="02040502050405020303" pitchFamily="18" charset="0"/>
              </a:rPr>
              <a:t>Повторите за мной:</a:t>
            </a:r>
          </a:p>
          <a:p>
            <a:pPr lvl="0" algn="ctr"/>
            <a:endParaRPr lang="ru-RU" sz="44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ru-RU" sz="4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Мы </a:t>
            </a:r>
            <a:r>
              <a:rPr lang="ru-RU" sz="4400" dirty="0">
                <a:solidFill>
                  <a:srgbClr val="7030A0"/>
                </a:solidFill>
                <a:latin typeface="Georgia" panose="02040502050405020303" pitchFamily="18" charset="0"/>
              </a:rPr>
              <a:t>говорим </a:t>
            </a:r>
            <a:r>
              <a:rPr lang="ru-RU" sz="4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плавно.</a:t>
            </a:r>
            <a:endParaRPr lang="ru-RU" sz="44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Арка 3"/>
          <p:cNvSpPr/>
          <p:nvPr/>
        </p:nvSpPr>
        <p:spPr>
          <a:xfrm rot="10800000">
            <a:off x="2346291" y="2927113"/>
            <a:ext cx="615217" cy="74742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300825"/>
            <a:ext cx="639763" cy="37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6268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15725">
        <p:pull dir="r"/>
      </p:transition>
    </mc:Choice>
    <mc:Fallback>
      <p:transition spd="slow" advTm="15725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6</a:t>
            </a:r>
            <a:r>
              <a:rPr lang="en-US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Georgia" panose="02040502050405020303" pitchFamily="18" charset="0"/>
              </a:rPr>
              <a:t>правило </a:t>
            </a:r>
            <a:r>
              <a:rPr lang="ru-RU" i="1" dirty="0">
                <a:solidFill>
                  <a:srgbClr val="C00000"/>
                </a:solidFill>
                <a:latin typeface="Georgia" panose="02040502050405020303" pitchFamily="18" charset="0"/>
              </a:rPr>
              <a:t>красивой речи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5347320" cy="586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ru-RU" dirty="0" smtClean="0">
                <a:solidFill>
                  <a:srgbClr val="24486C"/>
                </a:solidFill>
                <a:latin typeface="Georgia" panose="02040502050405020303" pitchFamily="18" charset="0"/>
              </a:rPr>
              <a:t>     </a:t>
            </a:r>
          </a:p>
          <a:p>
            <a:pPr lvl="0" algn="ctr">
              <a:lnSpc>
                <a:spcPct val="150000"/>
              </a:lnSpc>
            </a:pPr>
            <a:r>
              <a:rPr lang="ru-RU" dirty="0" smtClean="0">
                <a:solidFill>
                  <a:srgbClr val="24486C"/>
                </a:solidFill>
                <a:latin typeface="Georgia" panose="02040502050405020303" pitchFamily="18" charset="0"/>
              </a:rPr>
              <a:t>В КОНЦЕ КАЖДОГО ПРЕДЛОЖЕНИЯ ДЕЛАЙ ПАУЗУ</a:t>
            </a:r>
            <a:endParaRPr lang="ru-RU" dirty="0">
              <a:solidFill>
                <a:srgbClr val="24486C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996952"/>
            <a:ext cx="4191000" cy="34177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6154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62499">
        <p:pull dir="r"/>
      </p:transition>
    </mc:Choice>
    <mc:Fallback>
      <p:transition spd="slow" advTm="62499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>
    <p:ext uri="{E180D4A7-C9FB-4DFB-919C-405C955672EB}">
      <p14:showEvtLst xmlns:p14="http://schemas.microsoft.com/office/powerpoint/2010/main" xmlns="">
        <p14:playEvt time="41410" objId="6"/>
        <p14:stopEvt time="61197" objId="6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000" b="1" i="1" dirty="0" smtClean="0">
                <a:solidFill>
                  <a:srgbClr val="24486C"/>
                </a:solidFill>
                <a:latin typeface="Georgia" panose="02040502050405020303" pitchFamily="18" charset="0"/>
              </a:rPr>
              <a:t>В конце строки сделай остановку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5563344" cy="58674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ru-RU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Говори 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и отдыхай, /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Якорь с корабля бросай. /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Паузу-якорь не забудь. /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Отдохнул и снова в путь. //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наталья\AppData\Local\Microsoft\Windows\Temporary Internet Files\Content.IE5\1M5FUWIL\MM900336399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22376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54424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1296" y="3068960"/>
            <a:ext cx="499120" cy="4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4751" y="3568080"/>
            <a:ext cx="460648" cy="4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4429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37158">
        <p:pull dir="r"/>
      </p:transition>
    </mc:Choice>
    <mc:Fallback>
      <p:transition spd="slow" advTm="37158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692696"/>
            <a:ext cx="5976664" cy="586740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>
              <a:spcAft>
                <a:spcPts val="0"/>
              </a:spcAft>
            </a:pPr>
            <a:r>
              <a:rPr lang="ru-RU" sz="2800" u="sng" dirty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Мы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 говорим  спокойно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. 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Мы 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 </a:t>
            </a:r>
            <a:r>
              <a:rPr lang="ru-RU" sz="2800" u="sng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говорим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  спокойно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.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Мы 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 говорим  </a:t>
            </a:r>
            <a:r>
              <a:rPr lang="ru-RU" sz="2800" u="sng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спокойно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/>
              </a:rPr>
              <a:t>.</a:t>
            </a:r>
            <a:endParaRPr lang="ru-RU" sz="2800" dirty="0">
              <a:solidFill>
                <a:srgbClr val="7030A0"/>
              </a:solidFill>
              <a:latin typeface="Georgia" panose="02040502050405020303" pitchFamily="18" charset="0"/>
              <a:ea typeface="Times New Roman"/>
            </a:endParaRPr>
          </a:p>
          <a:p>
            <a:pPr algn="ctr"/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 anchor="b"/>
          <a:lstStyle/>
          <a:p>
            <a:pPr lvl="0">
              <a:spcBef>
                <a:spcPct val="20000"/>
              </a:spcBef>
            </a:pPr>
            <a:r>
              <a:rPr lang="ru-RU" sz="2000" b="1" i="1" dirty="0" smtClean="0">
                <a:solidFill>
                  <a:srgbClr val="24486C"/>
                </a:solidFill>
                <a:latin typeface="Georgia" panose="02040502050405020303" pitchFamily="18" charset="0"/>
                <a:ea typeface="+mn-ea"/>
                <a:cs typeface="+mn-cs"/>
              </a:rPr>
              <a:t>Выдели главные по смыслу 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717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58425">
        <p:pull dir="r"/>
      </p:transition>
    </mc:Choice>
    <mc:Fallback>
      <p:transition spd="slow" advTm="58425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491064" cy="1162050"/>
          </a:xfrm>
        </p:spPr>
        <p:txBody>
          <a:bodyPr anchor="t"/>
          <a:lstStyle/>
          <a:p>
            <a:r>
              <a:rPr lang="ru-RU" sz="3600" b="0" i="1" dirty="0">
                <a:solidFill>
                  <a:srgbClr val="0070C0"/>
                </a:solidFill>
                <a:latin typeface="Georgia" panose="02040502050405020303" pitchFamily="18" charset="0"/>
              </a:rPr>
              <a:t>7</a:t>
            </a:r>
            <a:r>
              <a:rPr lang="en-US" sz="3600" b="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3600" b="0" i="1" dirty="0">
                <a:solidFill>
                  <a:srgbClr val="0070C0"/>
                </a:solidFill>
                <a:latin typeface="Georgia" panose="02040502050405020303" pitchFamily="18" charset="0"/>
              </a:rPr>
              <a:t>правило </a:t>
            </a:r>
            <a:r>
              <a:rPr lang="ru-RU" sz="3600" b="0" i="1" dirty="0">
                <a:solidFill>
                  <a:srgbClr val="C00000"/>
                </a:solidFill>
                <a:latin typeface="Georgia" panose="02040502050405020303" pitchFamily="18" charset="0"/>
              </a:rPr>
              <a:t>красивой речи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36912"/>
            <a:ext cx="4525342" cy="3774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7904" y="548680"/>
            <a:ext cx="5112568" cy="36724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sz="2400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В КАЖДОМ </a:t>
            </a:r>
          </a:p>
          <a:p>
            <a:pPr algn="ctr"/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ПРЕДЛОЖЕНИИ</a:t>
            </a:r>
          </a:p>
          <a:p>
            <a:pPr algn="ctr"/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ВЫДЕЛЯЙ</a:t>
            </a:r>
          </a:p>
          <a:p>
            <a:pPr algn="ctr"/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ГЛАВНЫЕ </a:t>
            </a:r>
          </a:p>
          <a:p>
            <a:pPr algn="ctr"/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ПО СМЫСЛУ </a:t>
            </a:r>
          </a:p>
          <a:p>
            <a:pPr algn="ctr"/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СЛОВА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367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75120">
        <p:pull dir="r"/>
      </p:transition>
    </mc:Choice>
    <mc:Fallback>
      <p:transition spd="slow" advTm="7512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54494" objId="6"/>
        <p14:stopEvt time="70016" objId="6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0070C0"/>
                </a:solidFill>
                <a:latin typeface="Georgia" panose="02040502050405020303" pitchFamily="18" charset="0"/>
              </a:rPr>
              <a:t>8</a:t>
            </a:r>
            <a:r>
              <a:rPr lang="en-US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Georgia" panose="02040502050405020303" pitchFamily="18" charset="0"/>
              </a:rPr>
              <a:t>правило </a:t>
            </a:r>
            <a:r>
              <a:rPr lang="ru-RU" i="1" dirty="0">
                <a:solidFill>
                  <a:srgbClr val="C00000"/>
                </a:solidFill>
                <a:latin typeface="Georgia" panose="02040502050405020303" pitchFamily="18" charset="0"/>
              </a:rPr>
              <a:t>красивой речи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5779368" cy="586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ru-RU" dirty="0" smtClean="0">
              <a:solidFill>
                <a:srgbClr val="24486C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solidFill>
                  <a:srgbClr val="24486C"/>
                </a:solidFill>
                <a:latin typeface="Georgia" panose="02040502050405020303" pitchFamily="18" charset="0"/>
              </a:rPr>
              <a:t>ПРИ РАЗГОВОРЕ </a:t>
            </a:r>
          </a:p>
          <a:p>
            <a:pPr algn="ctr"/>
            <a:r>
              <a:rPr lang="ru-RU" dirty="0" smtClean="0">
                <a:solidFill>
                  <a:srgbClr val="24486C"/>
                </a:solidFill>
                <a:latin typeface="Georgia" panose="02040502050405020303" pitchFamily="18" charset="0"/>
              </a:rPr>
              <a:t>СПОКОЙНО</a:t>
            </a:r>
          </a:p>
          <a:p>
            <a:pPr algn="ctr"/>
            <a:r>
              <a:rPr lang="ru-RU" dirty="0" smtClean="0">
                <a:solidFill>
                  <a:srgbClr val="24486C"/>
                </a:solidFill>
                <a:latin typeface="Georgia" panose="02040502050405020303" pitchFamily="18" charset="0"/>
              </a:rPr>
              <a:t>СМОТРИ НА СОБЕСЕДНИКА</a:t>
            </a:r>
            <a:endParaRPr lang="ru-RU" dirty="0">
              <a:solidFill>
                <a:srgbClr val="24486C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564904"/>
            <a:ext cx="4191000" cy="388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7567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54763">
        <p:pull dir="r"/>
      </p:transition>
    </mc:Choice>
    <mc:Fallback>
      <p:transition spd="slow" advTm="54763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>
    <p:ext uri="{E180D4A7-C9FB-4DFB-919C-405C955672EB}">
      <p14:showEvtLst xmlns:p14="http://schemas.microsoft.com/office/powerpoint/2010/main" xmlns="">
        <p14:playEvt time="31581" objId="6"/>
        <p14:stopEvt time="52879" objId="6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918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71563">
        <p:pull dir="r"/>
      </p:transition>
    </mc:Choice>
    <mc:Fallback>
      <p:transition spd="slow" advTm="71563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1822" objId="15"/>
        <p14:pauseEvt time="58010" objId="15"/>
        <p14:seekEvt time="58010" objId="15" seek="55986"/>
        <p14:resumeEvt time="58010" objId="15"/>
        <p14:stopEvt time="71563" objId="15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299592"/>
          </a:xfrm>
        </p:spPr>
        <p:txBody>
          <a:bodyPr/>
          <a:lstStyle/>
          <a:p>
            <a:r>
              <a:rPr lang="ru-RU" sz="2000" i="1" dirty="0" smtClean="0">
                <a:solidFill>
                  <a:srgbClr val="24486C"/>
                </a:solidFill>
              </a:rPr>
              <a:t>Авторская презентация </a:t>
            </a:r>
            <a:br>
              <a:rPr lang="ru-RU" sz="2000" i="1" dirty="0" smtClean="0">
                <a:solidFill>
                  <a:srgbClr val="24486C"/>
                </a:solidFill>
              </a:rPr>
            </a:br>
            <a:r>
              <a:rPr lang="ru-RU" sz="2400" i="1" dirty="0" smtClean="0">
                <a:solidFill>
                  <a:srgbClr val="24486C"/>
                </a:solidFill>
              </a:rPr>
              <a:t>Холодовой Натальи Анатольевны </a:t>
            </a:r>
            <a:br>
              <a:rPr lang="ru-RU" sz="2400" i="1" dirty="0" smtClean="0">
                <a:solidFill>
                  <a:srgbClr val="24486C"/>
                </a:solidFill>
              </a:rPr>
            </a:br>
            <a:r>
              <a:rPr lang="ru-RU" sz="1800" i="1" dirty="0" smtClean="0">
                <a:solidFill>
                  <a:srgbClr val="24486C"/>
                </a:solidFill>
              </a:rPr>
              <a:t>учителя-логопеда</a:t>
            </a:r>
            <a:br>
              <a:rPr lang="ru-RU" sz="1800" i="1" dirty="0" smtClean="0">
                <a:solidFill>
                  <a:srgbClr val="24486C"/>
                </a:solidFill>
              </a:rPr>
            </a:br>
            <a:r>
              <a:rPr lang="ru-RU" sz="1800" i="1" dirty="0" smtClean="0">
                <a:solidFill>
                  <a:srgbClr val="24486C"/>
                </a:solidFill>
              </a:rPr>
              <a:t>МБОУ СОШ  № 3</a:t>
            </a:r>
            <a:r>
              <a:rPr lang="ru-RU" sz="2400" i="1" dirty="0" smtClean="0">
                <a:solidFill>
                  <a:srgbClr val="24486C"/>
                </a:solidFill>
              </a:rPr>
              <a:t/>
            </a:r>
            <a:br>
              <a:rPr lang="ru-RU" sz="2400" i="1" dirty="0" smtClean="0">
                <a:solidFill>
                  <a:srgbClr val="24486C"/>
                </a:solidFill>
              </a:rPr>
            </a:br>
            <a:endParaRPr lang="ru-RU" sz="2400" i="1" dirty="0">
              <a:solidFill>
                <a:srgbClr val="24486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648072"/>
          </a:xfrm>
        </p:spPr>
        <p:txBody>
          <a:bodyPr anchor="ctr"/>
          <a:lstStyle/>
          <a:p>
            <a:r>
              <a:rPr lang="ru-RU" sz="1200" b="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«Ничто  для  нас  столь  обыкновенно,  ничто  столь просто  кажется,  как  речь  наша. </a:t>
            </a:r>
          </a:p>
          <a:p>
            <a:r>
              <a:rPr lang="ru-RU" sz="1200" b="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Но в самом  существе  ничто  столь  удивительно  есть,  столь  чудесно,  как  наша  речь». </a:t>
            </a:r>
            <a:endParaRPr lang="ru-RU" sz="1200" b="0" i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r>
              <a:rPr lang="ru-RU" sz="1100" b="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Радищев  А. 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97780"/>
            <a:ext cx="182858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56067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7002">
        <p:pull dir="r"/>
      </p:transition>
    </mc:Choice>
    <mc:Fallback>
      <p:transition spd="slow" advTm="47002">
        <p:pull dir="r"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1950" objId="8"/>
        <p14:stopEvt time="47002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0070C0"/>
                </a:solidFill>
                <a:latin typeface="Georgia" panose="02040502050405020303" pitchFamily="18" charset="0"/>
              </a:rPr>
              <a:t>1</a:t>
            </a:r>
            <a:r>
              <a:rPr lang="en-US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правило </a:t>
            </a:r>
            <a:r>
              <a:rPr lang="ru-RU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красивой речи</a:t>
            </a:r>
            <a:endParaRPr lang="ru-RU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ru-RU" dirty="0" smtClean="0">
              <a:solidFill>
                <a:srgbClr val="24486C"/>
              </a:solidFill>
            </a:endParaRPr>
          </a:p>
          <a:p>
            <a:pPr algn="ctr"/>
            <a:endParaRPr lang="ru-RU" dirty="0">
              <a:solidFill>
                <a:srgbClr val="24486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24486C"/>
                </a:solidFill>
                <a:latin typeface="Georgia" panose="02040502050405020303" pitchFamily="18" charset="0"/>
              </a:rPr>
              <a:t>СНАЧАЛА ПОДУМАЙ,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24486C"/>
                </a:solidFill>
                <a:latin typeface="Georgia" panose="02040502050405020303" pitchFamily="18" charset="0"/>
              </a:rPr>
              <a:t>ПОТОМ ГОВОРИ </a:t>
            </a:r>
            <a:endParaRPr lang="ru-RU" dirty="0">
              <a:solidFill>
                <a:srgbClr val="24486C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327081"/>
            <a:ext cx="3816425" cy="489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63922">
        <p:pull dir="r"/>
      </p:transition>
    </mc:Choice>
    <mc:Fallback>
      <p:transition spd="slow" advTm="63922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42308" objId="3"/>
        <p14:stopEvt time="60976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95120" cy="1162050"/>
          </a:xfrm>
        </p:spPr>
        <p:txBody>
          <a:bodyPr anchor="t"/>
          <a:lstStyle/>
          <a:p>
            <a:pPr algn="ctr"/>
            <a:r>
              <a:rPr lang="ru-RU" sz="3600" b="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2</a:t>
            </a:r>
            <a:r>
              <a:rPr lang="en-US" sz="3600" b="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3600" b="0" i="1" dirty="0">
                <a:solidFill>
                  <a:srgbClr val="0070C0"/>
                </a:solidFill>
                <a:latin typeface="Georgia" panose="02040502050405020303" pitchFamily="18" charset="0"/>
              </a:rPr>
              <a:t>правило </a:t>
            </a:r>
            <a:r>
              <a:rPr lang="ru-RU" sz="3600" b="0" i="1" dirty="0">
                <a:solidFill>
                  <a:srgbClr val="C00000"/>
                </a:solidFill>
                <a:latin typeface="Georgia" panose="02040502050405020303" pitchFamily="18" charset="0"/>
              </a:rPr>
              <a:t>красивой речи</a:t>
            </a:r>
            <a:endParaRPr lang="ru-RU" i="1" dirty="0"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700808"/>
            <a:ext cx="4668480" cy="455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42900" lvl="0" indent="-342900" algn="ctr">
              <a:lnSpc>
                <a:spcPct val="150000"/>
              </a:lnSpc>
            </a:pPr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ГОВОРИ </a:t>
            </a:r>
          </a:p>
          <a:p>
            <a:pPr marL="342900" lvl="0" indent="-342900" algn="ctr"/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В СПОКОЙНОМ</a:t>
            </a:r>
          </a:p>
          <a:p>
            <a:pPr marL="342900" lvl="0" indent="-342900" algn="ctr"/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ТЕМПЕ</a:t>
            </a:r>
            <a:endParaRPr lang="ru-RU" sz="2400" dirty="0">
              <a:solidFill>
                <a:srgbClr val="24486C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73574">
        <p:pull dir="r"/>
      </p:transition>
    </mc:Choice>
    <mc:Fallback>
      <p:transition spd="slow" advTm="73574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43389" objId="6"/>
        <p14:stopEvt time="72492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Схема речевого дыхания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8136904" cy="243535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9637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62734">
        <p:pull dir="r"/>
      </p:transition>
    </mc:Choice>
    <mc:Fallback>
      <p:transition spd="slow" advTm="62734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35080" cy="1162050"/>
          </a:xfrm>
        </p:spPr>
        <p:txBody>
          <a:bodyPr anchor="t"/>
          <a:lstStyle/>
          <a:p>
            <a:pPr algn="ctr"/>
            <a:r>
              <a:rPr lang="ru-RU" sz="3600" b="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3</a:t>
            </a:r>
            <a:r>
              <a:rPr lang="en-US" sz="3600" b="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3600" b="0" i="1" dirty="0">
                <a:solidFill>
                  <a:srgbClr val="0070C0"/>
                </a:solidFill>
                <a:latin typeface="Georgia" panose="02040502050405020303" pitchFamily="18" charset="0"/>
              </a:rPr>
              <a:t>правило </a:t>
            </a:r>
            <a:r>
              <a:rPr lang="ru-RU" sz="3600" b="0" i="1" dirty="0">
                <a:solidFill>
                  <a:srgbClr val="C00000"/>
                </a:solidFill>
                <a:latin typeface="Georgia" panose="02040502050405020303" pitchFamily="18" charset="0"/>
              </a:rPr>
              <a:t>красивой речи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913990"/>
            <a:ext cx="5111750" cy="457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lvl="0" indent="-342900" algn="ctr">
              <a:lnSpc>
                <a:spcPct val="150000"/>
              </a:lnSpc>
            </a:pPr>
            <a:endParaRPr lang="ru-RU" sz="2400" dirty="0" smtClean="0">
              <a:solidFill>
                <a:srgbClr val="24486C"/>
              </a:solidFill>
              <a:latin typeface="Georgia" panose="02040502050405020303" pitchFamily="18" charset="0"/>
            </a:endParaRPr>
          </a:p>
          <a:p>
            <a:pPr marL="342900" lvl="0" indent="-342900" algn="ctr">
              <a:lnSpc>
                <a:spcPct val="150000"/>
              </a:lnSpc>
            </a:pPr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ГОВОРИ </a:t>
            </a:r>
          </a:p>
          <a:p>
            <a:pPr marL="342900" lvl="0" indent="-342900" algn="ctr">
              <a:lnSpc>
                <a:spcPct val="150000"/>
              </a:lnSpc>
            </a:pPr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ВСЕГДА </a:t>
            </a:r>
          </a:p>
          <a:p>
            <a:pPr marL="342900" lvl="0" indent="-342900" algn="ctr">
              <a:lnSpc>
                <a:spcPct val="150000"/>
              </a:lnSpc>
            </a:pPr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НА ВЫДОХЕ</a:t>
            </a:r>
            <a:endParaRPr lang="ru-RU" sz="2400" dirty="0">
              <a:solidFill>
                <a:srgbClr val="24486C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9073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71446">
        <p:pull dir="r"/>
      </p:transition>
    </mc:Choice>
    <mc:Fallback>
      <p:transition spd="slow" advTm="71446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38510" objId="6"/>
        <p14:stopEvt time="49907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92695"/>
            <a:ext cx="7772400" cy="5760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sz="2000" i="1" cap="none" dirty="0" smtClean="0">
                <a:solidFill>
                  <a:srgbClr val="24486C"/>
                </a:solidFill>
                <a:latin typeface="Georgia" panose="02040502050405020303" pitchFamily="18" charset="0"/>
                <a:ea typeface="+mn-ea"/>
                <a:cs typeface="+mn-cs"/>
              </a:rPr>
              <a:t>На плавном выдохе произнесите сочетания звуков:</a:t>
            </a:r>
            <a:r>
              <a:rPr lang="ru-RU" sz="2000" i="1" cap="none" dirty="0">
                <a:solidFill>
                  <a:srgbClr val="24486C"/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000" i="1" cap="none" dirty="0">
                <a:solidFill>
                  <a:srgbClr val="24486C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4032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r>
              <a:rPr lang="ru-RU" sz="5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А----Э----</a:t>
            </a:r>
          </a:p>
          <a:p>
            <a:r>
              <a:rPr lang="ru-RU" sz="5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Э----О----</a:t>
            </a:r>
          </a:p>
          <a:p>
            <a:r>
              <a:rPr lang="ru-RU" sz="5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О----У----</a:t>
            </a:r>
          </a:p>
          <a:p>
            <a:r>
              <a:rPr lang="ru-RU" sz="5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У----И----</a:t>
            </a:r>
            <a:endParaRPr lang="ru-RU" sz="5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8619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53904">
        <p:pull dir="r"/>
      </p:transition>
    </mc:Choice>
    <mc:Fallback>
      <p:transition spd="slow" advTm="53904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4</a:t>
            </a:r>
            <a:r>
              <a:rPr lang="en-US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Georgia" panose="02040502050405020303" pitchFamily="18" charset="0"/>
              </a:rPr>
              <a:t>правило </a:t>
            </a:r>
            <a:r>
              <a:rPr lang="ru-RU" i="1" dirty="0">
                <a:solidFill>
                  <a:srgbClr val="C00000"/>
                </a:solidFill>
                <a:latin typeface="Georgia" panose="02040502050405020303" pitchFamily="18" charset="0"/>
              </a:rPr>
              <a:t>красивой речи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4191000" cy="3732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    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srgbClr val="24486C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   ВЫДЕЛЯЙ 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    УДАРНЫЕ 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    ГЛАСНЫЕ ЗВУКИ 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    В СЛОВАХ</a:t>
            </a:r>
            <a:endParaRPr lang="ru-RU" sz="2400" dirty="0">
              <a:solidFill>
                <a:srgbClr val="24486C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5010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59716">
        <p:pull dir="r"/>
      </p:transition>
    </mc:Choice>
    <mc:Fallback>
      <p:transition spd="slow" advTm="59716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41421" objId="13"/>
        <p14:stopEvt time="58950" objId="1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2737"/>
            <a:ext cx="7772400" cy="33541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/>
            <a:endParaRPr lang="ru-RU" i="1" dirty="0" smtClean="0">
              <a:solidFill>
                <a:srgbClr val="24486C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i="1" dirty="0" smtClean="0">
                <a:solidFill>
                  <a:srgbClr val="24486C"/>
                </a:solidFill>
                <a:latin typeface="Georgia" panose="02040502050405020303" pitchFamily="18" charset="0"/>
              </a:rPr>
              <a:t>Повторите за мной:</a:t>
            </a:r>
          </a:p>
          <a:p>
            <a:pPr algn="ctr"/>
            <a:endParaRPr lang="ru-RU" sz="44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</a:t>
            </a:r>
            <a:r>
              <a:rPr lang="ru-RU" sz="4400" u="sng" dirty="0" smtClean="0">
                <a:solidFill>
                  <a:srgbClr val="7030A0"/>
                </a:solidFill>
                <a:latin typeface="Georgia" panose="02040502050405020303" pitchFamily="18" charset="0"/>
              </a:rPr>
              <a:t>ы</a:t>
            </a:r>
            <a:r>
              <a:rPr lang="ru-RU" sz="4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говор</a:t>
            </a:r>
            <a:r>
              <a:rPr lang="ru-RU" sz="4400" u="sng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</a:t>
            </a:r>
            <a:r>
              <a:rPr lang="ru-RU" sz="4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 кр</a:t>
            </a:r>
            <a:r>
              <a:rPr lang="ru-RU" sz="4400" u="sng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</a:t>
            </a:r>
            <a:r>
              <a:rPr lang="ru-RU" sz="4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тко.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123728" y="2603819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29684" y="2575397"/>
            <a:ext cx="484632" cy="302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61039" y="2577464"/>
            <a:ext cx="484632" cy="298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548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26461">
        <p:pull dir="r"/>
      </p:transition>
    </mc:Choice>
    <mc:Fallback>
      <p:transition spd="slow" advTm="26461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851694"/>
          </a:xfrm>
        </p:spPr>
        <p:txBody>
          <a:bodyPr anchor="t"/>
          <a:lstStyle/>
          <a:p>
            <a:r>
              <a:rPr lang="ru-RU" sz="36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</a:t>
            </a:r>
            <a:r>
              <a:rPr lang="ru-RU" sz="3600" b="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5</a:t>
            </a:r>
            <a:r>
              <a:rPr lang="en-US" sz="3600" b="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3600" b="0" i="1" dirty="0">
                <a:solidFill>
                  <a:srgbClr val="0070C0"/>
                </a:solidFill>
                <a:latin typeface="Georgia" panose="02040502050405020303" pitchFamily="18" charset="0"/>
              </a:rPr>
              <a:t>правило </a:t>
            </a:r>
            <a:r>
              <a:rPr lang="ru-RU" sz="3600" b="0" i="1" dirty="0">
                <a:solidFill>
                  <a:srgbClr val="C00000"/>
                </a:solidFill>
                <a:latin typeface="Georgia" panose="02040502050405020303" pitchFamily="18" charset="0"/>
              </a:rPr>
              <a:t>красивой речи</a:t>
            </a:r>
            <a:endParaRPr lang="ru-RU" sz="3600" b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908720"/>
            <a:ext cx="4967734" cy="28445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42900" lvl="0" indent="-342900">
              <a:lnSpc>
                <a:spcPct val="150000"/>
              </a:lnSpc>
            </a:pPr>
            <a:r>
              <a:rPr lang="ru-RU" sz="2400" dirty="0" smtClean="0">
                <a:solidFill>
                  <a:srgbClr val="24486C"/>
                </a:solidFill>
                <a:latin typeface="Georgia" panose="02040502050405020303" pitchFamily="18" charset="0"/>
              </a:rPr>
              <a:t>     СЛОВА В ПРЕДЛОЖЕНИИ    ПРОИЗНОСИ СЛИТНО</a:t>
            </a:r>
            <a:endParaRPr lang="ru-RU" sz="2400" dirty="0">
              <a:solidFill>
                <a:srgbClr val="24486C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1205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57200">
        <p:pull dir="r"/>
      </p:transition>
    </mc:Choice>
    <mc:Fallback>
      <p:transition spd="slow" advTm="572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41476" objId="6"/>
        <p14:stopEvt time="52017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5|6|6.2|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4|1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4.7|4.8|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4|3.1|3|2.7|2.7|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.4|3.3|5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3.4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8|2.8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2.7|2.8|1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4.6|4.7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9|2.8|2.8|1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1.2"/>
</p:tagLst>
</file>

<file path=ppt/theme/theme1.xml><?xml version="1.0" encoding="utf-8"?>
<a:theme xmlns:a="http://schemas.openxmlformats.org/drawingml/2006/main" name="gentle_breeze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gentle_breeze</Template>
  <TotalTime>939</TotalTime>
  <Words>215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gentle_breeze</vt:lpstr>
      <vt:lpstr>Путешествие в страну</vt:lpstr>
      <vt:lpstr>1 правило красивой речи</vt:lpstr>
      <vt:lpstr>2 правило красивой речи</vt:lpstr>
      <vt:lpstr>Схема речевого дыхания</vt:lpstr>
      <vt:lpstr>3 правило красивой речи</vt:lpstr>
      <vt:lpstr>На плавном выдохе произнесите сочетания звуков: </vt:lpstr>
      <vt:lpstr>4 правило красивой речи</vt:lpstr>
      <vt:lpstr>Слайд 8</vt:lpstr>
      <vt:lpstr>   5 правило красивой речи</vt:lpstr>
      <vt:lpstr>Слайд 10</vt:lpstr>
      <vt:lpstr>6 правило красивой речи</vt:lpstr>
      <vt:lpstr>В конце строки сделай остановку</vt:lpstr>
      <vt:lpstr>Выдели главные по смыслу слова</vt:lpstr>
      <vt:lpstr>7 правило красивой речи</vt:lpstr>
      <vt:lpstr>8 правило красивой речи</vt:lpstr>
      <vt:lpstr>Слайд 16</vt:lpstr>
      <vt:lpstr>Авторская презентация  Холодовой Натальи Анатольевны  учителя-логопеда МБОУ СОШ  № 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красивой речи</dc:title>
  <dc:creator>Холодова Н.А.</dc:creator>
  <cp:lastModifiedBy>пользователь</cp:lastModifiedBy>
  <cp:revision>85</cp:revision>
  <dcterms:created xsi:type="dcterms:W3CDTF">2013-03-08T06:11:10Z</dcterms:created>
  <dcterms:modified xsi:type="dcterms:W3CDTF">2015-10-23T18:13:26Z</dcterms:modified>
</cp:coreProperties>
</file>