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407" r:id="rId3"/>
    <p:sldId id="408" r:id="rId4"/>
    <p:sldId id="409" r:id="rId5"/>
    <p:sldId id="411" r:id="rId6"/>
    <p:sldId id="412" r:id="rId7"/>
    <p:sldId id="413" r:id="rId8"/>
    <p:sldId id="418" r:id="rId9"/>
    <p:sldId id="419" r:id="rId10"/>
    <p:sldId id="414" r:id="rId11"/>
    <p:sldId id="415" r:id="rId12"/>
    <p:sldId id="416" r:id="rId13"/>
    <p:sldId id="420" r:id="rId14"/>
    <p:sldId id="421" r:id="rId15"/>
    <p:sldId id="422" r:id="rId16"/>
    <p:sldId id="424" r:id="rId17"/>
    <p:sldId id="39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19" autoAdjust="0"/>
    <p:restoredTop sz="94716" autoAdjust="0"/>
  </p:normalViewPr>
  <p:slideViewPr>
    <p:cSldViewPr>
      <p:cViewPr varScale="1">
        <p:scale>
          <a:sx n="69" d="100"/>
          <a:sy n="69" d="100"/>
        </p:scale>
        <p:origin x="-8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36A04-A049-4B4D-AD1C-E93FAD3D106A}" type="datetimeFigureOut">
              <a:rPr lang="ru-RU" smtClean="0"/>
              <a:pPr/>
              <a:t>20.09.2016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677E-61E4-49C7-8520-BF56A4C8FBA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№376.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№376</a:t>
            </a:r>
            <a:r>
              <a:rPr lang="ru-RU" sz="1200" b="1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б.</a:t>
            </a:r>
            <a:r>
              <a:rPr lang="en-US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№376</a:t>
            </a:r>
            <a:r>
              <a:rPr lang="ru-RU" sz="1200" b="1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в.</a:t>
            </a:r>
            <a:r>
              <a:rPr lang="en-US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643182"/>
            <a:ext cx="8820590" cy="147452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endParaRPr lang="ru-RU" sz="3600" b="1" i="1" u="sng" spc="3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15645" y="260560"/>
            <a:ext cx="51127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</a:t>
            </a:r>
            <a:b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алгебра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76570" y="980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3500438"/>
            <a:ext cx="8488607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1" dirty="0" smtClean="0">
                <a:ln w="1905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Линейное уравнение с одной переменной</a:t>
            </a:r>
            <a:endParaRPr lang="en-US" sz="3600" b="1" i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i="1" dirty="0" smtClean="0">
              <a:ln w="1905"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390" y="0"/>
            <a:ext cx="9239581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Решите уравнение и выполните проверку: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35620" y="1700760"/>
            <a:ext cx="457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- 35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– 23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= 32 + 23;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= 55;</a:t>
            </a:r>
          </a:p>
          <a:p>
            <a:pPr>
              <a:buNone/>
            </a:pP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(55 - 35)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30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32 = 32.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83710" y="476590"/>
            <a:ext cx="37240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(у - 35) + 12 = 32;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87780" y="1916790"/>
            <a:ext cx="1656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99740" y="5805330"/>
            <a:ext cx="19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55.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555720" y="414910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4920" y="1052670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/>
      <p:bldP spid="13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410" y="260560"/>
            <a:ext cx="86412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и выполните проверку: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07630" y="2893080"/>
            <a:ext cx="61928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24 - 21 + х = 10;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+ 3 = 10;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= 10 - 3;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= 7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(24 + 7) - 21 = 31 - 21 = 10; </a:t>
            </a:r>
          </a:p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7.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7680" y="908650"/>
            <a:ext cx="41344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б) (24 + х) - 21 = 10;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38283" y="2204830"/>
            <a:ext cx="1867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79640" y="508523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4920" y="1394743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410" y="260560"/>
            <a:ext cx="86412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и выполните проверку: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2974372"/>
            <a:ext cx="53824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45 + 18 - у =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63 - у =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у = 63 - 58;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у = 5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(45 - 5) + 18 = 40 + 18 = 58.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5.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8283" y="2412165"/>
            <a:ext cx="1867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47622" y="908650"/>
            <a:ext cx="3648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в) (45 - у) + 18 = 58;</a:t>
            </a:r>
            <a:endParaRPr lang="en-US" sz="32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339690" y="494121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4920" y="1538763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286116" y="6492875"/>
            <a:ext cx="2895600" cy="365125"/>
          </a:xfrm>
        </p:spPr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410" y="548600"/>
            <a:ext cx="3867534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 вида: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7930" y="332570"/>
            <a:ext cx="36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54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509" y="1052670"/>
            <a:ext cx="8782982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называется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линейным уравнением</a:t>
            </a:r>
          </a:p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одной переменной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(где х – переменная,</a:t>
            </a:r>
          </a:p>
          <a:p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 и </a:t>
            </a:r>
            <a:r>
              <a:rPr lang="en-US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некоторые числа).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59790" y="2852920"/>
            <a:ext cx="250741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3460" y="3356990"/>
            <a:ext cx="7573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– переменная </a:t>
            </a:r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входит в уравнение</a:t>
            </a:r>
          </a:p>
          <a:p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обязательно в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первой степени.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695056" y="4725180"/>
            <a:ext cx="7944874" cy="830997"/>
            <a:chOff x="695056" y="4725180"/>
            <a:chExt cx="7944874" cy="830997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95056" y="4725180"/>
              <a:ext cx="31935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32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(45 - у) + 18 = 58</a:t>
              </a:r>
              <a:endPara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067930" y="472518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линейное уравнением</a:t>
              </a:r>
            </a:p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с одной переменной </a:t>
              </a:r>
              <a:endParaRPr lang="ru-RU" sz="24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11450" y="5733320"/>
            <a:ext cx="7872864" cy="830997"/>
            <a:chOff x="767066" y="4725180"/>
            <a:chExt cx="7872864" cy="830997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67066" y="4725180"/>
              <a:ext cx="295946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32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3х² + 6х + 7 = 0</a:t>
              </a:r>
              <a:endPara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067930" y="472518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не линейное уравнением</a:t>
              </a:r>
            </a:p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с одной переменной 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uiExpand="1" build="p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10" y="476590"/>
            <a:ext cx="39036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94920" y="908650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0190" y="17727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450" y="18447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67680" y="2420860"/>
            <a:ext cx="39036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</a:t>
            </a:r>
            <a:endParaRPr lang="ru-RU" sz="2400" dirty="0"/>
          </a:p>
        </p:txBody>
      </p:sp>
      <p:sp>
        <p:nvSpPr>
          <p:cNvPr id="11" name="Арка 10"/>
          <p:cNvSpPr/>
          <p:nvPr/>
        </p:nvSpPr>
        <p:spPr>
          <a:xfrm flipV="1">
            <a:off x="2339690" y="285292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 flipV="1">
            <a:off x="4427980" y="285292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Дуга 12"/>
          <p:cNvSpPr/>
          <p:nvPr/>
        </p:nvSpPr>
        <p:spPr>
          <a:xfrm rot="18884665" flipH="1" flipV="1">
            <a:off x="2427596" y="2331784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Дуга 13"/>
          <p:cNvSpPr/>
          <p:nvPr/>
        </p:nvSpPr>
        <p:spPr>
          <a:xfrm rot="18955906" flipH="1" flipV="1">
            <a:off x="2313735" y="1648163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4302779" y="168559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8884665" flipH="1" flipV="1">
            <a:off x="4371865" y="2331783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67680" y="3284980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39690" y="3861060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4х = 2 + 12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411700" y="4437140"/>
            <a:ext cx="1717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= 14</a:t>
            </a:r>
            <a:endParaRPr lang="ru-RU" sz="2400" dirty="0">
              <a:ln>
                <a:solidFill>
                  <a:schemeClr val="bg1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11700" y="5013220"/>
            <a:ext cx="20633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14 : 2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83710" y="5517290"/>
            <a:ext cx="1140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7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07880" y="5661310"/>
            <a:ext cx="5040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уравнение имеет 1 корень </a:t>
            </a:r>
            <a:endParaRPr lang="ru-RU" sz="2400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2483710" y="3861060"/>
            <a:ext cx="1944270" cy="0"/>
            <a:chOff x="2267680" y="2924930"/>
            <a:chExt cx="1944270" cy="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3275820" y="3861060"/>
            <a:ext cx="2232310" cy="0"/>
            <a:chOff x="2987780" y="2924930"/>
            <a:chExt cx="2232310" cy="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03300" y="5517290"/>
            <a:ext cx="5040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имеет бесконечно много корней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0824" y="476590"/>
            <a:ext cx="5782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– 14 + 2х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440" y="11246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0190" y="10526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3224" y="1558499"/>
            <a:ext cx="5782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– 14 + 2х</a:t>
            </a:r>
            <a:endParaRPr lang="ru-RU" sz="2400" dirty="0"/>
          </a:p>
        </p:txBody>
      </p:sp>
      <p:sp>
        <p:nvSpPr>
          <p:cNvPr id="12" name="Арка 11"/>
          <p:cNvSpPr/>
          <p:nvPr/>
        </p:nvSpPr>
        <p:spPr>
          <a:xfrm flipV="1">
            <a:off x="19076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 flipV="1">
            <a:off x="40679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Дуга 13"/>
          <p:cNvSpPr/>
          <p:nvPr/>
        </p:nvSpPr>
        <p:spPr>
          <a:xfrm rot="18884665" flipH="1" flipV="1">
            <a:off x="1851517" y="1465367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1764695" y="82147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9304301" flipH="1" flipV="1">
            <a:off x="4136565" y="1631608"/>
            <a:ext cx="892977" cy="536312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Дуга 16"/>
          <p:cNvSpPr/>
          <p:nvPr/>
        </p:nvSpPr>
        <p:spPr>
          <a:xfrm rot="18955906" flipH="1" flipV="1">
            <a:off x="3927738" y="784042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979640" y="2348850"/>
            <a:ext cx="5243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 – 14 + 2х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51650" y="2996940"/>
            <a:ext cx="5243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4x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=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+ 12 – 14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95670" y="3717040"/>
            <a:ext cx="18325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· x</a:t>
            </a:r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430" y="4365130"/>
            <a:ext cx="76280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подстановке любого значения х получаем </a:t>
            </a:r>
          </a:p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верное числовое  равенство: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10" y="5229250"/>
            <a:ext cx="12554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7430" y="5661310"/>
            <a:ext cx="3392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любое число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2267680" y="2909940"/>
            <a:ext cx="4680650" cy="0"/>
            <a:chOff x="2267680" y="2924930"/>
            <a:chExt cx="4680650" cy="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65882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2987780" y="2924930"/>
            <a:ext cx="3096430" cy="0"/>
            <a:chOff x="2987780" y="2924930"/>
            <a:chExt cx="3096430" cy="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72416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4355970" y="3645030"/>
            <a:ext cx="2634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(а = 0, </a:t>
            </a: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= 0)</a:t>
            </a: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520" y="5733320"/>
            <a:ext cx="5040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корней  не имеет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0824" y="476590"/>
            <a:ext cx="4859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+ 2х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440" y="11246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0190" y="10526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3224" y="1558499"/>
            <a:ext cx="4859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+ 2х</a:t>
            </a:r>
            <a:endParaRPr lang="ru-RU" sz="2400" dirty="0"/>
          </a:p>
        </p:txBody>
      </p:sp>
      <p:sp>
        <p:nvSpPr>
          <p:cNvPr id="12" name="Арка 11"/>
          <p:cNvSpPr/>
          <p:nvPr/>
        </p:nvSpPr>
        <p:spPr>
          <a:xfrm flipV="1">
            <a:off x="19076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 flipV="1">
            <a:off x="40679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Дуга 13"/>
          <p:cNvSpPr/>
          <p:nvPr/>
        </p:nvSpPr>
        <p:spPr>
          <a:xfrm rot="18884665" flipH="1" flipV="1">
            <a:off x="1851517" y="1465367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1764695" y="82147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9304301" flipH="1" flipV="1">
            <a:off x="4136565" y="1631608"/>
            <a:ext cx="892977" cy="536312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Дуга 16"/>
          <p:cNvSpPr/>
          <p:nvPr/>
        </p:nvSpPr>
        <p:spPr>
          <a:xfrm rot="18955906" flipH="1" flipV="1">
            <a:off x="3927738" y="784042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979640" y="2348850"/>
            <a:ext cx="4320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 + 2х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51650" y="2996940"/>
            <a:ext cx="46025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4x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-2 - 12 = 0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051650" y="3717040"/>
            <a:ext cx="26789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· x - 14</a:t>
            </a:r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430" y="4365130"/>
            <a:ext cx="76280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подстановке любого значения х получаем </a:t>
            </a:r>
          </a:p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неверное числовое  равенство: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10" y="5229250"/>
            <a:ext cx="16401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-14 = 0</a:t>
            </a:r>
            <a:endParaRPr lang="ru-RU" sz="2400" dirty="0"/>
          </a:p>
        </p:txBody>
      </p:sp>
      <p:grpSp>
        <p:nvGrpSpPr>
          <p:cNvPr id="10" name="Группа 32"/>
          <p:cNvGrpSpPr/>
          <p:nvPr/>
        </p:nvGrpSpPr>
        <p:grpSpPr>
          <a:xfrm>
            <a:off x="2195670" y="2909940"/>
            <a:ext cx="3960550" cy="14990"/>
            <a:chOff x="2267680" y="2924930"/>
            <a:chExt cx="3960550" cy="1499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5868180" y="293992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33"/>
          <p:cNvGrpSpPr/>
          <p:nvPr/>
        </p:nvGrpSpPr>
        <p:grpSpPr>
          <a:xfrm>
            <a:off x="2987780" y="2924930"/>
            <a:ext cx="2232310" cy="0"/>
            <a:chOff x="2987780" y="2924930"/>
            <a:chExt cx="2232310" cy="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5009705" y="3645030"/>
            <a:ext cx="3018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(а = 0, </a:t>
            </a: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= -14)</a:t>
            </a: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7281" y="44530"/>
            <a:ext cx="7549439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00" y="1700760"/>
            <a:ext cx="903228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уравнением?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корнем уравнения?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корней</a:t>
            </a:r>
          </a:p>
          <a:p>
            <a:pPr marL="514350" indent="-51435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может иметь уравнение?</a:t>
            </a:r>
          </a:p>
          <a:p>
            <a:pPr marL="514350" indent="-51435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Какие уравнения называются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равносильными?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Сформулируйте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свойства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уравнений.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Стандартный вид линейного уравнения.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Какое уравнение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линейным?</a:t>
            </a:r>
          </a:p>
          <a:p>
            <a:pPr marL="514350" indent="-514350"/>
            <a:endParaRPr lang="ru-RU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5500694" y="4714884"/>
            <a:ext cx="1584220" cy="158422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1400" y="476590"/>
            <a:ext cx="864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Одной из самых простых и важных 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математических моделей </a:t>
            </a: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реальных ситуаций есть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линейные уравнения с одной переменной.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430" y="2132820"/>
            <a:ext cx="19175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</a:t>
            </a:r>
            <a:endParaRPr lang="ru-RU" sz="4400" b="1" i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42880" y="2132820"/>
            <a:ext cx="26372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07750" y="2132820"/>
            <a:ext cx="2380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+6 </a:t>
            </a:r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4280" y="3068950"/>
            <a:ext cx="86354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Решить линейное уравнение с одной </a:t>
            </a:r>
          </a:p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переменной – это значит найти те значения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переменной, </a:t>
            </a: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каждом из которых </a:t>
            </a:r>
          </a:p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уравнение обращается в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верное числовое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равенство.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331913" y="2060575"/>
            <a:ext cx="352742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+ </a:t>
            </a:r>
            <a:r>
              <a:rPr lang="ru-RU" sz="3600" b="1" i="1" kern="10" dirty="0" smtClean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 </a:t>
            </a:r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</a:t>
            </a:r>
            <a:r>
              <a:rPr lang="ru-RU" sz="3600" b="1" i="1" kern="10" dirty="0" smtClean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15</a:t>
            </a:r>
            <a:endParaRPr lang="ru-RU" sz="3600" b="1" i="1" kern="10" dirty="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403350" y="3357563"/>
            <a:ext cx="19446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</a:t>
            </a:r>
            <a:r>
              <a:rPr lang="ru-RU" sz="3600" b="1" i="1" kern="10" dirty="0" smtClean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9</a:t>
            </a:r>
            <a:endParaRPr lang="ru-RU" sz="3600" b="1" i="1" kern="10" dirty="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1763713" y="765175"/>
            <a:ext cx="4608512" cy="720725"/>
          </a:xfrm>
          <a:prstGeom prst="wedgeRoundRectCallout">
            <a:avLst>
              <a:gd name="adj1" fmla="val 80315"/>
              <a:gd name="adj2" fmla="val 38259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Уравнение.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1692275" y="4941888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Корень уравнения.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123660" y="4941210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>
                <a:solidFill>
                  <a:srgbClr val="FF0000"/>
                </a:solidFill>
                <a:latin typeface="Georgia" pitchFamily="18" charset="0"/>
              </a:rPr>
              <a:t>Корень 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уравнения  - </a:t>
            </a:r>
            <a:r>
              <a:rPr lang="ru-RU" sz="2000" b="1" i="1" dirty="0" smtClean="0">
                <a:solidFill>
                  <a:schemeClr val="bg1"/>
                </a:solidFill>
                <a:latin typeface="Georgia" pitchFamily="18" charset="0"/>
              </a:rPr>
              <a:t>значение переменной, при котором уравнение обращается в верное числовое равенство.</a:t>
            </a:r>
            <a:endParaRPr lang="ru-RU" sz="20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3286124"/>
            <a:ext cx="1828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438524"/>
            <a:ext cx="1828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7" grpId="0" animBg="1"/>
      <p:bldP spid="10248" grpId="0" animBg="1"/>
      <p:bldP spid="10248" grpI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971550" y="333375"/>
            <a:ext cx="5903913" cy="647700"/>
          </a:xfrm>
          <a:prstGeom prst="wedgeRoundRectCallout">
            <a:avLst>
              <a:gd name="adj1" fmla="val 60995"/>
              <a:gd name="adj2" fmla="val 44166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Georgia" pitchFamily="18" charset="0"/>
              </a:rPr>
              <a:t>Найдём корень уравнения: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1331913" y="1412875"/>
            <a:ext cx="4103687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+ 37 = 85</a:t>
            </a: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1331913" y="1628775"/>
            <a:ext cx="504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2771775" y="1412875"/>
            <a:ext cx="865188" cy="682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37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4572000" y="1412875"/>
            <a:ext cx="865188" cy="682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85</a:t>
            </a:r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>
            <a:off x="2124075" y="2924175"/>
            <a:ext cx="4318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3995738" y="2997200"/>
            <a:ext cx="431800" cy="73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_</a:t>
            </a:r>
          </a:p>
        </p:txBody>
      </p:sp>
      <p:sp>
        <p:nvSpPr>
          <p:cNvPr id="11277" name="WordArt 13"/>
          <p:cNvSpPr>
            <a:spLocks noChangeArrowheads="1" noChangeShapeType="1" noTextEdit="1"/>
          </p:cNvSpPr>
          <p:nvPr/>
        </p:nvSpPr>
        <p:spPr bwMode="auto">
          <a:xfrm>
            <a:off x="1403350" y="4005263"/>
            <a:ext cx="23764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48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1692275" y="4941888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Мы решили уравнение!</a:t>
            </a: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2123660" y="4941210"/>
            <a:ext cx="4680650" cy="1656230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Решили уравнение </a:t>
            </a:r>
            <a:r>
              <a:rPr lang="ru-RU" sz="2000" b="1" i="1" dirty="0" smtClean="0">
                <a:solidFill>
                  <a:schemeClr val="bg1"/>
                </a:solidFill>
                <a:latin typeface="Georgia" pitchFamily="18" charset="0"/>
              </a:rPr>
              <a:t>– нашли те  значения переменной, при котором уравнение обращается в верное числовое равенство.</a:t>
            </a:r>
            <a:endParaRPr lang="ru-RU" sz="20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2928934"/>
            <a:ext cx="1828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-0.00399 0.1865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-0.18889 0.1916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0.22048 0.1916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1" grpId="1" animBg="1"/>
      <p:bldP spid="11272" grpId="0" animBg="1"/>
      <p:bldP spid="11272" grpId="1" animBg="1"/>
      <p:bldP spid="11273" grpId="0" animBg="1"/>
      <p:bldP spid="11273" grpId="1" animBg="1"/>
      <p:bldP spid="11274" grpId="0" animBg="1"/>
      <p:bldP spid="11276" grpId="0" animBg="1"/>
      <p:bldP spid="11277" grpId="0" animBg="1"/>
      <p:bldP spid="11278" grpId="0" animBg="1"/>
      <p:bldP spid="11278" grpId="1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827480" y="0"/>
            <a:ext cx="7416800" cy="2060575"/>
          </a:xfrm>
          <a:prstGeom prst="cloudCallout">
            <a:avLst>
              <a:gd name="adj1" fmla="val -28300"/>
              <a:gd name="adj2" fmla="val 51921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Georgia" pitchFamily="18" charset="0"/>
              </a:rPr>
              <a:t>Не решая уравнений, проверь, какое из чисел является корнем уравнения.</a:t>
            </a:r>
          </a:p>
          <a:p>
            <a:endParaRPr lang="ru-RU" sz="24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3798" name="WordArt 6"/>
          <p:cNvSpPr>
            <a:spLocks noChangeArrowheads="1" noChangeShapeType="1" noTextEdit="1"/>
          </p:cNvSpPr>
          <p:nvPr/>
        </p:nvSpPr>
        <p:spPr bwMode="auto">
          <a:xfrm>
            <a:off x="2339975" y="2565400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14</a:t>
            </a:r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;</a:t>
            </a:r>
            <a:endParaRPr lang="ru-RU" sz="32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3800" name="WordArt 8"/>
          <p:cNvSpPr>
            <a:spLocks noChangeArrowheads="1" noChangeShapeType="1" noTextEdit="1"/>
          </p:cNvSpPr>
          <p:nvPr/>
        </p:nvSpPr>
        <p:spPr bwMode="auto">
          <a:xfrm>
            <a:off x="6084888" y="2565400"/>
            <a:ext cx="647700" cy="611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0;</a:t>
            </a:r>
          </a:p>
        </p:txBody>
      </p:sp>
      <p:sp>
        <p:nvSpPr>
          <p:cNvPr id="33801" name="WordArt 9"/>
          <p:cNvSpPr>
            <a:spLocks noChangeArrowheads="1" noChangeShapeType="1" noTextEdit="1"/>
          </p:cNvSpPr>
          <p:nvPr/>
        </p:nvSpPr>
        <p:spPr bwMode="auto">
          <a:xfrm>
            <a:off x="4140200" y="2565400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16;</a:t>
            </a:r>
            <a:endParaRPr lang="ru-RU" sz="3200" b="1" i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33803" name="WordArt 11"/>
          <p:cNvSpPr>
            <a:spLocks noChangeArrowheads="1" noChangeShapeType="1" noTextEdit="1"/>
          </p:cNvSpPr>
          <p:nvPr/>
        </p:nvSpPr>
        <p:spPr bwMode="auto">
          <a:xfrm>
            <a:off x="7596188" y="2565400"/>
            <a:ext cx="7921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5</a:t>
            </a:r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2</a:t>
            </a:r>
            <a:endParaRPr lang="ru-RU" sz="3200" b="1" i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151863" y="3573020"/>
            <a:ext cx="6840275" cy="15117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  <a:t>69</a:t>
            </a:r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ru-RU" sz="6600" b="1" i="1" dirty="0">
                <a:solidFill>
                  <a:schemeClr val="tx1"/>
                </a:solidFill>
                <a:latin typeface="Times New Roman" pitchFamily="18" charset="0"/>
              </a:rPr>
              <a:t>+ </a:t>
            </a:r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  <a:t>(42 </a:t>
            </a:r>
            <a:r>
              <a:rPr lang="ru-RU" sz="6600" b="1" i="1" dirty="0">
                <a:solidFill>
                  <a:schemeClr val="tx1"/>
                </a:solidFill>
                <a:latin typeface="Times New Roman" pitchFamily="18" charset="0"/>
              </a:rPr>
              <a:t>– х) = </a:t>
            </a:r>
            <a:r>
              <a:rPr lang="ru-RU" sz="6600" b="1" i="1" dirty="0" smtClean="0">
                <a:solidFill>
                  <a:schemeClr val="tx1"/>
                </a:solidFill>
                <a:latin typeface="Times New Roman" pitchFamily="18" charset="0"/>
              </a:rPr>
              <a:t>95</a:t>
            </a:r>
            <a:endParaRPr lang="ru-RU" sz="6600" b="1" i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  <p:bldP spid="33798" grpId="0" animBg="1"/>
      <p:bldP spid="33800" grpId="0" animBg="1"/>
      <p:bldP spid="33801" grpId="0" animBg="1"/>
      <p:bldP spid="33803" grpId="0" animBg="1"/>
      <p:bldP spid="338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1258888" y="333375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14</a:t>
            </a:r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;</a:t>
            </a:r>
            <a:endParaRPr lang="ru-RU" sz="3200" b="1" i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>
            <a:off x="5072066" y="357166"/>
            <a:ext cx="647700" cy="611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0;</a:t>
            </a:r>
          </a:p>
        </p:txBody>
      </p:sp>
      <p:sp>
        <p:nvSpPr>
          <p:cNvPr id="34823" name="WordArt 7"/>
          <p:cNvSpPr>
            <a:spLocks noChangeArrowheads="1" noChangeShapeType="1" noTextEdit="1"/>
          </p:cNvSpPr>
          <p:nvPr/>
        </p:nvSpPr>
        <p:spPr bwMode="auto">
          <a:xfrm>
            <a:off x="3059113" y="333375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16;</a:t>
            </a:r>
            <a:endParaRPr lang="ru-RU" sz="3200" b="1" i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34824" name="WordArt 8"/>
          <p:cNvSpPr>
            <a:spLocks noChangeArrowheads="1" noChangeShapeType="1" noTextEdit="1"/>
          </p:cNvSpPr>
          <p:nvPr/>
        </p:nvSpPr>
        <p:spPr bwMode="auto">
          <a:xfrm>
            <a:off x="6515100" y="333375"/>
            <a:ext cx="7921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5</a:t>
            </a:r>
            <a:r>
              <a:rPr lang="ru-RU" sz="3200" b="1" i="1" kern="1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2</a:t>
            </a:r>
            <a:endParaRPr lang="ru-RU" sz="3200" b="1" i="1" kern="1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cs typeface="Times New Roman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900113" y="3284538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 smtClean="0">
                <a:latin typeface="Times New Roman" pitchFamily="18" charset="0"/>
              </a:rPr>
              <a:t>69</a:t>
            </a:r>
            <a:r>
              <a:rPr lang="ru-RU" sz="4800" b="1" i="1" dirty="0" smtClean="0">
                <a:latin typeface="Times New Roman" pitchFamily="18" charset="0"/>
              </a:rPr>
              <a:t> </a:t>
            </a:r>
            <a:r>
              <a:rPr lang="ru-RU" sz="4800" b="1" i="1" dirty="0">
                <a:latin typeface="Times New Roman" pitchFamily="18" charset="0"/>
              </a:rPr>
              <a:t>+ </a:t>
            </a:r>
            <a:r>
              <a:rPr lang="ru-RU" sz="4800" b="1" i="1" dirty="0" smtClean="0">
                <a:latin typeface="Times New Roman" pitchFamily="18" charset="0"/>
              </a:rPr>
              <a:t>(42 </a:t>
            </a:r>
            <a:r>
              <a:rPr lang="ru-RU" sz="4800" b="1" i="1" dirty="0">
                <a:latin typeface="Times New Roman" pitchFamily="18" charset="0"/>
              </a:rPr>
              <a:t>– </a:t>
            </a:r>
            <a:r>
              <a:rPr lang="ru-RU" sz="4800" b="1" i="1" dirty="0" smtClean="0">
                <a:latin typeface="Times New Roman" pitchFamily="18" charset="0"/>
              </a:rPr>
              <a:t>16) </a:t>
            </a:r>
            <a:r>
              <a:rPr lang="ru-RU" sz="4800" b="1" i="1" dirty="0">
                <a:latin typeface="Times New Roman" pitchFamily="18" charset="0"/>
              </a:rPr>
              <a:t>= </a:t>
            </a:r>
            <a:r>
              <a:rPr lang="ru-RU" sz="4800" b="1" i="1" dirty="0" smtClean="0">
                <a:latin typeface="Times New Roman" pitchFamily="18" charset="0"/>
              </a:rPr>
              <a:t>9</a:t>
            </a:r>
            <a:r>
              <a:rPr lang="ru-RU" sz="4800" b="1" i="1" dirty="0" smtClean="0">
                <a:latin typeface="Times New Roman" pitchFamily="18" charset="0"/>
              </a:rPr>
              <a:t>5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900113" y="2133600"/>
            <a:ext cx="6481762" cy="10080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 smtClean="0">
                <a:latin typeface="Times New Roman" pitchFamily="18" charset="0"/>
              </a:rPr>
              <a:t>69</a:t>
            </a:r>
            <a:r>
              <a:rPr lang="ru-RU" sz="4800" b="1" i="1" dirty="0" smtClean="0">
                <a:latin typeface="Times New Roman" pitchFamily="18" charset="0"/>
              </a:rPr>
              <a:t>+ (42 </a:t>
            </a:r>
            <a:r>
              <a:rPr lang="ru-RU" sz="4800" b="1" i="1" dirty="0">
                <a:latin typeface="Times New Roman" pitchFamily="18" charset="0"/>
              </a:rPr>
              <a:t>– </a:t>
            </a:r>
            <a:r>
              <a:rPr lang="ru-RU" sz="4800" b="1" i="1" dirty="0" smtClean="0">
                <a:latin typeface="Times New Roman" pitchFamily="18" charset="0"/>
              </a:rPr>
              <a:t>14</a:t>
            </a:r>
            <a:r>
              <a:rPr lang="ru-RU" sz="4800" b="1" i="1" dirty="0" smtClean="0">
                <a:latin typeface="Times New Roman" pitchFamily="18" charset="0"/>
              </a:rPr>
              <a:t>) </a:t>
            </a:r>
            <a:r>
              <a:rPr lang="ru-RU" sz="4800" b="1" i="1" dirty="0">
                <a:latin typeface="Times New Roman" pitchFamily="18" charset="0"/>
              </a:rPr>
              <a:t>= </a:t>
            </a:r>
            <a:r>
              <a:rPr lang="ru-RU" sz="4800" b="1" i="1" dirty="0" smtClean="0">
                <a:latin typeface="Times New Roman" pitchFamily="18" charset="0"/>
              </a:rPr>
              <a:t>97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900113" y="981075"/>
            <a:ext cx="6481762" cy="10080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 smtClean="0">
                <a:latin typeface="Times New Roman" pitchFamily="18" charset="0"/>
              </a:rPr>
              <a:t>69</a:t>
            </a:r>
            <a:r>
              <a:rPr lang="ru-RU" sz="4800" b="1" i="1" dirty="0" smtClean="0">
                <a:latin typeface="Times New Roman" pitchFamily="18" charset="0"/>
              </a:rPr>
              <a:t> </a:t>
            </a:r>
            <a:r>
              <a:rPr lang="ru-RU" sz="4800" b="1" i="1" dirty="0">
                <a:latin typeface="Times New Roman" pitchFamily="18" charset="0"/>
              </a:rPr>
              <a:t>+ </a:t>
            </a:r>
            <a:r>
              <a:rPr lang="ru-RU" sz="4800" b="1" i="1" dirty="0" smtClean="0">
                <a:latin typeface="Times New Roman" pitchFamily="18" charset="0"/>
              </a:rPr>
              <a:t>(42 </a:t>
            </a:r>
            <a:r>
              <a:rPr lang="ru-RU" sz="4800" b="1" i="1" dirty="0">
                <a:latin typeface="Times New Roman" pitchFamily="18" charset="0"/>
              </a:rPr>
              <a:t>– х) = </a:t>
            </a:r>
            <a:r>
              <a:rPr lang="ru-RU" sz="4800" b="1" i="1" dirty="0" smtClean="0">
                <a:latin typeface="Times New Roman" pitchFamily="18" charset="0"/>
              </a:rPr>
              <a:t>9</a:t>
            </a:r>
            <a:r>
              <a:rPr lang="ru-RU" sz="4800" b="1" i="1" dirty="0" smtClean="0">
                <a:latin typeface="Times New Roman" pitchFamily="18" charset="0"/>
              </a:rPr>
              <a:t>5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900113" y="4437063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 smtClean="0">
                <a:latin typeface="Times New Roman" pitchFamily="18" charset="0"/>
              </a:rPr>
              <a:t>69</a:t>
            </a:r>
            <a:r>
              <a:rPr lang="ru-RU" sz="4800" b="1" i="1" dirty="0" smtClean="0">
                <a:latin typeface="Times New Roman" pitchFamily="18" charset="0"/>
              </a:rPr>
              <a:t> </a:t>
            </a:r>
            <a:r>
              <a:rPr lang="ru-RU" sz="4800" b="1" i="1" dirty="0">
                <a:latin typeface="Times New Roman" pitchFamily="18" charset="0"/>
              </a:rPr>
              <a:t>+ </a:t>
            </a:r>
            <a:r>
              <a:rPr lang="ru-RU" sz="4800" b="1" i="1" dirty="0" smtClean="0">
                <a:latin typeface="Times New Roman" pitchFamily="18" charset="0"/>
              </a:rPr>
              <a:t>(42 </a:t>
            </a:r>
            <a:r>
              <a:rPr lang="ru-RU" sz="4800" b="1" i="1" dirty="0">
                <a:latin typeface="Times New Roman" pitchFamily="18" charset="0"/>
              </a:rPr>
              <a:t>– 0) = </a:t>
            </a:r>
            <a:r>
              <a:rPr lang="ru-RU" sz="4800" b="1" i="1" dirty="0" smtClean="0">
                <a:latin typeface="Times New Roman" pitchFamily="18" charset="0"/>
              </a:rPr>
              <a:t>111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900113" y="5589588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 smtClean="0">
                <a:latin typeface="Times New Roman" pitchFamily="18" charset="0"/>
              </a:rPr>
              <a:t>69</a:t>
            </a:r>
            <a:r>
              <a:rPr lang="ru-RU" sz="4800" b="1" i="1" dirty="0" smtClean="0">
                <a:latin typeface="Times New Roman" pitchFamily="18" charset="0"/>
              </a:rPr>
              <a:t> </a:t>
            </a:r>
            <a:r>
              <a:rPr lang="ru-RU" sz="4800" b="1" i="1" dirty="0">
                <a:latin typeface="Times New Roman" pitchFamily="18" charset="0"/>
              </a:rPr>
              <a:t>+ </a:t>
            </a:r>
            <a:r>
              <a:rPr lang="ru-RU" sz="4800" b="1" i="1" dirty="0" smtClean="0">
                <a:latin typeface="Times New Roman" pitchFamily="18" charset="0"/>
              </a:rPr>
              <a:t>(42 </a:t>
            </a:r>
            <a:r>
              <a:rPr lang="ru-RU" sz="4800" b="1" i="1" dirty="0">
                <a:latin typeface="Times New Roman" pitchFamily="18" charset="0"/>
              </a:rPr>
              <a:t>– </a:t>
            </a:r>
            <a:r>
              <a:rPr lang="ru-RU" sz="4800" b="1" i="1" dirty="0" smtClean="0">
                <a:latin typeface="Times New Roman" pitchFamily="18" charset="0"/>
              </a:rPr>
              <a:t>52</a:t>
            </a:r>
            <a:r>
              <a:rPr lang="ru-RU" sz="4800" b="1" i="1" dirty="0">
                <a:latin typeface="Times New Roman" pitchFamily="18" charset="0"/>
              </a:rPr>
              <a:t>) = </a:t>
            </a:r>
            <a:r>
              <a:rPr lang="ru-RU" sz="4800" b="1" i="1" dirty="0" smtClean="0">
                <a:latin typeface="Times New Roman" pitchFamily="18" charset="0"/>
              </a:rPr>
              <a:t>59</a:t>
            </a:r>
            <a:endParaRPr lang="ru-RU" sz="4800" b="1" i="1" dirty="0">
              <a:latin typeface="Times New Roman" pitchFamily="18" charset="0"/>
            </a:endParaRPr>
          </a:p>
        </p:txBody>
      </p:sp>
      <p:sp>
        <p:nvSpPr>
          <p:cNvPr id="34830" name="WordArt 14"/>
          <p:cNvSpPr>
            <a:spLocks noChangeArrowheads="1" noChangeShapeType="1" noTextEdit="1"/>
          </p:cNvSpPr>
          <p:nvPr/>
        </p:nvSpPr>
        <p:spPr bwMode="auto">
          <a:xfrm>
            <a:off x="2916238" y="5157788"/>
            <a:ext cx="23050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</a:t>
            </a:r>
            <a:r>
              <a:rPr lang="ru-RU" sz="3200" b="1" i="1" kern="10" dirty="0" smtClean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16</a:t>
            </a:r>
            <a:endParaRPr lang="ru-RU" sz="3200" b="1" i="1" kern="10" dirty="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1000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  <p:bldP spid="34821" grpId="1" animBg="1"/>
      <p:bldP spid="34821" grpId="2" animBg="1"/>
      <p:bldP spid="34822" grpId="0" animBg="1"/>
      <p:bldP spid="34822" grpId="1" animBg="1"/>
      <p:bldP spid="34822" grpId="2" animBg="1"/>
      <p:bldP spid="34823" grpId="0" animBg="1"/>
      <p:bldP spid="34823" grpId="1" animBg="1"/>
      <p:bldP spid="34823" grpId="2" animBg="1"/>
      <p:bldP spid="34824" grpId="0" animBg="1"/>
      <p:bldP spid="34824" grpId="1" animBg="1"/>
      <p:bldP spid="34824" grpId="2" animBg="1"/>
      <p:bldP spid="34825" grpId="0" animBg="1"/>
      <p:bldP spid="34826" grpId="0" animBg="1"/>
      <p:bldP spid="34826" grpId="1" animBg="1"/>
      <p:bldP spid="34827" grpId="0" animBg="1"/>
      <p:bldP spid="34828" grpId="0" animBg="1"/>
      <p:bldP spid="34828" grpId="1" animBg="1"/>
      <p:bldP spid="34829" grpId="0" animBg="1"/>
      <p:bldP spid="34829" grpId="1" animBg="1"/>
      <p:bldP spid="348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1296194" y="188913"/>
            <a:ext cx="6551612" cy="908050"/>
          </a:xfrm>
          <a:prstGeom prst="cloudCallout">
            <a:avLst>
              <a:gd name="adj1" fmla="val -40638"/>
              <a:gd name="adj2" fmla="val 26250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latin typeface="Georgia" pitchFamily="18" charset="0"/>
              </a:rPr>
              <a:t>Решим уравнение:</a:t>
            </a:r>
          </a:p>
          <a:p>
            <a:endParaRPr lang="ru-RU" sz="24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619590" y="1556818"/>
            <a:ext cx="6481762" cy="10080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(35 + у) – 15 = 31</a:t>
            </a:r>
          </a:p>
        </p:txBody>
      </p:sp>
      <p:sp>
        <p:nvSpPr>
          <p:cNvPr id="35866" name="WordArt 26"/>
          <p:cNvSpPr>
            <a:spLocks noChangeArrowheads="1" noChangeShapeType="1" noTextEdit="1"/>
          </p:cNvSpPr>
          <p:nvPr/>
        </p:nvSpPr>
        <p:spPr bwMode="auto">
          <a:xfrm>
            <a:off x="2699740" y="5013220"/>
            <a:ext cx="2016125" cy="6492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y = 11</a:t>
            </a:r>
            <a:endParaRPr lang="ru-RU" sz="3600" b="1" i="1" kern="10" dirty="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907630" y="2708900"/>
            <a:ext cx="16033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35 + у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635870" y="270890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=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11950" y="2708900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31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004060" y="278091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+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508130" y="2708900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15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051650" y="3501010"/>
            <a:ext cx="16033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35 + у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779890" y="350101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=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99990" y="3523679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46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39690" y="4221110"/>
            <a:ext cx="24961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y = 46 -35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7930" y="83664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i="1" dirty="0" smtClean="0"/>
          </a:p>
        </p:txBody>
      </p:sp>
      <p:sp>
        <p:nvSpPr>
          <p:cNvPr id="37" name="AutoShape 5"/>
          <p:cNvSpPr>
            <a:spLocks noChangeArrowheads="1"/>
          </p:cNvSpPr>
          <p:nvPr/>
        </p:nvSpPr>
        <p:spPr bwMode="auto">
          <a:xfrm>
            <a:off x="683460" y="-243510"/>
            <a:ext cx="7201000" cy="1988800"/>
          </a:xfrm>
          <a:prstGeom prst="cloudCallout">
            <a:avLst>
              <a:gd name="adj1" fmla="val -40638"/>
              <a:gd name="adj2" fmla="val 26250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itchFamily="18" charset="0"/>
              </a:rPr>
              <a:t>Решить уравнение </a:t>
            </a:r>
            <a:r>
              <a:rPr lang="ru-RU" sz="2400" b="1" i="1" dirty="0" smtClean="0">
                <a:latin typeface="Georgia" pitchFamily="18" charset="0"/>
              </a:rPr>
              <a:t>– это значит найти все его корни или </a:t>
            </a:r>
            <a:r>
              <a:rPr lang="ru-RU" sz="2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Georgia" pitchFamily="18" charset="0"/>
              </a:rPr>
              <a:t>доказать</a:t>
            </a:r>
            <a:r>
              <a:rPr lang="ru-RU" sz="2400" b="1" i="1" dirty="0" smtClean="0">
                <a:latin typeface="Georgia" pitchFamily="18" charset="0"/>
              </a:rPr>
              <a:t>, что их нет </a:t>
            </a:r>
            <a:endParaRPr lang="ru-RU" sz="2400" b="1" i="1" dirty="0">
              <a:latin typeface="Georgia" pitchFamily="18" charset="0"/>
            </a:endParaRPr>
          </a:p>
          <a:p>
            <a:endParaRPr lang="ru-RU" sz="24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  <p:bldP spid="35846" grpId="0" animBg="1"/>
      <p:bldP spid="35866" grpId="0" animBg="1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979640" y="3212970"/>
            <a:ext cx="4752660" cy="955280"/>
            <a:chOff x="3419840" y="5013220"/>
            <a:chExt cx="4752660" cy="955280"/>
          </a:xfrm>
        </p:grpSpPr>
        <p:cxnSp>
          <p:nvCxnSpPr>
            <p:cNvPr id="9" name="Прямая со стрелкой 8"/>
            <p:cNvCxnSpPr/>
            <p:nvPr/>
          </p:nvCxnSpPr>
          <p:spPr>
            <a:xfrm flipV="1">
              <a:off x="7236370" y="5013220"/>
              <a:ext cx="936130" cy="36005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563860" y="5445280"/>
              <a:ext cx="41256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Равносильные уравнения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 flipV="1">
              <a:off x="3419840" y="5013220"/>
              <a:ext cx="936130" cy="36005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11450" y="2564880"/>
          <a:ext cx="7835675" cy="762390"/>
        </p:xfrm>
        <a:graphic>
          <a:graphicData uri="http://schemas.openxmlformats.org/presentationml/2006/ole">
            <p:oleObj spid="_x0000_s1026" name="Формула" r:id="rId3" imgW="2349360" imgH="22860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51900" y="105267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i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47556" y="4005080"/>
            <a:ext cx="76488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Каждое уравнение имеет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одни 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 же корни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₁ = 2      х₂ = 3 </a:t>
            </a:r>
            <a:endParaRPr lang="ru-RU" sz="40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245" y="476590"/>
            <a:ext cx="8237511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Уравнения, которые имеют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одни 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 же корни</a:t>
            </a:r>
            <a:r>
              <a:rPr lang="ru-RU" sz="4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называют </a:t>
            </a:r>
          </a:p>
          <a:p>
            <a:pPr algn="ct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Урок алгебры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41025" y="0"/>
            <a:ext cx="80619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решении уравнений используют </a:t>
            </a:r>
          </a:p>
          <a:p>
            <a:pPr algn="ctr"/>
            <a:r>
              <a:rPr lang="ru-RU" sz="36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347" y="1611945"/>
            <a:ext cx="83753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в уравнении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перенести слагаемое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одной 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части в другую,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изменив его знак,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 получится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равносильное уравнение.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420" y="3861060"/>
            <a:ext cx="83531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Если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обе части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умножить или </a:t>
            </a:r>
          </a:p>
          <a:p>
            <a:pPr marL="457200" indent="-457200" algn="ctr"/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разделить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число (не равное нулю), то 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получится равносильное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уравнение.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i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9964</TotalTime>
  <Words>987</Words>
  <Application>Microsoft Office PowerPoint</Application>
  <PresentationFormat>Экран (4:3)</PresentationFormat>
  <Paragraphs>190</Paragraphs>
  <Slides>17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алгебра</dc:title>
  <dc:creator>Кравченко</dc:creator>
  <cp:lastModifiedBy>User</cp:lastModifiedBy>
  <cp:revision>1135</cp:revision>
  <dcterms:created xsi:type="dcterms:W3CDTF">2011-06-18T13:01:16Z</dcterms:created>
  <dcterms:modified xsi:type="dcterms:W3CDTF">2016-09-20T17:12:57Z</dcterms:modified>
</cp:coreProperties>
</file>