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0" r:id="rId25"/>
    <p:sldId id="279" r:id="rId26"/>
    <p:sldId id="281" r:id="rId27"/>
    <p:sldId id="283" r:id="rId28"/>
    <p:sldId id="282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D762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098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01104-D110-4E2C-B527-DF9194D0835D}" type="datetimeFigureOut">
              <a:rPr lang="ru-RU" smtClean="0"/>
              <a:pPr/>
              <a:t>14.01.2016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A1B6-0CB1-4296-8251-E045BA2D6F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01104-D110-4E2C-B527-DF9194D0835D}" type="datetimeFigureOut">
              <a:rPr lang="ru-RU" smtClean="0"/>
              <a:pPr/>
              <a:t>14.01.2016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A1B6-0CB1-4296-8251-E045BA2D6F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01104-D110-4E2C-B527-DF9194D0835D}" type="datetimeFigureOut">
              <a:rPr lang="ru-RU" smtClean="0"/>
              <a:pPr/>
              <a:t>14.01.2016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A1B6-0CB1-4296-8251-E045BA2D6F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01104-D110-4E2C-B527-DF9194D0835D}" type="datetimeFigureOut">
              <a:rPr lang="ru-RU" smtClean="0"/>
              <a:pPr/>
              <a:t>14.01.2016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A1B6-0CB1-4296-8251-E045BA2D6F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01104-D110-4E2C-B527-DF9194D0835D}" type="datetimeFigureOut">
              <a:rPr lang="ru-RU" smtClean="0"/>
              <a:pPr/>
              <a:t>14.01.2016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A1B6-0CB1-4296-8251-E045BA2D6F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01104-D110-4E2C-B527-DF9194D0835D}" type="datetimeFigureOut">
              <a:rPr lang="ru-RU" smtClean="0"/>
              <a:pPr/>
              <a:t>14.01.2016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A1B6-0CB1-4296-8251-E045BA2D6F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01104-D110-4E2C-B527-DF9194D0835D}" type="datetimeFigureOut">
              <a:rPr lang="ru-RU" smtClean="0"/>
              <a:pPr/>
              <a:t>14.01.2016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A1B6-0CB1-4296-8251-E045BA2D6F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01104-D110-4E2C-B527-DF9194D0835D}" type="datetimeFigureOut">
              <a:rPr lang="ru-RU" smtClean="0"/>
              <a:pPr/>
              <a:t>14.01.2016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A1B6-0CB1-4296-8251-E045BA2D6F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01104-D110-4E2C-B527-DF9194D0835D}" type="datetimeFigureOut">
              <a:rPr lang="ru-RU" smtClean="0"/>
              <a:pPr/>
              <a:t>14.01.2016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A1B6-0CB1-4296-8251-E045BA2D6F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01104-D110-4E2C-B527-DF9194D0835D}" type="datetimeFigureOut">
              <a:rPr lang="ru-RU" smtClean="0"/>
              <a:pPr/>
              <a:t>14.01.2016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A1B6-0CB1-4296-8251-E045BA2D6F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01104-D110-4E2C-B527-DF9194D0835D}" type="datetimeFigureOut">
              <a:rPr lang="ru-RU" smtClean="0"/>
              <a:pPr/>
              <a:t>14.01.2016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A1B6-0CB1-4296-8251-E045BA2D6F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801104-D110-4E2C-B527-DF9194D0835D}" type="datetimeFigureOut">
              <a:rPr lang="ru-RU" smtClean="0"/>
              <a:pPr/>
              <a:t>14.01.2016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5A1B6-0CB1-4296-8251-E045BA2D6F1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11" Type="http://schemas.openxmlformats.org/officeDocument/2006/relationships/image" Target="../media/image11.png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gif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gif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gif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1928802"/>
            <a:ext cx="6400800" cy="1752600"/>
          </a:xfrm>
        </p:spPr>
        <p:txBody>
          <a:bodyPr>
            <a:normAutofit/>
          </a:bodyPr>
          <a:lstStyle/>
          <a:p>
            <a:r>
              <a:rPr lang="ru-RU" sz="5400" b="1" i="1" dirty="0" smtClean="0">
                <a:solidFill>
                  <a:srgbClr val="3D762E"/>
                </a:solidFill>
                <a:latin typeface="Century Schoolbook" pitchFamily="18" charset="0"/>
              </a:rPr>
              <a:t>Загадки </a:t>
            </a:r>
          </a:p>
          <a:p>
            <a:r>
              <a:rPr lang="ru-RU" sz="1600" b="1" i="1" dirty="0" smtClean="0">
                <a:solidFill>
                  <a:srgbClr val="3D762E"/>
                </a:solidFill>
                <a:latin typeface="Century Schoolbook" pitchFamily="18" charset="0"/>
              </a:rPr>
              <a:t>(для детей 6-8 лет)</a:t>
            </a:r>
            <a:endParaRPr lang="ru-RU" sz="1600" b="1" i="1" dirty="0">
              <a:solidFill>
                <a:srgbClr val="3D762E"/>
              </a:solidFill>
              <a:latin typeface="Century Schoolbook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3108" y="357166"/>
            <a:ext cx="48269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3D762E"/>
                </a:solidFill>
                <a:latin typeface="Century Schoolbook" pitchFamily="18" charset="0"/>
              </a:rPr>
              <a:t>Муниципальное бюджетное общеобразовательное учреждение</a:t>
            </a:r>
          </a:p>
          <a:p>
            <a:pPr algn="ctr"/>
            <a:r>
              <a:rPr lang="ru-RU" sz="1200" dirty="0" smtClean="0">
                <a:solidFill>
                  <a:srgbClr val="3D762E"/>
                </a:solidFill>
                <a:latin typeface="Century Schoolbook" pitchFamily="18" charset="0"/>
              </a:rPr>
              <a:t>«Средняя школа №7»</a:t>
            </a:r>
          </a:p>
          <a:p>
            <a:pPr algn="ctr"/>
            <a:r>
              <a:rPr lang="ru-RU" sz="1200" dirty="0" smtClean="0">
                <a:solidFill>
                  <a:srgbClr val="3D762E"/>
                </a:solidFill>
                <a:latin typeface="Century Schoolbook" pitchFamily="18" charset="0"/>
              </a:rPr>
              <a:t>Г. Новый Уренгой</a:t>
            </a:r>
          </a:p>
          <a:p>
            <a:pPr algn="ctr"/>
            <a:r>
              <a:rPr lang="ru-RU" sz="1200" dirty="0" smtClean="0">
                <a:solidFill>
                  <a:srgbClr val="3D762E"/>
                </a:solidFill>
                <a:latin typeface="Century Schoolbook" pitchFamily="18" charset="0"/>
              </a:rPr>
              <a:t>ЯНАО</a:t>
            </a:r>
            <a:endParaRPr lang="ru-RU" sz="1200" dirty="0">
              <a:solidFill>
                <a:srgbClr val="3D762E"/>
              </a:solidFill>
              <a:latin typeface="Century Schoolbook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29322" y="3786190"/>
            <a:ext cx="284885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400" dirty="0" smtClean="0">
                <a:solidFill>
                  <a:srgbClr val="3D762E"/>
                </a:solidFill>
                <a:latin typeface="Century Schoolbook" pitchFamily="18" charset="0"/>
              </a:rPr>
              <a:t>Подготовила </a:t>
            </a:r>
          </a:p>
          <a:p>
            <a:pPr algn="r"/>
            <a:r>
              <a:rPr lang="ru-RU" sz="1400" dirty="0" smtClean="0">
                <a:solidFill>
                  <a:srgbClr val="3D762E"/>
                </a:solidFill>
                <a:latin typeface="Century Schoolbook" pitchFamily="18" charset="0"/>
              </a:rPr>
              <a:t>учитель начальных классов</a:t>
            </a:r>
          </a:p>
          <a:p>
            <a:pPr algn="r"/>
            <a:r>
              <a:rPr lang="ru-RU" sz="1400" dirty="0" err="1" smtClean="0">
                <a:solidFill>
                  <a:srgbClr val="3D762E"/>
                </a:solidFill>
                <a:latin typeface="Century Schoolbook" pitchFamily="18" charset="0"/>
              </a:rPr>
              <a:t>Псарева</a:t>
            </a:r>
            <a:r>
              <a:rPr lang="ru-RU" sz="1400" dirty="0" smtClean="0">
                <a:solidFill>
                  <a:srgbClr val="3D762E"/>
                </a:solidFill>
                <a:latin typeface="Century Schoolbook" pitchFamily="18" charset="0"/>
              </a:rPr>
              <a:t> Светлана Викторовна</a:t>
            </a:r>
            <a:endParaRPr lang="ru-RU" sz="1400" dirty="0">
              <a:solidFill>
                <a:srgbClr val="3D762E"/>
              </a:solidFill>
              <a:latin typeface="Century Schoolbook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57620" y="5786454"/>
            <a:ext cx="1617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3D762E"/>
                </a:solidFill>
                <a:latin typeface="Century Schoolbook" pitchFamily="18" charset="0"/>
              </a:rPr>
              <a:t>2016 год</a:t>
            </a:r>
            <a:endParaRPr lang="ru-RU" b="1" dirty="0">
              <a:solidFill>
                <a:srgbClr val="3D762E"/>
              </a:solidFill>
              <a:latin typeface="Century Schoolbook" pitchFamily="18" charset="0"/>
            </a:endParaRPr>
          </a:p>
        </p:txBody>
      </p:sp>
      <p:pic>
        <p:nvPicPr>
          <p:cNvPr id="15362" name="Picture 2" descr="C:\Documents and Settings\кабинет 3-46\Рабочий стол\НОВЫЕ КАРТИНКИ ДЛЯ Презентаций\ОВОЩИ\uhkj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2976" y="4643446"/>
            <a:ext cx="1587498" cy="1428748"/>
          </a:xfrm>
          <a:prstGeom prst="rect">
            <a:avLst/>
          </a:prstGeom>
          <a:noFill/>
        </p:spPr>
      </p:pic>
      <p:pic>
        <p:nvPicPr>
          <p:cNvPr id="15363" name="Picture 3" descr="C:\Documents and Settings\кабинет 3-46\Рабочий стол\НОВЫЕ КАРТИНКИ ДЛЯ Презентаций\ГРИБЫ\подосиновик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9454" y="1000108"/>
            <a:ext cx="1102871" cy="1436690"/>
          </a:xfrm>
          <a:prstGeom prst="rect">
            <a:avLst/>
          </a:prstGeom>
          <a:noFill/>
        </p:spPr>
      </p:pic>
      <p:pic>
        <p:nvPicPr>
          <p:cNvPr id="15364" name="Picture 4" descr="C:\Documents and Settings\кабинет 3-46\Рабочий стол\НОВЫЕ КАРТИНКИ ДЛЯ Презентаций\ДЕРЕВЬЯ\6utg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48968" y="1142984"/>
            <a:ext cx="1722768" cy="2252660"/>
          </a:xfrm>
          <a:prstGeom prst="rect">
            <a:avLst/>
          </a:prstGeom>
          <a:noFill/>
        </p:spPr>
      </p:pic>
      <p:pic>
        <p:nvPicPr>
          <p:cNvPr id="15365" name="Picture 5" descr="C:\Documents and Settings\кабинет 3-46\Рабочий стол\НОВЫЕ КАРТИНКИ ДЛЯ Презентаций\ПТИЦЫ\rygfh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73612" y="2786058"/>
            <a:ext cx="1042730" cy="1190617"/>
          </a:xfrm>
          <a:prstGeom prst="rect">
            <a:avLst/>
          </a:prstGeom>
          <a:noFill/>
        </p:spPr>
      </p:pic>
      <p:pic>
        <p:nvPicPr>
          <p:cNvPr id="15366" name="Picture 6" descr="C:\Documents and Settings\кабинет 3-46\Рабочий стол\НОВЫЕ КАРТИНКИ ДЛЯ Презентаций\ПТИЦЫ\цыплята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86578" y="2214554"/>
            <a:ext cx="1276369" cy="638185"/>
          </a:xfrm>
          <a:prstGeom prst="rect">
            <a:avLst/>
          </a:prstGeom>
          <a:noFill/>
        </p:spPr>
      </p:pic>
      <p:pic>
        <p:nvPicPr>
          <p:cNvPr id="15367" name="Picture 7" descr="C:\Documents and Settings\кабинет 3-46\Рабочий стол\НОВЫЕ КАРТИНКИ ДЛЯ Презентаций\НАСЕКОМЫЕ\bab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85918" y="1071546"/>
            <a:ext cx="793747" cy="595310"/>
          </a:xfrm>
          <a:prstGeom prst="rect">
            <a:avLst/>
          </a:prstGeom>
          <a:noFill/>
        </p:spPr>
      </p:pic>
      <p:pic>
        <p:nvPicPr>
          <p:cNvPr id="15369" name="Picture 9" descr="C:\Documents and Settings\кабинет 3-46\Рабочий стол\НОВЫЕ КАРТИНКИ ДЛЯ Презентаций\ЗВЕРЮШКИ\6trfhg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569782" y="5000636"/>
            <a:ext cx="1829700" cy="1428760"/>
          </a:xfrm>
          <a:prstGeom prst="rect">
            <a:avLst/>
          </a:prstGeom>
          <a:noFill/>
        </p:spPr>
      </p:pic>
      <p:pic>
        <p:nvPicPr>
          <p:cNvPr id="15370" name="Picture 10" descr="C:\Documents and Settings\кабинет 3-46\Рабочий стол\НОВЫЕ КАРТИНКИ ДЛЯ Презентаций\ПРОФЕССИИ\7ншг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357554" y="3857627"/>
            <a:ext cx="1340303" cy="1649179"/>
          </a:xfrm>
          <a:prstGeom prst="rect">
            <a:avLst/>
          </a:prstGeom>
          <a:noFill/>
        </p:spPr>
      </p:pic>
      <p:pic>
        <p:nvPicPr>
          <p:cNvPr id="15371" name="Picture 11" descr="C:\Documents and Settings\кабинет 3-46\Рабочий стол\НОВЫЕ КАРТИНКИ ДЛЯ Презентаций\КУКЛЫ\xfh.pn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86380" y="3286124"/>
            <a:ext cx="824090" cy="1319209"/>
          </a:xfrm>
          <a:prstGeom prst="rect">
            <a:avLst/>
          </a:prstGeom>
          <a:noFill/>
        </p:spPr>
      </p:pic>
      <p:pic>
        <p:nvPicPr>
          <p:cNvPr id="15372" name="Picture 12" descr="C:\Documents and Settings\кабинет 3-46\Рабочий стол\НОВЫЕ КАРТИНКИ ДЛЯ Презентаций\МЯЧИ\мяч.pn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143636" y="5643578"/>
            <a:ext cx="714380" cy="7143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1538" y="500042"/>
            <a:ext cx="338906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3D762E"/>
                </a:solidFill>
                <a:latin typeface="Century Schoolbook" pitchFamily="18" charset="0"/>
              </a:rPr>
              <a:t>С бородой, а не старик,</a:t>
            </a:r>
          </a:p>
          <a:p>
            <a:r>
              <a:rPr lang="ru-RU" sz="2000" b="1" dirty="0" smtClean="0">
                <a:solidFill>
                  <a:srgbClr val="3D762E"/>
                </a:solidFill>
                <a:latin typeface="Century Schoolbook" pitchFamily="18" charset="0"/>
              </a:rPr>
              <a:t>С рогами, а не бык,</a:t>
            </a:r>
          </a:p>
          <a:p>
            <a:r>
              <a:rPr lang="ru-RU" sz="2000" b="1" dirty="0" smtClean="0">
                <a:solidFill>
                  <a:srgbClr val="3D762E"/>
                </a:solidFill>
                <a:latin typeface="Century Schoolbook" pitchFamily="18" charset="0"/>
              </a:rPr>
              <a:t>С пухом, а не птица.</a:t>
            </a:r>
            <a:endParaRPr lang="ru-RU" sz="2000" b="1" dirty="0">
              <a:solidFill>
                <a:srgbClr val="3D762E"/>
              </a:solidFill>
              <a:latin typeface="Century Schoolbook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29388" y="571480"/>
            <a:ext cx="18832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3D762E"/>
                </a:solidFill>
              </a:rPr>
              <a:t>козёл</a:t>
            </a:r>
            <a:endParaRPr lang="ru-RU" sz="5400" b="1" dirty="0">
              <a:solidFill>
                <a:srgbClr val="3D762E"/>
              </a:solidFill>
            </a:endParaRPr>
          </a:p>
        </p:txBody>
      </p:sp>
      <p:pic>
        <p:nvPicPr>
          <p:cNvPr id="3074" name="Picture 2" descr="C:\Documents and Settings\кабинет 3-46\Рабочий стол\НОВЫЕ КАРТИНКИ ДЛЯ Презентаций\ЗВЕРЮШКИ\8RFUTY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428603"/>
            <a:ext cx="1800230" cy="138965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857224" y="2143116"/>
            <a:ext cx="32496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3D762E"/>
                </a:solidFill>
                <a:latin typeface="Century Schoolbook" pitchFamily="18" charset="0"/>
              </a:rPr>
              <a:t>Зверь  я горбатый,</a:t>
            </a:r>
          </a:p>
          <a:p>
            <a:r>
              <a:rPr lang="ru-RU" sz="2000" b="1" dirty="0" smtClean="0">
                <a:solidFill>
                  <a:srgbClr val="3D762E"/>
                </a:solidFill>
                <a:latin typeface="Century Schoolbook" pitchFamily="18" charset="0"/>
              </a:rPr>
              <a:t>Но нравлюсь ребятам.</a:t>
            </a:r>
            <a:endParaRPr lang="ru-RU" sz="2000" b="1" dirty="0">
              <a:solidFill>
                <a:srgbClr val="3D762E"/>
              </a:solidFill>
              <a:latin typeface="Century Schoolbook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00496" y="2071678"/>
            <a:ext cx="28742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3D762E"/>
                </a:solidFill>
              </a:rPr>
              <a:t>верблюд</a:t>
            </a:r>
            <a:endParaRPr lang="ru-RU" sz="5400" b="1" dirty="0">
              <a:solidFill>
                <a:srgbClr val="3D762E"/>
              </a:solidFill>
            </a:endParaRPr>
          </a:p>
        </p:txBody>
      </p:sp>
      <p:pic>
        <p:nvPicPr>
          <p:cNvPr id="3077" name="Picture 5" descr="C:\Documents and Settings\кабинет 3-46\Рабочий стол\НОВЫЕ КАРТИНКИ ДЛЯ Презентаций\ЗВЕРЮШКИ\6t5r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00100" y="4214818"/>
            <a:ext cx="2316163" cy="1874837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5929322" y="5357826"/>
            <a:ext cx="28280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3D762E"/>
                </a:solidFill>
              </a:rPr>
              <a:t>барашек</a:t>
            </a:r>
            <a:endParaRPr lang="ru-RU" sz="5400" b="1" dirty="0">
              <a:solidFill>
                <a:srgbClr val="3D762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86116" y="3286124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smtClean="0">
                <a:solidFill>
                  <a:srgbClr val="3D762E"/>
                </a:solidFill>
                <a:latin typeface="Century Schoolbook" pitchFamily="18" charset="0"/>
              </a:rPr>
              <a:t>Шерстяная его шуба.</a:t>
            </a:r>
            <a:br>
              <a:rPr lang="ru-RU" sz="2000" b="1" dirty="0" smtClean="0">
                <a:solidFill>
                  <a:srgbClr val="3D762E"/>
                </a:solidFill>
                <a:latin typeface="Century Schoolbook" pitchFamily="18" charset="0"/>
              </a:rPr>
            </a:br>
            <a:r>
              <a:rPr lang="ru-RU" sz="2000" b="1" dirty="0" smtClean="0">
                <a:solidFill>
                  <a:srgbClr val="3D762E"/>
                </a:solidFill>
                <a:latin typeface="Century Schoolbook" pitchFamily="18" charset="0"/>
              </a:rPr>
              <a:t>Сострижём и тётя Люба</a:t>
            </a:r>
            <a:br>
              <a:rPr lang="ru-RU" sz="2000" b="1" dirty="0" smtClean="0">
                <a:solidFill>
                  <a:srgbClr val="3D762E"/>
                </a:solidFill>
                <a:latin typeface="Century Schoolbook" pitchFamily="18" charset="0"/>
              </a:rPr>
            </a:br>
            <a:r>
              <a:rPr lang="ru-RU" sz="2000" b="1" dirty="0" smtClean="0">
                <a:solidFill>
                  <a:srgbClr val="3D762E"/>
                </a:solidFill>
                <a:latin typeface="Century Schoolbook" pitchFamily="18" charset="0"/>
              </a:rPr>
              <a:t>Из неё спрядёт нам пряжу,</a:t>
            </a:r>
            <a:br>
              <a:rPr lang="ru-RU" sz="2000" b="1" dirty="0" smtClean="0">
                <a:solidFill>
                  <a:srgbClr val="3D762E"/>
                </a:solidFill>
                <a:latin typeface="Century Schoolbook" pitchFamily="18" charset="0"/>
              </a:rPr>
            </a:br>
            <a:r>
              <a:rPr lang="ru-RU" sz="2000" b="1" dirty="0" smtClean="0">
                <a:solidFill>
                  <a:srgbClr val="3D762E"/>
                </a:solidFill>
                <a:latin typeface="Century Schoolbook" pitchFamily="18" charset="0"/>
              </a:rPr>
              <a:t>Кофту и носки мне свяжет.</a:t>
            </a:r>
            <a:br>
              <a:rPr lang="ru-RU" sz="2000" b="1" dirty="0" smtClean="0">
                <a:solidFill>
                  <a:srgbClr val="3D762E"/>
                </a:solidFill>
                <a:latin typeface="Century Schoolbook" pitchFamily="18" charset="0"/>
              </a:rPr>
            </a:br>
            <a:r>
              <a:rPr lang="ru-RU" sz="2000" b="1" dirty="0" smtClean="0">
                <a:solidFill>
                  <a:srgbClr val="3D762E"/>
                </a:solidFill>
                <a:latin typeface="Century Schoolbook" pitchFamily="18" charset="0"/>
              </a:rPr>
              <a:t>У него рога, крутые</a:t>
            </a:r>
            <a:br>
              <a:rPr lang="ru-RU" sz="2000" b="1" dirty="0" smtClean="0">
                <a:solidFill>
                  <a:srgbClr val="3D762E"/>
                </a:solidFill>
                <a:latin typeface="Century Schoolbook" pitchFamily="18" charset="0"/>
              </a:rPr>
            </a:br>
            <a:r>
              <a:rPr lang="ru-RU" sz="2000" b="1" dirty="0" smtClean="0">
                <a:solidFill>
                  <a:srgbClr val="3D762E"/>
                </a:solidFill>
                <a:latin typeface="Century Schoolbook" pitchFamily="18" charset="0"/>
              </a:rPr>
              <a:t>Словно в кольца завитые.</a:t>
            </a:r>
            <a:br>
              <a:rPr lang="ru-RU" sz="2000" b="1" dirty="0" smtClean="0">
                <a:solidFill>
                  <a:srgbClr val="3D762E"/>
                </a:solidFill>
                <a:latin typeface="Century Schoolbook" pitchFamily="18" charset="0"/>
              </a:rPr>
            </a:br>
            <a:r>
              <a:rPr lang="ru-RU" sz="2000" b="1" dirty="0" smtClean="0">
                <a:solidFill>
                  <a:srgbClr val="3D762E"/>
                </a:solidFill>
                <a:latin typeface="Century Schoolbook" pitchFamily="18" charset="0"/>
              </a:rPr>
              <a:t>Сколько у него кудряшек!</a:t>
            </a:r>
            <a:br>
              <a:rPr lang="ru-RU" sz="2000" b="1" dirty="0" smtClean="0">
                <a:solidFill>
                  <a:srgbClr val="3D762E"/>
                </a:solidFill>
                <a:latin typeface="Century Schoolbook" pitchFamily="18" charset="0"/>
              </a:rPr>
            </a:br>
            <a:r>
              <a:rPr lang="ru-RU" sz="2000" b="1" dirty="0" smtClean="0">
                <a:solidFill>
                  <a:srgbClr val="3D762E"/>
                </a:solidFill>
                <a:latin typeface="Century Schoolbook" pitchFamily="18" charset="0"/>
              </a:rPr>
              <a:t>Кто же это? Наш …</a:t>
            </a:r>
            <a:endParaRPr lang="ru-RU" sz="2000" b="1" dirty="0">
              <a:solidFill>
                <a:srgbClr val="3D762E"/>
              </a:solidFill>
              <a:latin typeface="Century Schoolbook" pitchFamily="18" charset="0"/>
            </a:endParaRPr>
          </a:p>
        </p:txBody>
      </p:sp>
      <p:pic>
        <p:nvPicPr>
          <p:cNvPr id="3078" name="Picture 6" descr="C:\Documents and Settings\кабинет 3-46\Рабочий стол\НОВЫЕ КАРТИНКИ ДЛЯ Презентаций\животные\Рисунок44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6578" y="1785926"/>
            <a:ext cx="1873474" cy="1760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9" grpId="0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кабинет 3-46\Рабочий стол\НОВЫЕ КАРТИНКИ ДЛЯ Презентаций\ЗВЕРЮШКИ\5SURTCH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642918"/>
            <a:ext cx="1949956" cy="135732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357950" y="642918"/>
            <a:ext cx="231601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3D762E"/>
                </a:solidFill>
              </a:rPr>
              <a:t>корова</a:t>
            </a:r>
            <a:endParaRPr lang="ru-RU" sz="5400" b="1" dirty="0">
              <a:solidFill>
                <a:srgbClr val="3D762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488" y="500042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smtClean="0">
                <a:solidFill>
                  <a:srgbClr val="3D762E"/>
                </a:solidFill>
                <a:latin typeface="Century Schoolbook" pitchFamily="18" charset="0"/>
              </a:rPr>
              <a:t>У неё рога, копыта,</a:t>
            </a:r>
            <a:br>
              <a:rPr lang="ru-RU" sz="2000" b="1" dirty="0" smtClean="0">
                <a:solidFill>
                  <a:srgbClr val="3D762E"/>
                </a:solidFill>
                <a:latin typeface="Century Schoolbook" pitchFamily="18" charset="0"/>
              </a:rPr>
            </a:br>
            <a:r>
              <a:rPr lang="ru-RU" sz="2000" b="1" dirty="0" smtClean="0">
                <a:solidFill>
                  <a:srgbClr val="3D762E"/>
                </a:solidFill>
                <a:latin typeface="Century Schoolbook" pitchFamily="18" charset="0"/>
              </a:rPr>
              <a:t>И на всех глядит сердито,</a:t>
            </a:r>
            <a:br>
              <a:rPr lang="ru-RU" sz="2000" b="1" dirty="0" smtClean="0">
                <a:solidFill>
                  <a:srgbClr val="3D762E"/>
                </a:solidFill>
                <a:latin typeface="Century Schoolbook" pitchFamily="18" charset="0"/>
              </a:rPr>
            </a:br>
            <a:r>
              <a:rPr lang="ru-RU" sz="2000" b="1" dirty="0" smtClean="0">
                <a:solidFill>
                  <a:srgbClr val="3D762E"/>
                </a:solidFill>
                <a:latin typeface="Century Schoolbook" pitchFamily="18" charset="0"/>
              </a:rPr>
              <a:t>Но добрей она щенка,</a:t>
            </a:r>
            <a:br>
              <a:rPr lang="ru-RU" sz="2000" b="1" dirty="0" smtClean="0">
                <a:solidFill>
                  <a:srgbClr val="3D762E"/>
                </a:solidFill>
                <a:latin typeface="Century Schoolbook" pitchFamily="18" charset="0"/>
              </a:rPr>
            </a:br>
            <a:r>
              <a:rPr lang="ru-RU" sz="2000" b="1" dirty="0" smtClean="0">
                <a:solidFill>
                  <a:srgbClr val="3D762E"/>
                </a:solidFill>
                <a:latin typeface="Century Schoolbook" pitchFamily="18" charset="0"/>
              </a:rPr>
              <a:t>И нальёт нам молока.</a:t>
            </a:r>
            <a:endParaRPr lang="ru-RU" sz="2000" b="1" dirty="0">
              <a:solidFill>
                <a:srgbClr val="3D762E"/>
              </a:solidFill>
              <a:latin typeface="Century Schoolbook" pitchFamily="18" charset="0"/>
            </a:endParaRPr>
          </a:p>
        </p:txBody>
      </p:sp>
      <p:pic>
        <p:nvPicPr>
          <p:cNvPr id="4099" name="Picture 3" descr="C:\Documents and Settings\кабинет 3-46\Рабочий стол\НОВЫЕ КАРТИНКИ ДЛЯ Презентаций\ЗВЕРЮШКИ\013.gif"/>
          <p:cNvPicPr>
            <a:picLocks noChangeAspect="1" noChangeArrowheads="1" noCrop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86512" y="2143116"/>
            <a:ext cx="2000264" cy="208360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285852" y="2571744"/>
            <a:ext cx="154728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err="1" smtClean="0">
                <a:solidFill>
                  <a:srgbClr val="3D762E"/>
                </a:solidFill>
              </a:rPr>
              <a:t>осёл</a:t>
            </a:r>
            <a:endParaRPr lang="ru-RU" sz="5400" b="1" dirty="0">
              <a:solidFill>
                <a:srgbClr val="3D762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928926" y="2285992"/>
            <a:ext cx="450056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3D762E"/>
                </a:solidFill>
                <a:latin typeface="Century Schoolbook" pitchFamily="18" charset="0"/>
              </a:rPr>
              <a:t>Уши длинные имею</a:t>
            </a:r>
            <a:br>
              <a:rPr lang="ru-RU" sz="2000" b="1" dirty="0" smtClean="0">
                <a:solidFill>
                  <a:srgbClr val="3D762E"/>
                </a:solidFill>
                <a:latin typeface="Century Schoolbook" pitchFamily="18" charset="0"/>
              </a:rPr>
            </a:br>
            <a:r>
              <a:rPr lang="ru-RU" sz="2000" b="1" dirty="0" smtClean="0">
                <a:solidFill>
                  <a:srgbClr val="3D762E"/>
                </a:solidFill>
                <a:latin typeface="Century Schoolbook" pitchFamily="18" charset="0"/>
              </a:rPr>
              <a:t>Груз на спину и пошёл.</a:t>
            </a:r>
            <a:br>
              <a:rPr lang="ru-RU" sz="2000" b="1" dirty="0" smtClean="0">
                <a:solidFill>
                  <a:srgbClr val="3D762E"/>
                </a:solidFill>
                <a:latin typeface="Century Schoolbook" pitchFamily="18" charset="0"/>
              </a:rPr>
            </a:br>
            <a:r>
              <a:rPr lang="ru-RU" sz="2000" b="1" dirty="0" smtClean="0">
                <a:solidFill>
                  <a:srgbClr val="3D762E"/>
                </a:solidFill>
                <a:latin typeface="Century Schoolbook" pitchFamily="18" charset="0"/>
              </a:rPr>
              <a:t>Говорить "</a:t>
            </a:r>
            <a:r>
              <a:rPr lang="ru-RU" sz="2000" b="1" dirty="0" err="1" smtClean="0">
                <a:solidFill>
                  <a:srgbClr val="3D762E"/>
                </a:solidFill>
                <a:latin typeface="Century Schoolbook" pitchFamily="18" charset="0"/>
              </a:rPr>
              <a:t>иа</a:t>
            </a:r>
            <a:r>
              <a:rPr lang="ru-RU" sz="2000" b="1" dirty="0" smtClean="0">
                <a:solidFill>
                  <a:srgbClr val="3D762E"/>
                </a:solidFill>
                <a:latin typeface="Century Schoolbook" pitchFamily="18" charset="0"/>
              </a:rPr>
              <a:t>" умею.</a:t>
            </a:r>
            <a:br>
              <a:rPr lang="ru-RU" sz="2000" b="1" dirty="0" smtClean="0">
                <a:solidFill>
                  <a:srgbClr val="3D762E"/>
                </a:solidFill>
                <a:latin typeface="Century Schoolbook" pitchFamily="18" charset="0"/>
              </a:rPr>
            </a:br>
            <a:r>
              <a:rPr lang="ru-RU" sz="2000" b="1" dirty="0" smtClean="0">
                <a:solidFill>
                  <a:srgbClr val="3D762E"/>
                </a:solidFill>
                <a:latin typeface="Century Schoolbook" pitchFamily="18" charset="0"/>
              </a:rPr>
              <a:t>Значит, я зовусь.</a:t>
            </a:r>
            <a:r>
              <a:rPr lang="ru-RU" dirty="0" smtClean="0"/>
              <a:t>   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143240" y="4143380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smtClean="0">
                <a:solidFill>
                  <a:srgbClr val="3D762E"/>
                </a:solidFill>
                <a:latin typeface="Century Schoolbook" pitchFamily="18" charset="0"/>
              </a:rPr>
              <a:t>Заворчал живой замок,</a:t>
            </a:r>
            <a:br>
              <a:rPr lang="ru-RU" sz="2000" b="1" dirty="0" smtClean="0">
                <a:solidFill>
                  <a:srgbClr val="3D762E"/>
                </a:solidFill>
                <a:latin typeface="Century Schoolbook" pitchFamily="18" charset="0"/>
              </a:rPr>
            </a:br>
            <a:r>
              <a:rPr lang="ru-RU" sz="2000" b="1" dirty="0" smtClean="0">
                <a:solidFill>
                  <a:srgbClr val="3D762E"/>
                </a:solidFill>
                <a:latin typeface="Century Schoolbook" pitchFamily="18" charset="0"/>
              </a:rPr>
              <a:t>Лёг у двери поперёк.</a:t>
            </a:r>
            <a:br>
              <a:rPr lang="ru-RU" sz="2000" b="1" dirty="0" smtClean="0">
                <a:solidFill>
                  <a:srgbClr val="3D762E"/>
                </a:solidFill>
                <a:latin typeface="Century Schoolbook" pitchFamily="18" charset="0"/>
              </a:rPr>
            </a:br>
            <a:r>
              <a:rPr lang="ru-RU" sz="2000" b="1" dirty="0" smtClean="0">
                <a:solidFill>
                  <a:srgbClr val="3D762E"/>
                </a:solidFill>
                <a:latin typeface="Century Schoolbook" pitchFamily="18" charset="0"/>
              </a:rPr>
              <a:t>Две медали на груди.</a:t>
            </a:r>
            <a:br>
              <a:rPr lang="ru-RU" sz="2000" b="1" dirty="0" smtClean="0">
                <a:solidFill>
                  <a:srgbClr val="3D762E"/>
                </a:solidFill>
                <a:latin typeface="Century Schoolbook" pitchFamily="18" charset="0"/>
              </a:rPr>
            </a:br>
            <a:r>
              <a:rPr lang="ru-RU" sz="2000" b="1" dirty="0" smtClean="0">
                <a:solidFill>
                  <a:srgbClr val="3D762E"/>
                </a:solidFill>
                <a:latin typeface="Century Schoolbook" pitchFamily="18" charset="0"/>
              </a:rPr>
              <a:t>Лучше в дом не заходи!</a:t>
            </a:r>
            <a:endParaRPr lang="ru-RU" sz="2000" b="1" dirty="0">
              <a:solidFill>
                <a:srgbClr val="3D762E"/>
              </a:solidFill>
              <a:latin typeface="Century Schoolbook" pitchFamily="18" charset="0"/>
            </a:endParaRPr>
          </a:p>
        </p:txBody>
      </p:sp>
      <p:sp>
        <p:nvSpPr>
          <p:cNvPr id="4101" name="AutoShape 5" descr="https://im0-tub-ru.yandex.net/i?id=f51b88566c293ba3a4230d0fd892e7fc&amp;n=33&amp;h=190&amp;w=13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3" name="Picture 7" descr="C:\Documents and Settings\кабинет 3-46\Рабочий стол\НОВЫЕ КАРТИНКИ ДЛЯ Презентаций\ЗВЕРЮШКИ\г6енра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00" y="4214818"/>
            <a:ext cx="2350164" cy="2214578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6143636" y="5500702"/>
            <a:ext cx="223253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3D762E"/>
                </a:solidFill>
              </a:rPr>
              <a:t>собака</a:t>
            </a:r>
            <a:endParaRPr lang="ru-RU" sz="5400" b="1" dirty="0">
              <a:solidFill>
                <a:srgbClr val="3D762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0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b="1" dirty="0" smtClean="0">
                <a:solidFill>
                  <a:srgbClr val="3D762E"/>
                </a:solidFill>
                <a:latin typeface="Century Schoolbook" pitchFamily="18" charset="0"/>
              </a:rPr>
              <a:t>Что </a:t>
            </a:r>
            <a:r>
              <a:rPr lang="ru-RU" sz="4900" b="1" dirty="0" smtClean="0">
                <a:solidFill>
                  <a:srgbClr val="3D762E"/>
                </a:solidFill>
                <a:latin typeface="Century Schoolbook" pitchFamily="18" charset="0"/>
              </a:rPr>
              <a:t>за</a:t>
            </a:r>
            <a:r>
              <a:rPr lang="ru-RU" b="1" dirty="0" smtClean="0">
                <a:solidFill>
                  <a:srgbClr val="3D762E"/>
                </a:solidFill>
                <a:latin typeface="Century Schoolbook" pitchFamily="18" charset="0"/>
              </a:rPr>
              <a:t> птица?</a:t>
            </a:r>
            <a:br>
              <a:rPr lang="ru-RU" b="1" dirty="0" smtClean="0">
                <a:solidFill>
                  <a:srgbClr val="3D762E"/>
                </a:solidFill>
                <a:latin typeface="Century Schoolbook" pitchFamily="18" charset="0"/>
              </a:rPr>
            </a:br>
            <a:endParaRPr lang="ru-RU" dirty="0"/>
          </a:p>
        </p:txBody>
      </p:sp>
      <p:pic>
        <p:nvPicPr>
          <p:cNvPr id="1027" name="Picture 3" descr="C:\Documents and Settings\кабинет 3-46\Рабочий стол\НОВЫЕ КАРТИНКИ ДЛЯ Презентаций\ПТИЦЫ\5try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3" y="857233"/>
            <a:ext cx="1545822" cy="1785950"/>
          </a:xfrm>
          <a:prstGeom prst="rect">
            <a:avLst/>
          </a:prstGeom>
          <a:noFill/>
        </p:spPr>
      </p:pic>
      <p:pic>
        <p:nvPicPr>
          <p:cNvPr id="1028" name="Picture 4" descr="C:\Documents and Settings\кабинет 3-46\Рабочий стол\НОВЫЕ КАРТИНКИ ДЛЯ Презентаций\ПТИЦЫ\yrtgf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2500306"/>
            <a:ext cx="1596524" cy="1643074"/>
          </a:xfrm>
          <a:prstGeom prst="rect">
            <a:avLst/>
          </a:prstGeom>
          <a:noFill/>
        </p:spPr>
      </p:pic>
      <p:pic>
        <p:nvPicPr>
          <p:cNvPr id="1029" name="Picture 5" descr="C:\Documents and Settings\кабинет 3-46\Рабочий стол\НОВЫЕ КАРТИНКИ ДЛЯ Презентаций\ПТИЦЫ\птенцы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70" y="4143380"/>
            <a:ext cx="1124417" cy="1495418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357290" y="285749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3D762E"/>
                </a:solidFill>
                <a:latin typeface="Century Schoolbook" pitchFamily="18" charset="0"/>
              </a:rPr>
              <a:t>Птица ходит по двору,</a:t>
            </a:r>
            <a:br>
              <a:rPr lang="ru-RU" b="1" dirty="0" smtClean="0">
                <a:solidFill>
                  <a:srgbClr val="3D762E"/>
                </a:solidFill>
                <a:latin typeface="Century Schoolbook" pitchFamily="18" charset="0"/>
              </a:rPr>
            </a:br>
            <a:r>
              <a:rPr lang="ru-RU" b="1" dirty="0" smtClean="0">
                <a:solidFill>
                  <a:srgbClr val="3D762E"/>
                </a:solidFill>
                <a:latin typeface="Century Schoolbook" pitchFamily="18" charset="0"/>
              </a:rPr>
              <a:t>Будит деток поутру,</a:t>
            </a:r>
            <a:br>
              <a:rPr lang="ru-RU" b="1" dirty="0" smtClean="0">
                <a:solidFill>
                  <a:srgbClr val="3D762E"/>
                </a:solidFill>
                <a:latin typeface="Century Schoolbook" pitchFamily="18" charset="0"/>
              </a:rPr>
            </a:br>
            <a:r>
              <a:rPr lang="ru-RU" b="1" dirty="0" smtClean="0">
                <a:solidFill>
                  <a:srgbClr val="3D762E"/>
                </a:solidFill>
                <a:latin typeface="Century Schoolbook" pitchFamily="18" charset="0"/>
              </a:rPr>
              <a:t>На макушке гребешок,</a:t>
            </a:r>
            <a:br>
              <a:rPr lang="ru-RU" b="1" dirty="0" smtClean="0">
                <a:solidFill>
                  <a:srgbClr val="3D762E"/>
                </a:solidFill>
                <a:latin typeface="Century Schoolbook" pitchFamily="18" charset="0"/>
              </a:rPr>
            </a:br>
            <a:r>
              <a:rPr lang="ru-RU" b="1" dirty="0" smtClean="0">
                <a:solidFill>
                  <a:srgbClr val="3D762E"/>
                </a:solidFill>
                <a:latin typeface="Century Schoolbook" pitchFamily="18" charset="0"/>
              </a:rPr>
              <a:t>Кто же это ? </a:t>
            </a:r>
            <a:endParaRPr lang="ru-RU" b="1" dirty="0">
              <a:solidFill>
                <a:srgbClr val="3D762E"/>
              </a:solidFill>
              <a:latin typeface="Century Schoolbook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786050" y="857232"/>
            <a:ext cx="564360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3D762E"/>
                </a:solidFill>
                <a:latin typeface="Century Schoolbook" pitchFamily="18" charset="0"/>
              </a:rPr>
              <a:t>Домашняя птица, под клювом серёжки,</a:t>
            </a:r>
            <a:br>
              <a:rPr lang="ru-RU" b="1" dirty="0" smtClean="0">
                <a:solidFill>
                  <a:srgbClr val="3D762E"/>
                </a:solidFill>
                <a:latin typeface="Century Schoolbook" pitchFamily="18" charset="0"/>
              </a:rPr>
            </a:br>
            <a:r>
              <a:rPr lang="ru-RU" b="1" dirty="0" smtClean="0">
                <a:solidFill>
                  <a:srgbClr val="3D762E"/>
                </a:solidFill>
                <a:latin typeface="Century Schoolbook" pitchFamily="18" charset="0"/>
              </a:rPr>
              <a:t>Несёт она яйца для Димки и Лёшки,</a:t>
            </a:r>
            <a:br>
              <a:rPr lang="ru-RU" b="1" dirty="0" smtClean="0">
                <a:solidFill>
                  <a:srgbClr val="3D762E"/>
                </a:solidFill>
                <a:latin typeface="Century Schoolbook" pitchFamily="18" charset="0"/>
              </a:rPr>
            </a:br>
            <a:r>
              <a:rPr lang="ru-RU" b="1" dirty="0" smtClean="0">
                <a:solidFill>
                  <a:srgbClr val="3D762E"/>
                </a:solidFill>
                <a:latin typeface="Century Schoolbook" pitchFamily="18" charset="0"/>
              </a:rPr>
              <a:t>Но если вдруг дождик и небо нахмурится,</a:t>
            </a:r>
            <a:br>
              <a:rPr lang="ru-RU" b="1" dirty="0" smtClean="0">
                <a:solidFill>
                  <a:srgbClr val="3D762E"/>
                </a:solidFill>
                <a:latin typeface="Century Schoolbook" pitchFamily="18" charset="0"/>
              </a:rPr>
            </a:br>
            <a:r>
              <a:rPr lang="ru-RU" b="1" dirty="0" smtClean="0">
                <a:solidFill>
                  <a:srgbClr val="3D762E"/>
                </a:solidFill>
                <a:latin typeface="Century Schoolbook" pitchFamily="18" charset="0"/>
              </a:rPr>
              <a:t>В курятнике прячется мокрая …</a:t>
            </a:r>
            <a:endParaRPr lang="ru-RU" b="1" dirty="0">
              <a:solidFill>
                <a:srgbClr val="3D762E"/>
              </a:solidFill>
              <a:latin typeface="Century Schoolbook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142976" y="4429132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3D762E"/>
                </a:solidFill>
                <a:latin typeface="Century Schoolbook" pitchFamily="18" charset="0"/>
              </a:rPr>
              <a:t>Жёлтые пищат комочки,  </a:t>
            </a:r>
            <a:br>
              <a:rPr lang="ru-RU" b="1" dirty="0" smtClean="0">
                <a:solidFill>
                  <a:srgbClr val="3D762E"/>
                </a:solidFill>
                <a:latin typeface="Century Schoolbook" pitchFamily="18" charset="0"/>
              </a:rPr>
            </a:br>
            <a:r>
              <a:rPr lang="ru-RU" b="1" dirty="0" smtClean="0">
                <a:solidFill>
                  <a:srgbClr val="3D762E"/>
                </a:solidFill>
                <a:latin typeface="Century Schoolbook" pitchFamily="18" charset="0"/>
              </a:rPr>
              <a:t>Это всё сыны и дочки</a:t>
            </a:r>
            <a:br>
              <a:rPr lang="ru-RU" b="1" dirty="0" smtClean="0">
                <a:solidFill>
                  <a:srgbClr val="3D762E"/>
                </a:solidFill>
                <a:latin typeface="Century Schoolbook" pitchFamily="18" charset="0"/>
              </a:rPr>
            </a:br>
            <a:r>
              <a:rPr lang="ru-RU" b="1" dirty="0" smtClean="0">
                <a:solidFill>
                  <a:srgbClr val="3D762E"/>
                </a:solidFill>
                <a:latin typeface="Century Schoolbook" pitchFamily="18" charset="0"/>
              </a:rPr>
              <a:t>Квохчет мама: </a:t>
            </a:r>
            <a:r>
              <a:rPr lang="ru-RU" b="1" dirty="0" err="1" smtClean="0">
                <a:solidFill>
                  <a:srgbClr val="3D762E"/>
                </a:solidFill>
                <a:latin typeface="Century Schoolbook" pitchFamily="18" charset="0"/>
              </a:rPr>
              <a:t>Ко-ко-ко</a:t>
            </a:r>
            <a:r>
              <a:rPr lang="ru-RU" b="1" dirty="0" smtClean="0">
                <a:solidFill>
                  <a:srgbClr val="3D762E"/>
                </a:solidFill>
                <a:latin typeface="Century Schoolbook" pitchFamily="18" charset="0"/>
              </a:rPr>
              <a:t>,</a:t>
            </a:r>
            <a:br>
              <a:rPr lang="ru-RU" b="1" dirty="0" smtClean="0">
                <a:solidFill>
                  <a:srgbClr val="3D762E"/>
                </a:solidFill>
                <a:latin typeface="Century Schoolbook" pitchFamily="18" charset="0"/>
              </a:rPr>
            </a:br>
            <a:r>
              <a:rPr lang="ru-RU" b="1" dirty="0" smtClean="0">
                <a:solidFill>
                  <a:srgbClr val="3D762E"/>
                </a:solidFill>
                <a:latin typeface="Century Schoolbook" pitchFamily="18" charset="0"/>
              </a:rPr>
              <a:t>Не ходите далеко!</a:t>
            </a:r>
            <a:br>
              <a:rPr lang="ru-RU" b="1" dirty="0" smtClean="0">
                <a:solidFill>
                  <a:srgbClr val="3D762E"/>
                </a:solidFill>
                <a:latin typeface="Century Schoolbook" pitchFamily="18" charset="0"/>
              </a:rPr>
            </a:br>
            <a:r>
              <a:rPr lang="ru-RU" b="1" dirty="0" smtClean="0">
                <a:solidFill>
                  <a:srgbClr val="3D762E"/>
                </a:solidFill>
                <a:latin typeface="Century Schoolbook" pitchFamily="18" charset="0"/>
              </a:rPr>
              <a:t>Не играйте с мамой в прятки.</a:t>
            </a:r>
            <a:br>
              <a:rPr lang="ru-RU" b="1" dirty="0" smtClean="0">
                <a:solidFill>
                  <a:srgbClr val="3D762E"/>
                </a:solidFill>
                <a:latin typeface="Century Schoolbook" pitchFamily="18" charset="0"/>
              </a:rPr>
            </a:br>
            <a:r>
              <a:rPr lang="ru-RU" b="1" dirty="0" smtClean="0">
                <a:solidFill>
                  <a:srgbClr val="3D762E"/>
                </a:solidFill>
                <a:latin typeface="Century Schoolbook" pitchFamily="18" charset="0"/>
              </a:rPr>
              <a:t>Детки кто её? … </a:t>
            </a:r>
            <a:endParaRPr lang="ru-RU" b="1" dirty="0">
              <a:solidFill>
                <a:srgbClr val="3D762E"/>
              </a:solidFill>
              <a:latin typeface="Century Schoolbook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86380" y="5500702"/>
            <a:ext cx="32431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3D762E"/>
                </a:solidFill>
              </a:rPr>
              <a:t>цыплёнок</a:t>
            </a:r>
            <a:endParaRPr lang="ru-RU" sz="5400" b="1" dirty="0">
              <a:solidFill>
                <a:srgbClr val="3D762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43636" y="3071810"/>
            <a:ext cx="18164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3D762E"/>
                </a:solidFill>
              </a:rPr>
              <a:t>петух</a:t>
            </a:r>
            <a:endParaRPr lang="ru-RU" sz="5400" b="1" dirty="0">
              <a:solidFill>
                <a:srgbClr val="3D762E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15074" y="1785926"/>
            <a:ext cx="23439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3D762E"/>
                </a:solidFill>
              </a:rPr>
              <a:t>курица</a:t>
            </a:r>
            <a:endParaRPr lang="ru-RU" sz="5400" b="1" dirty="0">
              <a:solidFill>
                <a:srgbClr val="3D762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кабинет 3-46\Рабочий стол\НОВЫЕ КАРТИНКИ ДЛЯ Презентаций\ПТИЦЫ\250078-d19bb52e4d7a872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786" y="2714620"/>
            <a:ext cx="1733562" cy="1714512"/>
          </a:xfrm>
          <a:prstGeom prst="rect">
            <a:avLst/>
          </a:prstGeom>
          <a:noFill/>
        </p:spPr>
      </p:pic>
      <p:pic>
        <p:nvPicPr>
          <p:cNvPr id="2051" name="Picture 3" descr="C:\Documents and Settings\кабинет 3-46\Рабочий стол\НОВЫЕ КАРТИНКИ ДЛЯ Презентаций\ПТИЦЫ\курица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00892" y="642918"/>
            <a:ext cx="1628803" cy="1537139"/>
          </a:xfrm>
          <a:prstGeom prst="rect">
            <a:avLst/>
          </a:prstGeom>
          <a:noFill/>
        </p:spPr>
      </p:pic>
      <p:pic>
        <p:nvPicPr>
          <p:cNvPr id="6" name="Picture 2" descr="C:\Documents and Settings\кабинет 3-46\Рабочий стол\НОВЫЕ КАРТИНКИ ДЛЯ Презентаций\ПТИЦЫ\7yhtgb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4500570"/>
            <a:ext cx="1643074" cy="1443255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357554" y="285728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3D762E"/>
                </a:solidFill>
                <a:latin typeface="Century Schoolbook" pitchFamily="18" charset="0"/>
              </a:rPr>
              <a:t>Ко – </a:t>
            </a:r>
            <a:r>
              <a:rPr lang="ru-RU" b="1" dirty="0" err="1" smtClean="0">
                <a:solidFill>
                  <a:srgbClr val="3D762E"/>
                </a:solidFill>
                <a:latin typeface="Century Schoolbook" pitchFamily="18" charset="0"/>
              </a:rPr>
              <a:t>ко</a:t>
            </a:r>
            <a:r>
              <a:rPr lang="ru-RU" b="1" dirty="0" smtClean="0">
                <a:solidFill>
                  <a:srgbClr val="3D762E"/>
                </a:solidFill>
                <a:latin typeface="Century Schoolbook" pitchFamily="18" charset="0"/>
              </a:rPr>
              <a:t>, </a:t>
            </a:r>
            <a:r>
              <a:rPr lang="ru-RU" b="1" dirty="0" err="1" smtClean="0">
                <a:solidFill>
                  <a:srgbClr val="3D762E"/>
                </a:solidFill>
                <a:latin typeface="Century Schoolbook" pitchFamily="18" charset="0"/>
              </a:rPr>
              <a:t>ко-ко</a:t>
            </a:r>
            <a:r>
              <a:rPr lang="ru-RU" b="1" dirty="0" smtClean="0">
                <a:solidFill>
                  <a:srgbClr val="3D762E"/>
                </a:solidFill>
                <a:latin typeface="Century Schoolbook" pitchFamily="18" charset="0"/>
              </a:rPr>
              <a:t>! Ко - </a:t>
            </a:r>
            <a:r>
              <a:rPr lang="ru-RU" b="1" dirty="0" err="1" smtClean="0">
                <a:solidFill>
                  <a:srgbClr val="3D762E"/>
                </a:solidFill>
                <a:latin typeface="Century Schoolbook" pitchFamily="18" charset="0"/>
              </a:rPr>
              <a:t>ко</a:t>
            </a:r>
            <a:r>
              <a:rPr lang="ru-RU" b="1" dirty="0" smtClean="0">
                <a:solidFill>
                  <a:srgbClr val="3D762E"/>
                </a:solidFill>
                <a:latin typeface="Century Schoolbook" pitchFamily="18" charset="0"/>
              </a:rPr>
              <a:t>, </a:t>
            </a:r>
            <a:r>
              <a:rPr lang="ru-RU" b="1" dirty="0" err="1" smtClean="0">
                <a:solidFill>
                  <a:srgbClr val="3D762E"/>
                </a:solidFill>
                <a:latin typeface="Century Schoolbook" pitchFamily="18" charset="0"/>
              </a:rPr>
              <a:t>ко</a:t>
            </a:r>
            <a:r>
              <a:rPr lang="ru-RU" b="1" dirty="0" smtClean="0">
                <a:solidFill>
                  <a:srgbClr val="3D762E"/>
                </a:solidFill>
                <a:latin typeface="Century Schoolbook" pitchFamily="18" charset="0"/>
              </a:rPr>
              <a:t>!</a:t>
            </a:r>
            <a:br>
              <a:rPr lang="ru-RU" b="1" dirty="0" smtClean="0">
                <a:solidFill>
                  <a:srgbClr val="3D762E"/>
                </a:solidFill>
                <a:latin typeface="Century Schoolbook" pitchFamily="18" charset="0"/>
              </a:rPr>
            </a:br>
            <a:r>
              <a:rPr lang="ru-RU" b="1" dirty="0" smtClean="0">
                <a:solidFill>
                  <a:srgbClr val="3D762E"/>
                </a:solidFill>
                <a:latin typeface="Century Schoolbook" pitchFamily="18" charset="0"/>
              </a:rPr>
              <a:t>Мамой быть ей нелегко!</a:t>
            </a:r>
            <a:br>
              <a:rPr lang="ru-RU" b="1" dirty="0" smtClean="0">
                <a:solidFill>
                  <a:srgbClr val="3D762E"/>
                </a:solidFill>
                <a:latin typeface="Century Schoolbook" pitchFamily="18" charset="0"/>
              </a:rPr>
            </a:br>
            <a:r>
              <a:rPr lang="ru-RU" b="1" dirty="0" smtClean="0">
                <a:solidFill>
                  <a:srgbClr val="3D762E"/>
                </a:solidFill>
                <a:latin typeface="Century Schoolbook" pitchFamily="18" charset="0"/>
              </a:rPr>
              <a:t>Надо деток посчитать,</a:t>
            </a:r>
            <a:br>
              <a:rPr lang="ru-RU" b="1" dirty="0" smtClean="0">
                <a:solidFill>
                  <a:srgbClr val="3D762E"/>
                </a:solidFill>
                <a:latin typeface="Century Schoolbook" pitchFamily="18" charset="0"/>
              </a:rPr>
            </a:br>
            <a:r>
              <a:rPr lang="ru-RU" b="1" dirty="0" smtClean="0">
                <a:solidFill>
                  <a:srgbClr val="3D762E"/>
                </a:solidFill>
                <a:latin typeface="Century Schoolbook" pitchFamily="18" charset="0"/>
              </a:rPr>
              <a:t>Уложить под крылья спать.</a:t>
            </a:r>
            <a:br>
              <a:rPr lang="ru-RU" b="1" dirty="0" smtClean="0">
                <a:solidFill>
                  <a:srgbClr val="3D762E"/>
                </a:solidFill>
                <a:latin typeface="Century Schoolbook" pitchFamily="18" charset="0"/>
              </a:rPr>
            </a:br>
            <a:r>
              <a:rPr lang="ru-RU" b="1" dirty="0" smtClean="0">
                <a:solidFill>
                  <a:srgbClr val="3D762E"/>
                </a:solidFill>
                <a:latin typeface="Century Schoolbook" pitchFamily="18" charset="0"/>
              </a:rPr>
              <a:t>Двадцать дочек, два сыночка.</a:t>
            </a:r>
            <a:br>
              <a:rPr lang="ru-RU" b="1" dirty="0" smtClean="0">
                <a:solidFill>
                  <a:srgbClr val="3D762E"/>
                </a:solidFill>
                <a:latin typeface="Century Schoolbook" pitchFamily="18" charset="0"/>
              </a:rPr>
            </a:br>
            <a:r>
              <a:rPr lang="ru-RU" b="1" dirty="0" smtClean="0">
                <a:solidFill>
                  <a:srgbClr val="3D762E"/>
                </a:solidFill>
                <a:latin typeface="Century Schoolbook" pitchFamily="18" charset="0"/>
              </a:rPr>
              <a:t>И зовут мамашу… </a:t>
            </a:r>
            <a:r>
              <a:rPr lang="ru-RU" b="1" dirty="0" err="1" smtClean="0">
                <a:solidFill>
                  <a:srgbClr val="3D762E"/>
                </a:solidFill>
                <a:latin typeface="Century Schoolbook" pitchFamily="18" charset="0"/>
              </a:rPr>
              <a:t>квочка</a:t>
            </a:r>
            <a:r>
              <a:rPr lang="ru-RU" b="1" dirty="0" smtClean="0">
                <a:solidFill>
                  <a:srgbClr val="3D762E"/>
                </a:solidFill>
                <a:latin typeface="Century Schoolbook" pitchFamily="18" charset="0"/>
              </a:rPr>
              <a:t>!</a:t>
            </a:r>
            <a:br>
              <a:rPr lang="ru-RU" b="1" dirty="0" smtClean="0">
                <a:solidFill>
                  <a:srgbClr val="3D762E"/>
                </a:solidFill>
                <a:latin typeface="Century Schoolbook" pitchFamily="18" charset="0"/>
              </a:rPr>
            </a:br>
            <a:r>
              <a:rPr lang="ru-RU" b="1" dirty="0" smtClean="0">
                <a:solidFill>
                  <a:srgbClr val="3D762E"/>
                </a:solidFill>
                <a:latin typeface="Century Schoolbook" pitchFamily="18" charset="0"/>
              </a:rPr>
              <a:t>Строго квохчет у беседки.</a:t>
            </a:r>
            <a:br>
              <a:rPr lang="ru-RU" b="1" dirty="0" smtClean="0">
                <a:solidFill>
                  <a:srgbClr val="3D762E"/>
                </a:solidFill>
                <a:latin typeface="Century Schoolbook" pitchFamily="18" charset="0"/>
              </a:rPr>
            </a:br>
            <a:r>
              <a:rPr lang="ru-RU" b="1" dirty="0" smtClean="0">
                <a:solidFill>
                  <a:srgbClr val="3D762E"/>
                </a:solidFill>
                <a:latin typeface="Century Schoolbook" pitchFamily="18" charset="0"/>
              </a:rPr>
              <a:t>Их ещё зовут… наседки!</a:t>
            </a:r>
            <a:endParaRPr lang="ru-RU" b="1" dirty="0">
              <a:solidFill>
                <a:srgbClr val="3D762E"/>
              </a:solidFill>
              <a:latin typeface="Century Schoolbook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43636" y="5500702"/>
            <a:ext cx="221406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3D762E"/>
                </a:solidFill>
              </a:rPr>
              <a:t>индюк</a:t>
            </a:r>
            <a:endParaRPr lang="ru-RU" sz="5400" b="1" dirty="0">
              <a:solidFill>
                <a:srgbClr val="3D762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43570" y="3357562"/>
            <a:ext cx="138730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3D762E"/>
                </a:solidFill>
              </a:rPr>
              <a:t>гусь</a:t>
            </a:r>
            <a:endParaRPr lang="ru-RU" sz="5400" b="1" dirty="0">
              <a:solidFill>
                <a:srgbClr val="3D762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5786" y="714356"/>
            <a:ext cx="23439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3D762E"/>
                </a:solidFill>
              </a:rPr>
              <a:t>курица</a:t>
            </a:r>
            <a:endParaRPr lang="ru-RU" sz="5400" b="1" dirty="0">
              <a:solidFill>
                <a:srgbClr val="3D762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857488" y="292893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3D762E"/>
                </a:solidFill>
                <a:latin typeface="Century Schoolbook" pitchFamily="18" charset="0"/>
              </a:rPr>
              <a:t>Он твердит одно – </a:t>
            </a:r>
            <a:r>
              <a:rPr lang="ru-RU" b="1" dirty="0" err="1" smtClean="0">
                <a:solidFill>
                  <a:srgbClr val="3D762E"/>
                </a:solidFill>
                <a:latin typeface="Century Schoolbook" pitchFamily="18" charset="0"/>
              </a:rPr>
              <a:t>га-га</a:t>
            </a:r>
            <a:r>
              <a:rPr lang="ru-RU" b="1" dirty="0" smtClean="0">
                <a:solidFill>
                  <a:srgbClr val="3D762E"/>
                </a:solidFill>
                <a:latin typeface="Century Schoolbook" pitchFamily="18" charset="0"/>
              </a:rPr>
              <a:t>,</a:t>
            </a:r>
            <a:br>
              <a:rPr lang="ru-RU" b="1" dirty="0" smtClean="0">
                <a:solidFill>
                  <a:srgbClr val="3D762E"/>
                </a:solidFill>
                <a:latin typeface="Century Schoolbook" pitchFamily="18" charset="0"/>
              </a:rPr>
            </a:br>
            <a:r>
              <a:rPr lang="ru-RU" b="1" dirty="0" smtClean="0">
                <a:solidFill>
                  <a:srgbClr val="3D762E"/>
                </a:solidFill>
                <a:latin typeface="Century Schoolbook" pitchFamily="18" charset="0"/>
              </a:rPr>
              <a:t>Кто обидел? Где? Когда?</a:t>
            </a:r>
            <a:br>
              <a:rPr lang="ru-RU" b="1" dirty="0" smtClean="0">
                <a:solidFill>
                  <a:srgbClr val="3D762E"/>
                </a:solidFill>
                <a:latin typeface="Century Schoolbook" pitchFamily="18" charset="0"/>
              </a:rPr>
            </a:br>
            <a:r>
              <a:rPr lang="ru-RU" b="1" dirty="0" smtClean="0">
                <a:solidFill>
                  <a:srgbClr val="3D762E"/>
                </a:solidFill>
                <a:latin typeface="Century Schoolbook" pitchFamily="18" charset="0"/>
              </a:rPr>
              <a:t>Никого я не боюсь,</a:t>
            </a:r>
            <a:br>
              <a:rPr lang="ru-RU" b="1" dirty="0" smtClean="0">
                <a:solidFill>
                  <a:srgbClr val="3D762E"/>
                </a:solidFill>
                <a:latin typeface="Century Schoolbook" pitchFamily="18" charset="0"/>
              </a:rPr>
            </a:br>
            <a:r>
              <a:rPr lang="ru-RU" b="1" dirty="0" smtClean="0">
                <a:solidFill>
                  <a:srgbClr val="3D762E"/>
                </a:solidFill>
                <a:latin typeface="Century Schoolbook" pitchFamily="18" charset="0"/>
              </a:rPr>
              <a:t>Ну конечно это – …</a:t>
            </a:r>
            <a:endParaRPr lang="ru-RU" b="1" dirty="0">
              <a:solidFill>
                <a:srgbClr val="3D762E"/>
              </a:solidFill>
              <a:latin typeface="Century Schoolbook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00100" y="485776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3D762E"/>
                </a:solidFill>
                <a:latin typeface="Century Schoolbook" pitchFamily="18" charset="0"/>
              </a:rPr>
              <a:t>Он себя, хоть не летает,</a:t>
            </a:r>
            <a:br>
              <a:rPr lang="ru-RU" b="1" dirty="0" smtClean="0">
                <a:solidFill>
                  <a:srgbClr val="3D762E"/>
                </a:solidFill>
                <a:latin typeface="Century Schoolbook" pitchFamily="18" charset="0"/>
              </a:rPr>
            </a:br>
            <a:r>
              <a:rPr lang="ru-RU" b="1" dirty="0" smtClean="0">
                <a:solidFill>
                  <a:srgbClr val="3D762E"/>
                </a:solidFill>
                <a:latin typeface="Century Schoolbook" pitchFamily="18" charset="0"/>
              </a:rPr>
              <a:t>Важной птицею считает,</a:t>
            </a:r>
            <a:br>
              <a:rPr lang="ru-RU" b="1" dirty="0" smtClean="0">
                <a:solidFill>
                  <a:srgbClr val="3D762E"/>
                </a:solidFill>
                <a:latin typeface="Century Schoolbook" pitchFamily="18" charset="0"/>
              </a:rPr>
            </a:br>
            <a:r>
              <a:rPr lang="ru-RU" b="1" dirty="0" smtClean="0">
                <a:solidFill>
                  <a:srgbClr val="3D762E"/>
                </a:solidFill>
                <a:latin typeface="Century Schoolbook" pitchFamily="18" charset="0"/>
              </a:rPr>
              <a:t>Но красавцу все вокруг </a:t>
            </a:r>
            <a:br>
              <a:rPr lang="ru-RU" b="1" dirty="0" smtClean="0">
                <a:solidFill>
                  <a:srgbClr val="3D762E"/>
                </a:solidFill>
                <a:latin typeface="Century Schoolbook" pitchFamily="18" charset="0"/>
              </a:rPr>
            </a:br>
            <a:r>
              <a:rPr lang="ru-RU" b="1" dirty="0" smtClean="0">
                <a:solidFill>
                  <a:srgbClr val="3D762E"/>
                </a:solidFill>
                <a:latin typeface="Century Schoolbook" pitchFamily="18" charset="0"/>
              </a:rPr>
              <a:t>Говорят, что он … </a:t>
            </a:r>
            <a:endParaRPr lang="ru-RU" b="1" dirty="0">
              <a:solidFill>
                <a:srgbClr val="3D762E"/>
              </a:solidFill>
              <a:latin typeface="Century Schoolboo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85852" y="357166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3D762E"/>
                </a:solidFill>
                <a:latin typeface="Century Schoolbook" pitchFamily="18" charset="0"/>
              </a:rPr>
              <a:t>Прилетели на зимовку</a:t>
            </a:r>
            <a:br>
              <a:rPr lang="ru-RU" b="1" dirty="0" smtClean="0">
                <a:solidFill>
                  <a:srgbClr val="3D762E"/>
                </a:solidFill>
                <a:latin typeface="Century Schoolbook" pitchFamily="18" charset="0"/>
              </a:rPr>
            </a:br>
            <a:r>
              <a:rPr lang="ru-RU" b="1" dirty="0" smtClean="0">
                <a:solidFill>
                  <a:srgbClr val="3D762E"/>
                </a:solidFill>
                <a:latin typeface="Century Schoolbook" pitchFamily="18" charset="0"/>
              </a:rPr>
              <a:t>Птицы, что в морозы ловко</a:t>
            </a:r>
            <a:br>
              <a:rPr lang="ru-RU" b="1" dirty="0" smtClean="0">
                <a:solidFill>
                  <a:srgbClr val="3D762E"/>
                </a:solidFill>
                <a:latin typeface="Century Schoolbook" pitchFamily="18" charset="0"/>
              </a:rPr>
            </a:br>
            <a:r>
              <a:rPr lang="ru-RU" b="1" dirty="0" smtClean="0">
                <a:solidFill>
                  <a:srgbClr val="3D762E"/>
                </a:solidFill>
                <a:latin typeface="Century Schoolbook" pitchFamily="18" charset="0"/>
              </a:rPr>
              <a:t>Скачут по деревьям, веткам</a:t>
            </a:r>
            <a:br>
              <a:rPr lang="ru-RU" b="1" dirty="0" smtClean="0">
                <a:solidFill>
                  <a:srgbClr val="3D762E"/>
                </a:solidFill>
                <a:latin typeface="Century Schoolbook" pitchFamily="18" charset="0"/>
              </a:rPr>
            </a:br>
            <a:r>
              <a:rPr lang="ru-RU" b="1" dirty="0" smtClean="0">
                <a:solidFill>
                  <a:srgbClr val="3D762E"/>
                </a:solidFill>
                <a:latin typeface="Century Schoolbook" pitchFamily="18" charset="0"/>
              </a:rPr>
              <a:t>В красно-огненных жилетках.</a:t>
            </a:r>
            <a:br>
              <a:rPr lang="ru-RU" b="1" dirty="0" smtClean="0">
                <a:solidFill>
                  <a:srgbClr val="3D762E"/>
                </a:solidFill>
                <a:latin typeface="Century Schoolbook" pitchFamily="18" charset="0"/>
              </a:rPr>
            </a:br>
            <a:r>
              <a:rPr lang="ru-RU" b="1" dirty="0" smtClean="0">
                <a:solidFill>
                  <a:srgbClr val="3D762E"/>
                </a:solidFill>
                <a:latin typeface="Century Schoolbook" pitchFamily="18" charset="0"/>
              </a:rPr>
              <a:t>Не узнать нам их нельзя -</a:t>
            </a:r>
            <a:br>
              <a:rPr lang="ru-RU" b="1" dirty="0" smtClean="0">
                <a:solidFill>
                  <a:srgbClr val="3D762E"/>
                </a:solidFill>
                <a:latin typeface="Century Schoolbook" pitchFamily="18" charset="0"/>
              </a:rPr>
            </a:br>
            <a:r>
              <a:rPr lang="ru-RU" b="1" dirty="0" smtClean="0">
                <a:solidFill>
                  <a:srgbClr val="3D762E"/>
                </a:solidFill>
                <a:latin typeface="Century Schoolbook" pitchFamily="18" charset="0"/>
              </a:rPr>
              <a:t>Любим птичку – …</a:t>
            </a:r>
            <a:endParaRPr lang="ru-RU" b="1" dirty="0">
              <a:solidFill>
                <a:srgbClr val="3D762E"/>
              </a:solidFill>
              <a:latin typeface="Century Schoolbook" pitchFamily="18" charset="0"/>
            </a:endParaRPr>
          </a:p>
        </p:txBody>
      </p:sp>
      <p:sp>
        <p:nvSpPr>
          <p:cNvPr id="3077" name="AutoShape 5" descr="https://im2-tub-ru.yandex.net/i?id=e924ece9f4989750f4ab573b4cdd5450&amp;n=33&amp;h=190&amp;w=19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5143504" y="5500702"/>
            <a:ext cx="236314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3D762E"/>
                </a:solidFill>
              </a:rPr>
              <a:t>ворона</a:t>
            </a:r>
            <a:endParaRPr lang="ru-RU" sz="5400" b="1" dirty="0">
              <a:solidFill>
                <a:srgbClr val="3D762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43570" y="1643050"/>
            <a:ext cx="25458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3D762E"/>
                </a:solidFill>
              </a:rPr>
              <a:t>снегирь</a:t>
            </a:r>
            <a:endParaRPr lang="ru-RU" sz="5400" b="1" dirty="0">
              <a:solidFill>
                <a:srgbClr val="3D762E"/>
              </a:solidFill>
            </a:endParaRPr>
          </a:p>
        </p:txBody>
      </p:sp>
      <p:pic>
        <p:nvPicPr>
          <p:cNvPr id="3080" name="Picture 8" descr="C:\Documents and Settings\кабинет 3-46\Рабочий стол\НОВЫЕ КАРТИНКИ ДЛЯ Презентаций\ПТИЦЫ\ворона2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26" y="4000504"/>
            <a:ext cx="1612889" cy="1756001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6643702" y="2857496"/>
            <a:ext cx="226619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3D762E"/>
                </a:solidFill>
              </a:rPr>
              <a:t>сорока</a:t>
            </a:r>
            <a:endParaRPr lang="ru-RU" sz="5400" b="1" dirty="0">
              <a:solidFill>
                <a:srgbClr val="3D762E"/>
              </a:solidFill>
            </a:endParaRPr>
          </a:p>
        </p:txBody>
      </p:sp>
      <p:pic>
        <p:nvPicPr>
          <p:cNvPr id="3082" name="Picture 10" descr="C:\Documents and Settings\кабинет 3-46\Рабочий стол\НОВЫЕ КАРТИНКИ ДЛЯ Презентаций\ПТИЦЫ\снегирь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00760" y="357166"/>
            <a:ext cx="2389487" cy="1360351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2643174" y="2357430"/>
            <a:ext cx="48577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3D762E"/>
                </a:solidFill>
                <a:latin typeface="Century Schoolbook" pitchFamily="18" charset="0"/>
              </a:rPr>
              <a:t>Где шум и гам, там и она,</a:t>
            </a:r>
            <a:br>
              <a:rPr lang="ru-RU" b="1" dirty="0" smtClean="0">
                <a:solidFill>
                  <a:srgbClr val="3D762E"/>
                </a:solidFill>
                <a:latin typeface="Century Schoolbook" pitchFamily="18" charset="0"/>
              </a:rPr>
            </a:br>
            <a:r>
              <a:rPr lang="ru-RU" b="1" dirty="0" smtClean="0">
                <a:solidFill>
                  <a:srgbClr val="3D762E"/>
                </a:solidFill>
                <a:latin typeface="Century Schoolbook" pitchFamily="18" charset="0"/>
              </a:rPr>
              <a:t>Идёт о ней в лесу молва:</a:t>
            </a:r>
            <a:br>
              <a:rPr lang="ru-RU" b="1" dirty="0" smtClean="0">
                <a:solidFill>
                  <a:srgbClr val="3D762E"/>
                </a:solidFill>
                <a:latin typeface="Century Schoolbook" pitchFamily="18" charset="0"/>
              </a:rPr>
            </a:br>
            <a:r>
              <a:rPr lang="ru-RU" b="1" dirty="0" smtClean="0">
                <a:solidFill>
                  <a:srgbClr val="3D762E"/>
                </a:solidFill>
                <a:latin typeface="Century Schoolbook" pitchFamily="18" charset="0"/>
              </a:rPr>
              <a:t>Что нет болтливей этой птицы,</a:t>
            </a:r>
            <a:br>
              <a:rPr lang="ru-RU" b="1" dirty="0" smtClean="0">
                <a:solidFill>
                  <a:srgbClr val="3D762E"/>
                </a:solidFill>
                <a:latin typeface="Century Schoolbook" pitchFamily="18" charset="0"/>
              </a:rPr>
            </a:br>
            <a:r>
              <a:rPr lang="ru-RU" b="1" dirty="0" smtClean="0">
                <a:solidFill>
                  <a:srgbClr val="3D762E"/>
                </a:solidFill>
                <a:latin typeface="Century Schoolbook" pitchFamily="18" charset="0"/>
              </a:rPr>
              <a:t>Что ей  на  месте не сидится,</a:t>
            </a:r>
            <a:br>
              <a:rPr lang="ru-RU" b="1" dirty="0" smtClean="0">
                <a:solidFill>
                  <a:srgbClr val="3D762E"/>
                </a:solidFill>
                <a:latin typeface="Century Schoolbook" pitchFamily="18" charset="0"/>
              </a:rPr>
            </a:br>
            <a:r>
              <a:rPr lang="ru-RU" b="1" dirty="0" smtClean="0">
                <a:solidFill>
                  <a:srgbClr val="3D762E"/>
                </a:solidFill>
                <a:latin typeface="Century Schoolbook" pitchFamily="18" charset="0"/>
              </a:rPr>
              <a:t>Что там, где драка, ссора, склока,</a:t>
            </a:r>
            <a:br>
              <a:rPr lang="ru-RU" b="1" dirty="0" smtClean="0">
                <a:solidFill>
                  <a:srgbClr val="3D762E"/>
                </a:solidFill>
                <a:latin typeface="Century Schoolbook" pitchFamily="18" charset="0"/>
              </a:rPr>
            </a:br>
            <a:r>
              <a:rPr lang="ru-RU" b="1" dirty="0" smtClean="0">
                <a:solidFill>
                  <a:srgbClr val="3D762E"/>
                </a:solidFill>
                <a:latin typeface="Century Schoolbook" pitchFamily="18" charset="0"/>
              </a:rPr>
              <a:t>Там  точно кружится…</a:t>
            </a:r>
            <a:endParaRPr lang="ru-RU" b="1" dirty="0">
              <a:solidFill>
                <a:srgbClr val="3D762E"/>
              </a:solidFill>
              <a:latin typeface="Century Schoolbook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643042" y="4500570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smtClean="0">
                <a:solidFill>
                  <a:srgbClr val="3D762E"/>
                </a:solidFill>
                <a:latin typeface="Century Schoolbook" pitchFamily="18" charset="0"/>
              </a:rPr>
              <a:t>Эта птица всем знакома - </a:t>
            </a:r>
            <a:br>
              <a:rPr lang="ru-RU" sz="2000" b="1" dirty="0" smtClean="0">
                <a:solidFill>
                  <a:srgbClr val="3D762E"/>
                </a:solidFill>
                <a:latin typeface="Century Schoolbook" pitchFamily="18" charset="0"/>
              </a:rPr>
            </a:br>
            <a:r>
              <a:rPr lang="ru-RU" sz="2000" b="1" dirty="0" smtClean="0">
                <a:solidFill>
                  <a:srgbClr val="3D762E"/>
                </a:solidFill>
                <a:latin typeface="Century Schoolbook" pitchFamily="18" charset="0"/>
              </a:rPr>
              <a:t>Важно ходит возле дома </a:t>
            </a:r>
            <a:br>
              <a:rPr lang="ru-RU" sz="2000" b="1" dirty="0" smtClean="0">
                <a:solidFill>
                  <a:srgbClr val="3D762E"/>
                </a:solidFill>
                <a:latin typeface="Century Schoolbook" pitchFamily="18" charset="0"/>
              </a:rPr>
            </a:br>
            <a:r>
              <a:rPr lang="ru-RU" sz="2000" b="1" dirty="0" smtClean="0">
                <a:solidFill>
                  <a:srgbClr val="3D762E"/>
                </a:solidFill>
                <a:latin typeface="Century Schoolbook" pitchFamily="18" charset="0"/>
              </a:rPr>
              <a:t>Кар-Кар-Кар вдруг закричит, </a:t>
            </a:r>
            <a:br>
              <a:rPr lang="ru-RU" sz="2000" b="1" dirty="0" smtClean="0">
                <a:solidFill>
                  <a:srgbClr val="3D762E"/>
                </a:solidFill>
                <a:latin typeface="Century Schoolbook" pitchFamily="18" charset="0"/>
              </a:rPr>
            </a:br>
            <a:r>
              <a:rPr lang="ru-RU" sz="2000" b="1" dirty="0" smtClean="0">
                <a:solidFill>
                  <a:srgbClr val="3D762E"/>
                </a:solidFill>
                <a:latin typeface="Century Schoolbook" pitchFamily="18" charset="0"/>
              </a:rPr>
              <a:t>И спокойно улетит. </a:t>
            </a:r>
            <a:br>
              <a:rPr lang="ru-RU" sz="2000" b="1" dirty="0" smtClean="0">
                <a:solidFill>
                  <a:srgbClr val="3D762E"/>
                </a:solidFill>
                <a:latin typeface="Century Schoolbook" pitchFamily="18" charset="0"/>
              </a:rPr>
            </a:br>
            <a:r>
              <a:rPr lang="ru-RU" sz="2000" b="1" dirty="0" smtClean="0">
                <a:solidFill>
                  <a:srgbClr val="3D762E"/>
                </a:solidFill>
                <a:latin typeface="Century Schoolbook" pitchFamily="18" charset="0"/>
              </a:rPr>
              <a:t>Очень хитрая персона, </a:t>
            </a:r>
            <a:br>
              <a:rPr lang="ru-RU" sz="2000" b="1" dirty="0" smtClean="0">
                <a:solidFill>
                  <a:srgbClr val="3D762E"/>
                </a:solidFill>
                <a:latin typeface="Century Schoolbook" pitchFamily="18" charset="0"/>
              </a:rPr>
            </a:br>
            <a:r>
              <a:rPr lang="ru-RU" sz="2000" b="1" dirty="0" smtClean="0">
                <a:solidFill>
                  <a:srgbClr val="3D762E"/>
                </a:solidFill>
                <a:latin typeface="Century Schoolbook" pitchFamily="18" charset="0"/>
              </a:rPr>
              <a:t>А зовут её …</a:t>
            </a:r>
            <a:endParaRPr lang="ru-RU" sz="2000" b="1" dirty="0">
              <a:solidFill>
                <a:srgbClr val="3D762E"/>
              </a:solidFill>
              <a:latin typeface="Century Schoolbook" pitchFamily="18" charset="0"/>
            </a:endParaRPr>
          </a:p>
        </p:txBody>
      </p:sp>
      <p:pic>
        <p:nvPicPr>
          <p:cNvPr id="3083" name="Picture 11" descr="C:\Documents and Settings\кабинет 3-46\Рабочий стол\НОВЫЕ КАРТИНКИ ДЛЯ Презентаций\ПТИЦЫ\сорок89н69на3344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714348" y="2714620"/>
            <a:ext cx="1920213" cy="14525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1" grpId="0"/>
      <p:bldP spid="14" grpId="0"/>
      <p:bldP spid="16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Documents and Settings\кабинет 3-46\Рабочий стол\НОВЫЕ КАРТИНКИ ДЛЯ Презентаций\ПТИЦЫ\воробушек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643702" y="357166"/>
            <a:ext cx="1857388" cy="139535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428728" y="357166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smtClean="0">
                <a:solidFill>
                  <a:srgbClr val="3D762E"/>
                </a:solidFill>
                <a:latin typeface="Century Schoolbook" pitchFamily="18" charset="0"/>
              </a:rPr>
              <a:t>Эту птицу каждый знает,</a:t>
            </a:r>
            <a:br>
              <a:rPr lang="ru-RU" sz="2000" b="1" dirty="0" smtClean="0">
                <a:solidFill>
                  <a:srgbClr val="3D762E"/>
                </a:solidFill>
                <a:latin typeface="Century Schoolbook" pitchFamily="18" charset="0"/>
              </a:rPr>
            </a:br>
            <a:r>
              <a:rPr lang="ru-RU" sz="2000" b="1" dirty="0" smtClean="0">
                <a:solidFill>
                  <a:srgbClr val="3D762E"/>
                </a:solidFill>
                <a:latin typeface="Century Schoolbook" pitchFamily="18" charset="0"/>
              </a:rPr>
              <a:t>В теплый край не улетает</a:t>
            </a:r>
            <a:br>
              <a:rPr lang="ru-RU" sz="2000" b="1" dirty="0" smtClean="0">
                <a:solidFill>
                  <a:srgbClr val="3D762E"/>
                </a:solidFill>
                <a:latin typeface="Century Schoolbook" pitchFamily="18" charset="0"/>
              </a:rPr>
            </a:br>
            <a:r>
              <a:rPr lang="ru-RU" sz="2000" b="1" dirty="0" smtClean="0">
                <a:solidFill>
                  <a:srgbClr val="3D762E"/>
                </a:solidFill>
                <a:latin typeface="Century Schoolbook" pitchFamily="18" charset="0"/>
              </a:rPr>
              <a:t>Эта птица - круглый год</a:t>
            </a:r>
            <a:br>
              <a:rPr lang="ru-RU" sz="2000" b="1" dirty="0" smtClean="0">
                <a:solidFill>
                  <a:srgbClr val="3D762E"/>
                </a:solidFill>
                <a:latin typeface="Century Schoolbook" pitchFamily="18" charset="0"/>
              </a:rPr>
            </a:br>
            <a:r>
              <a:rPr lang="ru-RU" sz="2000" b="1" dirty="0" smtClean="0">
                <a:solidFill>
                  <a:srgbClr val="3D762E"/>
                </a:solidFill>
                <a:latin typeface="Century Schoolbook" pitchFamily="18" charset="0"/>
              </a:rPr>
              <a:t>Во дворе у нас живет</a:t>
            </a:r>
            <a:br>
              <a:rPr lang="ru-RU" sz="2000" b="1" dirty="0" smtClean="0">
                <a:solidFill>
                  <a:srgbClr val="3D762E"/>
                </a:solidFill>
                <a:latin typeface="Century Schoolbook" pitchFamily="18" charset="0"/>
              </a:rPr>
            </a:br>
            <a:r>
              <a:rPr lang="ru-RU" sz="2000" b="1" dirty="0" smtClean="0">
                <a:solidFill>
                  <a:srgbClr val="3D762E"/>
                </a:solidFill>
                <a:latin typeface="Century Schoolbook" pitchFamily="18" charset="0"/>
              </a:rPr>
              <a:t>И чирикает она</a:t>
            </a:r>
            <a:br>
              <a:rPr lang="ru-RU" sz="2000" b="1" dirty="0" smtClean="0">
                <a:solidFill>
                  <a:srgbClr val="3D762E"/>
                </a:solidFill>
                <a:latin typeface="Century Schoolbook" pitchFamily="18" charset="0"/>
              </a:rPr>
            </a:br>
            <a:r>
              <a:rPr lang="ru-RU" sz="2000" b="1" dirty="0" smtClean="0">
                <a:solidFill>
                  <a:srgbClr val="3D762E"/>
                </a:solidFill>
                <a:latin typeface="Century Schoolbook" pitchFamily="18" charset="0"/>
              </a:rPr>
              <a:t>Громко с самого утра:</a:t>
            </a:r>
            <a:br>
              <a:rPr lang="ru-RU" sz="2000" b="1" dirty="0" smtClean="0">
                <a:solidFill>
                  <a:srgbClr val="3D762E"/>
                </a:solidFill>
                <a:latin typeface="Century Schoolbook" pitchFamily="18" charset="0"/>
              </a:rPr>
            </a:br>
            <a:r>
              <a:rPr lang="ru-RU" sz="2000" b="1" dirty="0" smtClean="0">
                <a:solidFill>
                  <a:srgbClr val="3D762E"/>
                </a:solidFill>
                <a:latin typeface="Century Schoolbook" pitchFamily="18" charset="0"/>
              </a:rPr>
              <a:t>- Просыпайтесь поскорей. -</a:t>
            </a:r>
            <a:br>
              <a:rPr lang="ru-RU" sz="2000" b="1" dirty="0" smtClean="0">
                <a:solidFill>
                  <a:srgbClr val="3D762E"/>
                </a:solidFill>
                <a:latin typeface="Century Schoolbook" pitchFamily="18" charset="0"/>
              </a:rPr>
            </a:br>
            <a:r>
              <a:rPr lang="ru-RU" sz="2000" b="1" dirty="0" smtClean="0">
                <a:solidFill>
                  <a:srgbClr val="3D762E"/>
                </a:solidFill>
                <a:latin typeface="Century Schoolbook" pitchFamily="18" charset="0"/>
              </a:rPr>
              <a:t>Всех торопит …</a:t>
            </a:r>
            <a:endParaRPr lang="ru-RU" sz="2000" b="1" dirty="0">
              <a:solidFill>
                <a:srgbClr val="3D762E"/>
              </a:solidFill>
              <a:latin typeface="Century Schoolbook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43570" y="1643050"/>
            <a:ext cx="27446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3D762E"/>
                </a:solidFill>
              </a:rPr>
              <a:t>воробей</a:t>
            </a:r>
            <a:endParaRPr lang="ru-RU" sz="5400" b="1" dirty="0">
              <a:solidFill>
                <a:srgbClr val="3D762E"/>
              </a:solidFill>
            </a:endParaRPr>
          </a:p>
        </p:txBody>
      </p:sp>
      <p:pic>
        <p:nvPicPr>
          <p:cNvPr id="1026" name="Picture 2" descr="C:\Documents and Settings\кабинет 3-46\Рабочий стол\НОВЫЕ КАРТИНКИ ДЛЯ Презентаций\ПТИЦЫ\w4er8d76fut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4F4F4"/>
              </a:clrFrom>
              <a:clrTo>
                <a:srgbClr val="F4F4F4">
                  <a:alpha val="0"/>
                </a:srgbClr>
              </a:clrTo>
            </a:clrChange>
          </a:blip>
          <a:srcRect t="1"/>
          <a:stretch>
            <a:fillRect/>
          </a:stretch>
        </p:blipFill>
        <p:spPr bwMode="auto">
          <a:xfrm>
            <a:off x="1357290" y="3500438"/>
            <a:ext cx="2000264" cy="200026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429388" y="5572140"/>
            <a:ext cx="21881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3D762E"/>
                </a:solidFill>
              </a:rPr>
              <a:t>голубь</a:t>
            </a:r>
            <a:endParaRPr lang="ru-RU" sz="5400" b="1" dirty="0">
              <a:solidFill>
                <a:srgbClr val="3D762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29058" y="3071810"/>
            <a:ext cx="4572000" cy="28315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smtClean="0">
                <a:solidFill>
                  <a:srgbClr val="3D762E"/>
                </a:solidFill>
                <a:latin typeface="Century Schoolbook" pitchFamily="18" charset="0"/>
              </a:rPr>
              <a:t>Покрупнее воробья,</a:t>
            </a:r>
          </a:p>
          <a:p>
            <a:r>
              <a:rPr lang="ru-RU" sz="2000" b="1" dirty="0" smtClean="0">
                <a:solidFill>
                  <a:srgbClr val="3D762E"/>
                </a:solidFill>
                <a:latin typeface="Century Schoolbook" pitchFamily="18" charset="0"/>
              </a:rPr>
              <a:t>Вам встречаюсь часто я.</a:t>
            </a:r>
          </a:p>
          <a:p>
            <a:r>
              <a:rPr lang="ru-RU" sz="2000" b="1" dirty="0" smtClean="0">
                <a:solidFill>
                  <a:srgbClr val="3D762E"/>
                </a:solidFill>
                <a:latin typeface="Century Schoolbook" pitchFamily="18" charset="0"/>
              </a:rPr>
              <a:t>Я со стаею летаю,</a:t>
            </a:r>
          </a:p>
          <a:p>
            <a:r>
              <a:rPr lang="ru-RU" sz="2000" b="1" dirty="0" smtClean="0">
                <a:solidFill>
                  <a:srgbClr val="3D762E"/>
                </a:solidFill>
                <a:latin typeface="Century Schoolbook" pitchFamily="18" charset="0"/>
              </a:rPr>
              <a:t>Всюду крошки подбираю,</a:t>
            </a:r>
          </a:p>
          <a:p>
            <a:r>
              <a:rPr lang="ru-RU" sz="2000" b="1" dirty="0" smtClean="0">
                <a:solidFill>
                  <a:srgbClr val="3D762E"/>
                </a:solidFill>
                <a:latin typeface="Century Schoolbook" pitchFamily="18" charset="0"/>
              </a:rPr>
              <a:t>Семечки люблю клевать</a:t>
            </a:r>
          </a:p>
          <a:p>
            <a:r>
              <a:rPr lang="ru-RU" sz="2000" b="1" dirty="0" smtClean="0">
                <a:solidFill>
                  <a:srgbClr val="3D762E"/>
                </a:solidFill>
                <a:latin typeface="Century Schoolbook" pitchFamily="18" charset="0"/>
              </a:rPr>
              <a:t>И с подружкой ворковать.</a:t>
            </a:r>
          </a:p>
          <a:p>
            <a:r>
              <a:rPr lang="ru-RU" sz="2000" b="1" dirty="0" smtClean="0">
                <a:solidFill>
                  <a:srgbClr val="3D762E"/>
                </a:solidFill>
                <a:latin typeface="Century Schoolbook" pitchFamily="18" charset="0"/>
              </a:rPr>
              <a:t>За свой нрав миролюбивый</a:t>
            </a:r>
          </a:p>
          <a:p>
            <a:r>
              <a:rPr lang="ru-RU" sz="2000" b="1" dirty="0" smtClean="0">
                <a:solidFill>
                  <a:srgbClr val="3D762E"/>
                </a:solidFill>
                <a:latin typeface="Century Schoolbook" pitchFamily="18" charset="0"/>
              </a:rPr>
              <a:t>Называюсь птицей мира.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3108" y="285728"/>
            <a:ext cx="395492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lvl="0" indent="-457200">
              <a:spcBef>
                <a:spcPct val="0"/>
              </a:spcBef>
              <a:defRPr/>
            </a:pPr>
            <a:r>
              <a:rPr lang="ru-RU" sz="4400" b="1" dirty="0" smtClean="0">
                <a:solidFill>
                  <a:srgbClr val="3D762E"/>
                </a:solidFill>
                <a:latin typeface="Century Schoolbook" pitchFamily="18" charset="0"/>
              </a:rPr>
              <a:t>Что за гриб?</a:t>
            </a:r>
            <a:endParaRPr lang="ru-RU" sz="4400" b="1" dirty="0">
              <a:solidFill>
                <a:srgbClr val="3D762E"/>
              </a:solidFill>
              <a:latin typeface="Century Schoolbook" pitchFamily="18" charset="0"/>
            </a:endParaRPr>
          </a:p>
        </p:txBody>
      </p:sp>
      <p:pic>
        <p:nvPicPr>
          <p:cNvPr id="1029" name="Picture 5" descr="C:\Users\пользователь\Desktop\НОВЫЕ КАРТИНКИ ДЛЯ Презентаций\ГРИБЫ\лисичка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214290"/>
            <a:ext cx="1470814" cy="1915655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857224" y="928670"/>
            <a:ext cx="4572000" cy="187743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smtClean="0">
                <a:solidFill>
                  <a:srgbClr val="3D762E"/>
                </a:solidFill>
                <a:latin typeface="Century Schoolbook" pitchFamily="18" charset="0"/>
              </a:rPr>
              <a:t>Под листами на поляне</a:t>
            </a:r>
            <a:br>
              <a:rPr lang="ru-RU" sz="2000" b="1" dirty="0" smtClean="0">
                <a:solidFill>
                  <a:srgbClr val="3D762E"/>
                </a:solidFill>
                <a:latin typeface="Century Schoolbook" pitchFamily="18" charset="0"/>
              </a:rPr>
            </a:br>
            <a:r>
              <a:rPr lang="ru-RU" sz="2000" b="1" dirty="0" smtClean="0">
                <a:solidFill>
                  <a:srgbClr val="3D762E"/>
                </a:solidFill>
                <a:latin typeface="Century Schoolbook" pitchFamily="18" charset="0"/>
              </a:rPr>
              <a:t>В прятки девочки играли.</a:t>
            </a:r>
            <a:br>
              <a:rPr lang="ru-RU" sz="2000" b="1" dirty="0" smtClean="0">
                <a:solidFill>
                  <a:srgbClr val="3D762E"/>
                </a:solidFill>
                <a:latin typeface="Century Schoolbook" pitchFamily="18" charset="0"/>
              </a:rPr>
            </a:br>
            <a:r>
              <a:rPr lang="ru-RU" sz="2000" b="1" dirty="0" smtClean="0">
                <a:solidFill>
                  <a:srgbClr val="3D762E"/>
                </a:solidFill>
                <a:latin typeface="Century Schoolbook" pitchFamily="18" charset="0"/>
              </a:rPr>
              <a:t>Притаились три сестрички</a:t>
            </a:r>
            <a:br>
              <a:rPr lang="ru-RU" sz="2000" b="1" dirty="0" smtClean="0">
                <a:solidFill>
                  <a:srgbClr val="3D762E"/>
                </a:solidFill>
                <a:latin typeface="Century Schoolbook" pitchFamily="18" charset="0"/>
              </a:rPr>
            </a:br>
            <a:r>
              <a:rPr lang="ru-RU" sz="2000" b="1" dirty="0" smtClean="0">
                <a:solidFill>
                  <a:srgbClr val="3D762E"/>
                </a:solidFill>
                <a:latin typeface="Century Schoolbook" pitchFamily="18" charset="0"/>
              </a:rPr>
              <a:t>Светло-желтые…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357818" y="1643050"/>
            <a:ext cx="267413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3D762E"/>
                </a:solidFill>
              </a:rPr>
              <a:t>лисички</a:t>
            </a:r>
            <a:endParaRPr lang="ru-RU" sz="5400" b="1" dirty="0">
              <a:solidFill>
                <a:srgbClr val="3D762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643306" y="2428868"/>
            <a:ext cx="5500694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3D762E"/>
                </a:solidFill>
                <a:latin typeface="Century Schoolbook" pitchFamily="18" charset="0"/>
              </a:rPr>
              <a:t>Вдоль лесных дорожек</a:t>
            </a:r>
            <a:br>
              <a:rPr lang="ru-RU" sz="2000" b="1" dirty="0" smtClean="0">
                <a:solidFill>
                  <a:srgbClr val="3D762E"/>
                </a:solidFill>
                <a:latin typeface="Century Schoolbook" pitchFamily="18" charset="0"/>
              </a:rPr>
            </a:br>
            <a:r>
              <a:rPr lang="ru-RU" b="1" dirty="0" smtClean="0">
                <a:solidFill>
                  <a:srgbClr val="3D762E"/>
                </a:solidFill>
                <a:latin typeface="Century Schoolbook" pitchFamily="18" charset="0"/>
              </a:rPr>
              <a:t>Много белых ножек</a:t>
            </a:r>
            <a:br>
              <a:rPr lang="ru-RU" b="1" dirty="0" smtClean="0">
                <a:solidFill>
                  <a:srgbClr val="3D762E"/>
                </a:solidFill>
                <a:latin typeface="Century Schoolbook" pitchFamily="18" charset="0"/>
              </a:rPr>
            </a:br>
            <a:r>
              <a:rPr lang="ru-RU" b="1" dirty="0" smtClean="0">
                <a:solidFill>
                  <a:srgbClr val="3D762E"/>
                </a:solidFill>
                <a:latin typeface="Century Schoolbook" pitchFamily="18" charset="0"/>
              </a:rPr>
              <a:t>В шляпках разноцветных,</a:t>
            </a:r>
            <a:br>
              <a:rPr lang="ru-RU" b="1" dirty="0" smtClean="0">
                <a:solidFill>
                  <a:srgbClr val="3D762E"/>
                </a:solidFill>
                <a:latin typeface="Century Schoolbook" pitchFamily="18" charset="0"/>
              </a:rPr>
            </a:br>
            <a:r>
              <a:rPr lang="ru-RU" b="1" dirty="0" smtClean="0">
                <a:solidFill>
                  <a:srgbClr val="3D762E"/>
                </a:solidFill>
                <a:latin typeface="Century Schoolbook" pitchFamily="18" charset="0"/>
              </a:rPr>
              <a:t>Издали приметных.</a:t>
            </a:r>
            <a:br>
              <a:rPr lang="ru-RU" b="1" dirty="0" smtClean="0">
                <a:solidFill>
                  <a:srgbClr val="3D762E"/>
                </a:solidFill>
                <a:latin typeface="Century Schoolbook" pitchFamily="18" charset="0"/>
              </a:rPr>
            </a:br>
            <a:r>
              <a:rPr lang="ru-RU" b="1" dirty="0" smtClean="0">
                <a:solidFill>
                  <a:srgbClr val="3D762E"/>
                </a:solidFill>
                <a:latin typeface="Century Schoolbook" pitchFamily="18" charset="0"/>
              </a:rPr>
              <a:t>Собирай, не мешкай!</a:t>
            </a:r>
            <a:br>
              <a:rPr lang="ru-RU" b="1" dirty="0" smtClean="0">
                <a:solidFill>
                  <a:srgbClr val="3D762E"/>
                </a:solidFill>
                <a:latin typeface="Century Schoolbook" pitchFamily="18" charset="0"/>
              </a:rPr>
            </a:br>
            <a:r>
              <a:rPr lang="ru-RU" b="1" dirty="0" smtClean="0">
                <a:solidFill>
                  <a:srgbClr val="3D762E"/>
                </a:solidFill>
                <a:latin typeface="Century Schoolbook" pitchFamily="18" charset="0"/>
              </a:rPr>
              <a:t>Это… ?</a:t>
            </a:r>
            <a:r>
              <a:rPr lang="ru-RU" sz="2000" b="1" dirty="0" smtClean="0">
                <a:solidFill>
                  <a:srgbClr val="3D762E"/>
                </a:solidFill>
                <a:latin typeface="Century Schoolbook" pitchFamily="18" charset="0"/>
              </a:rPr>
              <a:t/>
            </a:r>
            <a:br>
              <a:rPr lang="ru-RU" sz="2000" b="1" dirty="0" smtClean="0">
                <a:solidFill>
                  <a:srgbClr val="3D762E"/>
                </a:solidFill>
                <a:latin typeface="Century Schoolbook" pitchFamily="18" charset="0"/>
              </a:rPr>
            </a:br>
            <a:endParaRPr lang="ru-RU" sz="2000" b="1" dirty="0">
              <a:solidFill>
                <a:srgbClr val="3D762E"/>
              </a:solidFill>
              <a:latin typeface="Century Schoolbook" pitchFamily="18" charset="0"/>
            </a:endParaRPr>
          </a:p>
        </p:txBody>
      </p:sp>
      <p:pic>
        <p:nvPicPr>
          <p:cNvPr id="1030" name="Picture 6" descr="C:\Users\пользователь\Desktop\НОВЫЕ КАРТИНКИ ДЛЯ Презентаций\ГРИБЫ\Сыроежка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78" y="3357562"/>
            <a:ext cx="1893893" cy="1980904"/>
          </a:xfrm>
          <a:prstGeom prst="rect">
            <a:avLst/>
          </a:prstGeom>
          <a:noFill/>
        </p:spPr>
      </p:pic>
      <p:pic>
        <p:nvPicPr>
          <p:cNvPr id="1031" name="Picture 7" descr="C:\Users\пользователь\Desktop\НОВЫЕ КАРТИНКИ ДЛЯ Презентаций\ГРИБЫ\мухомор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2976" y="2571744"/>
            <a:ext cx="2012510" cy="178595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5286380" y="5072074"/>
            <a:ext cx="32875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3D762E"/>
                </a:solidFill>
              </a:rPr>
              <a:t>сыроежки</a:t>
            </a:r>
            <a:endParaRPr lang="ru-RU" sz="5400" b="1" dirty="0">
              <a:solidFill>
                <a:srgbClr val="3D762E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28728" y="5572140"/>
            <a:ext cx="29168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3D762E"/>
                </a:solidFill>
              </a:rPr>
              <a:t>мухомор</a:t>
            </a:r>
            <a:endParaRPr lang="ru-RU" sz="5400" b="1" dirty="0">
              <a:solidFill>
                <a:srgbClr val="3D762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85786" y="4429132"/>
            <a:ext cx="4572032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3D762E"/>
                </a:solidFill>
                <a:latin typeface="Century Schoolbook" pitchFamily="18" charset="0"/>
              </a:rPr>
              <a:t>С ним в лесу никто не дружен,</a:t>
            </a:r>
            <a:br>
              <a:rPr lang="ru-RU" sz="2000" b="1" dirty="0" smtClean="0">
                <a:solidFill>
                  <a:srgbClr val="3D762E"/>
                </a:solidFill>
                <a:latin typeface="Century Schoolbook" pitchFamily="18" charset="0"/>
              </a:rPr>
            </a:br>
            <a:r>
              <a:rPr lang="ru-RU" sz="2000" b="1" dirty="0" smtClean="0">
                <a:solidFill>
                  <a:srgbClr val="3D762E"/>
                </a:solidFill>
                <a:latin typeface="Century Schoolbook" pitchFamily="18" charset="0"/>
              </a:rPr>
              <a:t>И в лукошке он не нужен.</a:t>
            </a:r>
            <a:br>
              <a:rPr lang="ru-RU" sz="2000" b="1" dirty="0" smtClean="0">
                <a:solidFill>
                  <a:srgbClr val="3D762E"/>
                </a:solidFill>
                <a:latin typeface="Century Schoolbook" pitchFamily="18" charset="0"/>
              </a:rPr>
            </a:br>
            <a:r>
              <a:rPr lang="ru-RU" sz="2000" b="1" dirty="0" smtClean="0">
                <a:solidFill>
                  <a:srgbClr val="3D762E"/>
                </a:solidFill>
                <a:latin typeface="Century Schoolbook" pitchFamily="18" charset="0"/>
              </a:rPr>
              <a:t>Мухи скажут: «Это мор!»</a:t>
            </a:r>
            <a:br>
              <a:rPr lang="ru-RU" sz="2000" b="1" dirty="0" smtClean="0">
                <a:solidFill>
                  <a:srgbClr val="3D762E"/>
                </a:solidFill>
                <a:latin typeface="Century Schoolbook" pitchFamily="18" charset="0"/>
              </a:rPr>
            </a:br>
            <a:r>
              <a:rPr lang="ru-RU" sz="2000" b="1" dirty="0" smtClean="0">
                <a:solidFill>
                  <a:srgbClr val="3D762E"/>
                </a:solidFill>
                <a:latin typeface="Century Schoolbook" pitchFamily="18" charset="0"/>
              </a:rPr>
              <a:t>В красной шляпке…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4" grpId="0"/>
      <p:bldP spid="15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пользователь\Desktop\НОВЫЕ КАРТИНКИ ДЛЯ Презентаций\ГРИБЫ\груздь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3714752"/>
            <a:ext cx="1643074" cy="2145029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785786" y="500042"/>
            <a:ext cx="5572164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3D762E"/>
                </a:solidFill>
                <a:latin typeface="Century Schoolbook" pitchFamily="18" charset="0"/>
              </a:rPr>
              <a:t>Крепкий, плотный, очень статный,</a:t>
            </a:r>
            <a:br>
              <a:rPr lang="ru-RU" sz="2000" b="1" dirty="0" smtClean="0">
                <a:solidFill>
                  <a:srgbClr val="3D762E"/>
                </a:solidFill>
                <a:latin typeface="Century Schoolbook" pitchFamily="18" charset="0"/>
              </a:rPr>
            </a:br>
            <a:r>
              <a:rPr lang="ru-RU" sz="2000" b="1" dirty="0" smtClean="0">
                <a:solidFill>
                  <a:srgbClr val="3D762E"/>
                </a:solidFill>
                <a:latin typeface="Century Schoolbook" pitchFamily="18" charset="0"/>
              </a:rPr>
              <a:t>В шляпе бурой и нарядной.</a:t>
            </a:r>
            <a:br>
              <a:rPr lang="ru-RU" sz="2000" b="1" dirty="0" smtClean="0">
                <a:solidFill>
                  <a:srgbClr val="3D762E"/>
                </a:solidFill>
                <a:latin typeface="Century Schoolbook" pitchFamily="18" charset="0"/>
              </a:rPr>
            </a:br>
            <a:r>
              <a:rPr lang="ru-RU" sz="2000" b="1" dirty="0" smtClean="0">
                <a:solidFill>
                  <a:srgbClr val="3D762E"/>
                </a:solidFill>
                <a:latin typeface="Century Schoolbook" pitchFamily="18" charset="0"/>
              </a:rPr>
              <a:t>Это гордость всех лесов!</a:t>
            </a:r>
            <a:br>
              <a:rPr lang="ru-RU" sz="2000" b="1" dirty="0" smtClean="0">
                <a:solidFill>
                  <a:srgbClr val="3D762E"/>
                </a:solidFill>
                <a:latin typeface="Century Schoolbook" pitchFamily="18" charset="0"/>
              </a:rPr>
            </a:br>
            <a:r>
              <a:rPr lang="ru-RU" sz="2000" b="1" dirty="0" smtClean="0">
                <a:solidFill>
                  <a:srgbClr val="3D762E"/>
                </a:solidFill>
                <a:latin typeface="Century Schoolbook" pitchFamily="18" charset="0"/>
              </a:rPr>
              <a:t>Настоящий царь грибов!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786446" y="428604"/>
            <a:ext cx="27398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3D762E"/>
                </a:solidFill>
              </a:rPr>
              <a:t>боровик</a:t>
            </a:r>
            <a:endParaRPr lang="ru-RU" sz="5400" b="1" dirty="0">
              <a:solidFill>
                <a:srgbClr val="3D762E"/>
              </a:solidFill>
            </a:endParaRPr>
          </a:p>
        </p:txBody>
      </p:sp>
      <p:pic>
        <p:nvPicPr>
          <p:cNvPr id="2053" name="Picture 5" descr="C:\Users\пользователь\Desktop\НОВЫЕ КАРТИНКИ ДЛЯ Презентаций\ГРИБЫ\img5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FF9"/>
              </a:clrFrom>
              <a:clrTo>
                <a:srgbClr val="FEFF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00562" y="1000108"/>
            <a:ext cx="1650547" cy="1500174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3286116" y="2643182"/>
            <a:ext cx="4572000" cy="372409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smtClean="0">
                <a:solidFill>
                  <a:srgbClr val="3D762E"/>
                </a:solidFill>
                <a:latin typeface="Century Schoolbook" pitchFamily="18" charset="0"/>
              </a:rPr>
              <a:t>Он растёт, где есть берёзы,</a:t>
            </a:r>
            <a:br>
              <a:rPr lang="ru-RU" sz="2000" b="1" dirty="0" smtClean="0">
                <a:solidFill>
                  <a:srgbClr val="3D762E"/>
                </a:solidFill>
                <a:latin typeface="Century Schoolbook" pitchFamily="18" charset="0"/>
              </a:rPr>
            </a:br>
            <a:r>
              <a:rPr lang="ru-RU" sz="2000" b="1" dirty="0" smtClean="0">
                <a:solidFill>
                  <a:srgbClr val="3D762E"/>
                </a:solidFill>
                <a:latin typeface="Century Schoolbook" pitchFamily="18" charset="0"/>
              </a:rPr>
              <a:t>Любит дождь, туман и росы.</a:t>
            </a:r>
            <a:br>
              <a:rPr lang="ru-RU" sz="2000" b="1" dirty="0" smtClean="0">
                <a:solidFill>
                  <a:srgbClr val="3D762E"/>
                </a:solidFill>
                <a:latin typeface="Century Schoolbook" pitchFamily="18" charset="0"/>
              </a:rPr>
            </a:br>
            <a:r>
              <a:rPr lang="ru-RU" sz="2000" b="1" dirty="0" smtClean="0">
                <a:solidFill>
                  <a:srgbClr val="3D762E"/>
                </a:solidFill>
                <a:latin typeface="Century Schoolbook" pitchFamily="18" charset="0"/>
              </a:rPr>
              <a:t>Сверху шляпки есть ворсинки,</a:t>
            </a:r>
            <a:br>
              <a:rPr lang="ru-RU" sz="2000" b="1" dirty="0" smtClean="0">
                <a:solidFill>
                  <a:srgbClr val="3D762E"/>
                </a:solidFill>
                <a:latin typeface="Century Schoolbook" pitchFamily="18" charset="0"/>
              </a:rPr>
            </a:br>
            <a:r>
              <a:rPr lang="ru-RU" sz="2000" b="1" dirty="0" smtClean="0">
                <a:solidFill>
                  <a:srgbClr val="3D762E"/>
                </a:solidFill>
                <a:latin typeface="Century Schoolbook" pitchFamily="18" charset="0"/>
              </a:rPr>
              <a:t>Снизу — белые пластинки.</a:t>
            </a:r>
            <a:br>
              <a:rPr lang="ru-RU" sz="2000" b="1" dirty="0" smtClean="0">
                <a:solidFill>
                  <a:srgbClr val="3D762E"/>
                </a:solidFill>
                <a:latin typeface="Century Schoolbook" pitchFamily="18" charset="0"/>
              </a:rPr>
            </a:br>
            <a:r>
              <a:rPr lang="ru-RU" sz="2000" b="1" dirty="0" smtClean="0">
                <a:solidFill>
                  <a:srgbClr val="3D762E"/>
                </a:solidFill>
                <a:latin typeface="Century Schoolbook" pitchFamily="18" charset="0"/>
              </a:rPr>
              <a:t>Для засолки лучший он</a:t>
            </a:r>
            <a:br>
              <a:rPr lang="ru-RU" sz="2000" b="1" dirty="0" smtClean="0">
                <a:solidFill>
                  <a:srgbClr val="3D762E"/>
                </a:solidFill>
                <a:latin typeface="Century Schoolbook" pitchFamily="18" charset="0"/>
              </a:rPr>
            </a:br>
            <a:r>
              <a:rPr lang="ru-RU" sz="2000" b="1" dirty="0" smtClean="0">
                <a:solidFill>
                  <a:srgbClr val="3D762E"/>
                </a:solidFill>
                <a:latin typeface="Century Schoolbook" pitchFamily="18" charset="0"/>
              </a:rPr>
              <a:t>С незапамятных времён.</a:t>
            </a:r>
            <a:br>
              <a:rPr lang="ru-RU" sz="2000" b="1" dirty="0" smtClean="0">
                <a:solidFill>
                  <a:srgbClr val="3D762E"/>
                </a:solidFill>
                <a:latin typeface="Century Schoolbook" pitchFamily="18" charset="0"/>
              </a:rPr>
            </a:br>
            <a:r>
              <a:rPr lang="ru-RU" sz="2000" b="1" dirty="0" smtClean="0">
                <a:solidFill>
                  <a:srgbClr val="3D762E"/>
                </a:solidFill>
                <a:latin typeface="Century Schoolbook" pitchFamily="18" charset="0"/>
              </a:rPr>
              <a:t>Кто же будет он таков</a:t>
            </a:r>
            <a:br>
              <a:rPr lang="ru-RU" sz="2000" b="1" dirty="0" smtClean="0">
                <a:solidFill>
                  <a:srgbClr val="3D762E"/>
                </a:solidFill>
                <a:latin typeface="Century Schoolbook" pitchFamily="18" charset="0"/>
              </a:rPr>
            </a:br>
            <a:r>
              <a:rPr lang="ru-RU" sz="2000" b="1" dirty="0" smtClean="0">
                <a:solidFill>
                  <a:srgbClr val="3D762E"/>
                </a:solidFill>
                <a:latin typeface="Century Schoolbook" pitchFamily="18" charset="0"/>
              </a:rPr>
              <a:t>В славной армии грибов?</a:t>
            </a:r>
            <a:br>
              <a:rPr lang="ru-RU" sz="2000" b="1" dirty="0" smtClean="0">
                <a:solidFill>
                  <a:srgbClr val="3D762E"/>
                </a:solidFill>
                <a:latin typeface="Century Schoolbook" pitchFamily="18" charset="0"/>
              </a:rPr>
            </a:br>
            <a:r>
              <a:rPr lang="ru-RU" sz="2000" b="1" dirty="0" smtClean="0">
                <a:solidFill>
                  <a:srgbClr val="3D762E"/>
                </a:solidFill>
                <a:latin typeface="Century Schoolbook" pitchFamily="18" charset="0"/>
              </a:rPr>
              <a:t>Грибники все наизусть</a:t>
            </a:r>
            <a:br>
              <a:rPr lang="ru-RU" sz="2000" b="1" dirty="0" smtClean="0">
                <a:solidFill>
                  <a:srgbClr val="3D762E"/>
                </a:solidFill>
                <a:latin typeface="Century Schoolbook" pitchFamily="18" charset="0"/>
              </a:rPr>
            </a:br>
            <a:r>
              <a:rPr lang="ru-RU" sz="2000" b="1" dirty="0" smtClean="0">
                <a:solidFill>
                  <a:srgbClr val="3D762E"/>
                </a:solidFill>
                <a:latin typeface="Century Schoolbook" pitchFamily="18" charset="0"/>
              </a:rPr>
              <a:t>Скажут вам, что это…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6429388" y="5500702"/>
            <a:ext cx="216027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3D762E"/>
                </a:solidFill>
              </a:rPr>
              <a:t>груздь</a:t>
            </a:r>
            <a:endParaRPr lang="ru-RU" sz="5400" b="1" dirty="0">
              <a:solidFill>
                <a:srgbClr val="3D762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пользователь\Desktop\НОВЫЕ КАРТИНКИ ДЛЯ Презентаций\ГРИБЫ\маслята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6248" y="1142984"/>
            <a:ext cx="1857388" cy="240236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928662" y="285728"/>
            <a:ext cx="4572000" cy="249299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smtClean="0">
                <a:solidFill>
                  <a:srgbClr val="3D762E"/>
                </a:solidFill>
                <a:latin typeface="Century Schoolbook" pitchFamily="18" charset="0"/>
              </a:rPr>
              <a:t>На опушке под сосной</a:t>
            </a:r>
            <a:br>
              <a:rPr lang="ru-RU" sz="2000" b="1" dirty="0" smtClean="0">
                <a:solidFill>
                  <a:srgbClr val="3D762E"/>
                </a:solidFill>
                <a:latin typeface="Century Schoolbook" pitchFamily="18" charset="0"/>
              </a:rPr>
            </a:br>
            <a:r>
              <a:rPr lang="ru-RU" sz="2000" b="1" dirty="0" smtClean="0">
                <a:solidFill>
                  <a:srgbClr val="3D762E"/>
                </a:solidFill>
                <a:latin typeface="Century Schoolbook" pitchFamily="18" charset="0"/>
              </a:rPr>
              <a:t>Их в траве нашли с тобой.</a:t>
            </a:r>
            <a:br>
              <a:rPr lang="ru-RU" sz="2000" b="1" dirty="0" smtClean="0">
                <a:solidFill>
                  <a:srgbClr val="3D762E"/>
                </a:solidFill>
                <a:latin typeface="Century Schoolbook" pitchFamily="18" charset="0"/>
              </a:rPr>
            </a:br>
            <a:r>
              <a:rPr lang="ru-RU" sz="2000" b="1" dirty="0" smtClean="0">
                <a:solidFill>
                  <a:srgbClr val="3D762E"/>
                </a:solidFill>
                <a:latin typeface="Century Schoolbook" pitchFamily="18" charset="0"/>
              </a:rPr>
              <a:t>Мы несём их в кузовке,</a:t>
            </a:r>
            <a:br>
              <a:rPr lang="ru-RU" sz="2000" b="1" dirty="0" smtClean="0">
                <a:solidFill>
                  <a:srgbClr val="3D762E"/>
                </a:solidFill>
                <a:latin typeface="Century Schoolbook" pitchFamily="18" charset="0"/>
              </a:rPr>
            </a:br>
            <a:r>
              <a:rPr lang="ru-RU" sz="2000" b="1" dirty="0" smtClean="0">
                <a:solidFill>
                  <a:srgbClr val="3D762E"/>
                </a:solidFill>
                <a:latin typeface="Century Schoolbook" pitchFamily="18" charset="0"/>
              </a:rPr>
              <a:t>Трудно удержать в руке:</a:t>
            </a:r>
            <a:br>
              <a:rPr lang="ru-RU" sz="2000" b="1" dirty="0" smtClean="0">
                <a:solidFill>
                  <a:srgbClr val="3D762E"/>
                </a:solidFill>
                <a:latin typeface="Century Schoolbook" pitchFamily="18" charset="0"/>
              </a:rPr>
            </a:br>
            <a:r>
              <a:rPr lang="ru-RU" sz="2000" b="1" dirty="0" smtClean="0">
                <a:solidFill>
                  <a:srgbClr val="3D762E"/>
                </a:solidFill>
                <a:latin typeface="Century Schoolbook" pitchFamily="18" charset="0"/>
              </a:rPr>
              <a:t>Скользкие ребята.</a:t>
            </a:r>
            <a:br>
              <a:rPr lang="ru-RU" sz="2000" b="1" dirty="0" smtClean="0">
                <a:solidFill>
                  <a:srgbClr val="3D762E"/>
                </a:solidFill>
                <a:latin typeface="Century Schoolbook" pitchFamily="18" charset="0"/>
              </a:rPr>
            </a:br>
            <a:r>
              <a:rPr lang="ru-RU" sz="2000" b="1" dirty="0" smtClean="0">
                <a:solidFill>
                  <a:srgbClr val="3D762E"/>
                </a:solidFill>
                <a:latin typeface="Century Schoolbook" pitchFamily="18" charset="0"/>
              </a:rPr>
              <a:t>Что у нас? 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715008" y="571480"/>
            <a:ext cx="26292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3D762E"/>
                </a:solidFill>
              </a:rPr>
              <a:t>маслята</a:t>
            </a:r>
            <a:endParaRPr lang="ru-RU" sz="5400" b="1" dirty="0">
              <a:solidFill>
                <a:srgbClr val="3D762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00364" y="3429000"/>
            <a:ext cx="55721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3D762E"/>
                </a:solidFill>
                <a:latin typeface="Century Schoolbook" pitchFamily="18" charset="0"/>
              </a:rPr>
              <a:t>Я родился в день дождливый</a:t>
            </a:r>
            <a:br>
              <a:rPr lang="ru-RU" sz="2000" b="1" dirty="0" smtClean="0">
                <a:solidFill>
                  <a:srgbClr val="3D762E"/>
                </a:solidFill>
                <a:latin typeface="Century Schoolbook" pitchFamily="18" charset="0"/>
              </a:rPr>
            </a:br>
            <a:r>
              <a:rPr lang="ru-RU" sz="2000" b="1" dirty="0" smtClean="0">
                <a:solidFill>
                  <a:srgbClr val="3D762E"/>
                </a:solidFill>
                <a:latin typeface="Century Schoolbook" pitchFamily="18" charset="0"/>
              </a:rPr>
              <a:t>Под осиной молодой,</a:t>
            </a:r>
            <a:br>
              <a:rPr lang="ru-RU" sz="2000" b="1" dirty="0" smtClean="0">
                <a:solidFill>
                  <a:srgbClr val="3D762E"/>
                </a:solidFill>
                <a:latin typeface="Century Schoolbook" pitchFamily="18" charset="0"/>
              </a:rPr>
            </a:br>
            <a:r>
              <a:rPr lang="ru-RU" sz="2000" b="1" dirty="0" smtClean="0">
                <a:solidFill>
                  <a:srgbClr val="3D762E"/>
                </a:solidFill>
                <a:latin typeface="Century Schoolbook" pitchFamily="18" charset="0"/>
              </a:rPr>
              <a:t>Круглый, гладенький, красивый,</a:t>
            </a:r>
            <a:br>
              <a:rPr lang="ru-RU" sz="2000" b="1" dirty="0" smtClean="0">
                <a:solidFill>
                  <a:srgbClr val="3D762E"/>
                </a:solidFill>
                <a:latin typeface="Century Schoolbook" pitchFamily="18" charset="0"/>
              </a:rPr>
            </a:br>
            <a:r>
              <a:rPr lang="ru-RU" sz="2000" b="1" dirty="0" smtClean="0">
                <a:solidFill>
                  <a:srgbClr val="3D762E"/>
                </a:solidFill>
                <a:latin typeface="Century Schoolbook" pitchFamily="18" charset="0"/>
              </a:rPr>
              <a:t>С ножкой толстой и прямой.</a:t>
            </a:r>
            <a:br>
              <a:rPr lang="ru-RU" sz="2000" b="1" dirty="0" smtClean="0">
                <a:solidFill>
                  <a:srgbClr val="3D762E"/>
                </a:solidFill>
                <a:latin typeface="Century Schoolbook" pitchFamily="18" charset="0"/>
              </a:rPr>
            </a:br>
            <a:r>
              <a:rPr lang="ru-RU" sz="2000" b="1" dirty="0" smtClean="0">
                <a:solidFill>
                  <a:srgbClr val="3D762E"/>
                </a:solidFill>
                <a:latin typeface="Century Schoolbook" pitchFamily="18" charset="0"/>
              </a:rPr>
              <a:t/>
            </a:r>
            <a:br>
              <a:rPr lang="ru-RU" sz="2000" b="1" dirty="0" smtClean="0">
                <a:solidFill>
                  <a:srgbClr val="3D762E"/>
                </a:solidFill>
                <a:latin typeface="Century Schoolbook" pitchFamily="18" charset="0"/>
              </a:rPr>
            </a:br>
            <a:endParaRPr lang="ru-RU" sz="2000" b="1" dirty="0">
              <a:solidFill>
                <a:srgbClr val="3D762E"/>
              </a:solidFill>
              <a:latin typeface="Century Schoolbook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00496" y="5072074"/>
            <a:ext cx="41730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3D762E"/>
                </a:solidFill>
              </a:rPr>
              <a:t>подосиновик</a:t>
            </a:r>
            <a:endParaRPr lang="ru-RU" sz="5400" b="1" dirty="0">
              <a:solidFill>
                <a:srgbClr val="3D762E"/>
              </a:solidFill>
            </a:endParaRPr>
          </a:p>
        </p:txBody>
      </p:sp>
      <p:pic>
        <p:nvPicPr>
          <p:cNvPr id="3075" name="Picture 3" descr="C:\Users\пользователь\Desktop\НОВЫЕ КАРТИНКИ ДЛЯ Презентаций\ГРИБЫ\подосиновик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3643314"/>
            <a:ext cx="1919371" cy="2500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7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4686304" cy="1614486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3D762E"/>
                </a:solidFill>
                <a:latin typeface="Century Schoolbook" pitchFamily="18" charset="0"/>
              </a:rPr>
              <a:t>С ногами, а без рук,</a:t>
            </a:r>
            <a:br>
              <a:rPr lang="ru-RU" sz="2000" b="1" dirty="0" smtClean="0">
                <a:solidFill>
                  <a:srgbClr val="3D762E"/>
                </a:solidFill>
                <a:latin typeface="Century Schoolbook" pitchFamily="18" charset="0"/>
              </a:rPr>
            </a:br>
            <a:r>
              <a:rPr lang="ru-RU" sz="2000" b="1" dirty="0" smtClean="0">
                <a:solidFill>
                  <a:srgbClr val="3D762E"/>
                </a:solidFill>
                <a:latin typeface="Century Schoolbook" pitchFamily="18" charset="0"/>
              </a:rPr>
              <a:t>С боками, а без ребер,</a:t>
            </a:r>
            <a:br>
              <a:rPr lang="ru-RU" sz="2000" b="1" dirty="0" smtClean="0">
                <a:solidFill>
                  <a:srgbClr val="3D762E"/>
                </a:solidFill>
                <a:latin typeface="Century Schoolbook" pitchFamily="18" charset="0"/>
              </a:rPr>
            </a:br>
            <a:r>
              <a:rPr lang="ru-RU" sz="2000" b="1" dirty="0" smtClean="0">
                <a:solidFill>
                  <a:srgbClr val="3D762E"/>
                </a:solidFill>
                <a:latin typeface="Century Schoolbook" pitchFamily="18" charset="0"/>
              </a:rPr>
              <a:t>С сиденьем, а без живота,</a:t>
            </a:r>
            <a:br>
              <a:rPr lang="ru-RU" sz="2000" b="1" dirty="0" smtClean="0">
                <a:solidFill>
                  <a:srgbClr val="3D762E"/>
                </a:solidFill>
                <a:latin typeface="Century Schoolbook" pitchFamily="18" charset="0"/>
              </a:rPr>
            </a:br>
            <a:r>
              <a:rPr lang="ru-RU" sz="2000" b="1" dirty="0" smtClean="0">
                <a:solidFill>
                  <a:srgbClr val="3D762E"/>
                </a:solidFill>
                <a:latin typeface="Century Schoolbook" pitchFamily="18" charset="0"/>
              </a:rPr>
              <a:t>Со спиной, но без головы.</a:t>
            </a:r>
            <a:endParaRPr lang="ru-RU" sz="2000" b="1" dirty="0">
              <a:solidFill>
                <a:srgbClr val="3D762E"/>
              </a:solidFill>
              <a:latin typeface="Century Schoolbook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00826" y="1928802"/>
            <a:ext cx="22733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3D762E"/>
                </a:solidFill>
              </a:rPr>
              <a:t>кресло</a:t>
            </a:r>
            <a:endParaRPr lang="ru-RU" sz="5400" b="1" dirty="0">
              <a:solidFill>
                <a:srgbClr val="3D762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3108" y="285728"/>
            <a:ext cx="506581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lvl="0" indent="-457200">
              <a:spcBef>
                <a:spcPct val="0"/>
              </a:spcBef>
              <a:defRPr/>
            </a:pPr>
            <a:r>
              <a:rPr lang="ru-RU" sz="4400" b="1" dirty="0" smtClean="0">
                <a:solidFill>
                  <a:srgbClr val="3D762E"/>
                </a:solidFill>
                <a:latin typeface="Century Schoolbook" pitchFamily="18" charset="0"/>
              </a:rPr>
              <a:t>Что за предмет?</a:t>
            </a:r>
            <a:endParaRPr lang="ru-RU" sz="4400" b="1" dirty="0">
              <a:solidFill>
                <a:srgbClr val="3D762E"/>
              </a:solidFill>
              <a:latin typeface="Century Schoolbook" pitchFamily="18" charset="0"/>
            </a:endParaRPr>
          </a:p>
        </p:txBody>
      </p:sp>
      <p:pic>
        <p:nvPicPr>
          <p:cNvPr id="4098" name="Picture 2" descr="C:\Users\пользователь\Desktop\НОВЫЕ КАРТИНКИ ДЛЯ Презентаций\МЕБЕЛЬ\шэл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10101"/>
              </a:clrFrom>
              <a:clrTo>
                <a:srgbClr val="01010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857232"/>
            <a:ext cx="2168522" cy="2616190"/>
          </a:xfrm>
          <a:prstGeom prst="rect">
            <a:avLst/>
          </a:prstGeom>
          <a:noFill/>
        </p:spPr>
      </p:pic>
      <p:pic>
        <p:nvPicPr>
          <p:cNvPr id="4100" name="Picture 4" descr="C:\Users\пользователь\Desktop\НОВЫЕ КАРТИНКИ ДЛЯ Презентаций\МЕБЕЛЬ\10.gif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1538" y="3286124"/>
            <a:ext cx="2714644" cy="2035983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928926" y="5000636"/>
            <a:ext cx="58579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3D762E"/>
                </a:solidFill>
                <a:latin typeface="Century Schoolbook" pitchFamily="18" charset="0"/>
              </a:rPr>
              <a:t>Днем спит на ней покрывало и подушка,</a:t>
            </a:r>
            <a:br>
              <a:rPr lang="ru-RU" sz="2000" b="1" dirty="0" smtClean="0">
                <a:solidFill>
                  <a:srgbClr val="3D762E"/>
                </a:solidFill>
                <a:latin typeface="Century Schoolbook" pitchFamily="18" charset="0"/>
              </a:rPr>
            </a:br>
            <a:r>
              <a:rPr lang="ru-RU" sz="2000" b="1" dirty="0" smtClean="0">
                <a:solidFill>
                  <a:srgbClr val="3D762E"/>
                </a:solidFill>
                <a:latin typeface="Century Schoolbook" pitchFamily="18" charset="0"/>
              </a:rPr>
              <a:t>А по ночам там спит – Андрюшка.</a:t>
            </a:r>
            <a:endParaRPr lang="ru-RU" sz="2000" b="1" dirty="0">
              <a:solidFill>
                <a:srgbClr val="3D762E"/>
              </a:solidFill>
              <a:latin typeface="Century Schoolbook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14876" y="4143380"/>
            <a:ext cx="25659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3D762E"/>
                </a:solidFill>
              </a:rPr>
              <a:t>кровать</a:t>
            </a:r>
            <a:endParaRPr lang="ru-RU" sz="5400" b="1" dirty="0">
              <a:solidFill>
                <a:srgbClr val="3D762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3D762E"/>
                </a:solidFill>
                <a:latin typeface="Century Schoolbook" pitchFamily="18" charset="0"/>
              </a:rPr>
              <a:t>Содержание </a:t>
            </a:r>
            <a:endParaRPr lang="ru-RU" b="1" dirty="0">
              <a:solidFill>
                <a:srgbClr val="3D762E"/>
              </a:solidFill>
              <a:latin typeface="Century Schoolbook" pitchFamily="18" charset="0"/>
            </a:endParaRPr>
          </a:p>
        </p:txBody>
      </p:sp>
      <p:sp>
        <p:nvSpPr>
          <p:cNvPr id="4" name="Заголовок 1"/>
          <p:cNvSpPr txBox="1">
            <a:spLocks noGrp="1"/>
          </p:cNvSpPr>
          <p:nvPr>
            <p:ph idx="1"/>
          </p:nvPr>
        </p:nvSpPr>
        <p:spPr>
          <a:xfrm>
            <a:off x="1214414" y="2357430"/>
            <a:ext cx="4857784" cy="7572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marL="457200" marR="0" lvl="0" indent="-457200" defTabSz="914400" rtl="0" eaLnBrk="1" fontAlgn="auto" latinLnBrk="0" hangingPunct="1">
              <a:lnSpc>
                <a:spcPct val="17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7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D762E"/>
                </a:solidFill>
                <a:effectLst/>
                <a:uLnTx/>
                <a:uFillTx/>
                <a:latin typeface="Century Schoolbook" pitchFamily="18" charset="0"/>
                <a:ea typeface="+mj-ea"/>
                <a:cs typeface="+mj-cs"/>
              </a:rPr>
              <a:t>Во саду ли, в огороде…</a:t>
            </a:r>
          </a:p>
          <a:p>
            <a:pPr marL="457200" marR="0" lvl="0" indent="-457200" defTabSz="914400" rtl="0" eaLnBrk="1" fontAlgn="auto" latinLnBrk="0" hangingPunct="1">
              <a:lnSpc>
                <a:spcPct val="17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ru-RU" sz="7200" b="1" dirty="0" smtClean="0">
                <a:solidFill>
                  <a:srgbClr val="3D762E"/>
                </a:solidFill>
                <a:latin typeface="Century Schoolbook" pitchFamily="18" charset="0"/>
                <a:ea typeface="+mj-ea"/>
                <a:cs typeface="+mj-cs"/>
              </a:rPr>
              <a:t>Что за зверь?</a:t>
            </a:r>
          </a:p>
          <a:p>
            <a:pPr marL="457200" marR="0" lvl="0" indent="-457200" defTabSz="914400" rtl="0" eaLnBrk="1" fontAlgn="auto" latinLnBrk="0" hangingPunct="1">
              <a:lnSpc>
                <a:spcPct val="17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7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D762E"/>
                </a:solidFill>
                <a:effectLst/>
                <a:uLnTx/>
                <a:uFillTx/>
                <a:latin typeface="Century Schoolbook" pitchFamily="18" charset="0"/>
                <a:ea typeface="+mj-ea"/>
                <a:cs typeface="+mj-cs"/>
              </a:rPr>
              <a:t>Что за птица?</a:t>
            </a:r>
          </a:p>
          <a:p>
            <a:pPr marL="457200" indent="-457200">
              <a:lnSpc>
                <a:spcPct val="170000"/>
              </a:lnSpc>
              <a:spcBef>
                <a:spcPct val="0"/>
              </a:spcBef>
              <a:buFontTx/>
              <a:buAutoNum type="arabicPeriod"/>
              <a:defRPr/>
            </a:pPr>
            <a:r>
              <a:rPr lang="ru-RU" sz="7200" b="1" dirty="0" smtClean="0">
                <a:solidFill>
                  <a:srgbClr val="3D762E"/>
                </a:solidFill>
                <a:latin typeface="Century Schoolbook" pitchFamily="18" charset="0"/>
              </a:rPr>
              <a:t>Что за гриб?</a:t>
            </a:r>
          </a:p>
          <a:p>
            <a:pPr marL="457200" indent="-457200">
              <a:lnSpc>
                <a:spcPct val="170000"/>
              </a:lnSpc>
              <a:spcBef>
                <a:spcPct val="0"/>
              </a:spcBef>
              <a:buFontTx/>
              <a:buAutoNum type="arabicPeriod"/>
              <a:defRPr/>
            </a:pPr>
            <a:r>
              <a:rPr lang="ru-RU" sz="7200" b="1" dirty="0" smtClean="0">
                <a:solidFill>
                  <a:srgbClr val="3D762E"/>
                </a:solidFill>
                <a:latin typeface="Century Schoolbook" pitchFamily="18" charset="0"/>
              </a:rPr>
              <a:t>Что за предмет? (мебель)</a:t>
            </a:r>
          </a:p>
          <a:p>
            <a:pPr marL="457200" indent="-457200">
              <a:lnSpc>
                <a:spcPct val="170000"/>
              </a:lnSpc>
              <a:spcBef>
                <a:spcPct val="0"/>
              </a:spcBef>
              <a:buFontTx/>
              <a:buAutoNum type="arabicPeriod"/>
              <a:defRPr/>
            </a:pPr>
            <a:r>
              <a:rPr lang="ru-RU" sz="7200" b="1" dirty="0" smtClean="0">
                <a:solidFill>
                  <a:srgbClr val="3D762E"/>
                </a:solidFill>
                <a:latin typeface="Century Schoolbook" pitchFamily="18" charset="0"/>
              </a:rPr>
              <a:t>Какая  это одежда?</a:t>
            </a: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3D762E"/>
              </a:solidFill>
              <a:effectLst/>
              <a:uLnTx/>
              <a:uFillTx/>
              <a:latin typeface="Century Schoolbook" pitchFamily="18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пользователь\Desktop\НОВЫЕ КАРТИНКИ ДЛЯ Презентаций\МЕБЕЛЬ\2_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2FFFF"/>
              </a:clrFrom>
              <a:clrTo>
                <a:srgbClr val="F2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4876" y="3143248"/>
            <a:ext cx="3993117" cy="3280590"/>
          </a:xfrm>
          <a:prstGeom prst="rect">
            <a:avLst/>
          </a:prstGeom>
          <a:noFill/>
        </p:spPr>
      </p:pic>
      <p:pic>
        <p:nvPicPr>
          <p:cNvPr id="5123" name="Picture 3" descr="C:\Users\пользователь\Desktop\НОВЫЕ КАРТИНКИ ДЛЯ Презентаций\МЕБЕЛЬ\11.gif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7224" y="1500174"/>
            <a:ext cx="2762266" cy="20717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428992" y="500042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smtClean="0">
                <a:solidFill>
                  <a:srgbClr val="3D762E"/>
                </a:solidFill>
                <a:latin typeface="Century Schoolbook" pitchFamily="18" charset="0"/>
              </a:rPr>
              <a:t>Я удобный, очень мягкий,</a:t>
            </a:r>
            <a:br>
              <a:rPr lang="ru-RU" sz="2000" b="1" dirty="0" smtClean="0">
                <a:solidFill>
                  <a:srgbClr val="3D762E"/>
                </a:solidFill>
                <a:latin typeface="Century Schoolbook" pitchFamily="18" charset="0"/>
              </a:rPr>
            </a:br>
            <a:r>
              <a:rPr lang="ru-RU" sz="2000" b="1" dirty="0" smtClean="0">
                <a:solidFill>
                  <a:srgbClr val="3D762E"/>
                </a:solidFill>
                <a:latin typeface="Century Schoolbook" pitchFamily="18" charset="0"/>
              </a:rPr>
              <a:t>Вам не трудно угадать, — Любят бабушки и внуки</a:t>
            </a:r>
            <a:br>
              <a:rPr lang="ru-RU" sz="2000" b="1" dirty="0" smtClean="0">
                <a:solidFill>
                  <a:srgbClr val="3D762E"/>
                </a:solidFill>
                <a:latin typeface="Century Schoolbook" pitchFamily="18" charset="0"/>
              </a:rPr>
            </a:br>
            <a:r>
              <a:rPr lang="ru-RU" sz="2000" b="1" dirty="0" smtClean="0">
                <a:solidFill>
                  <a:srgbClr val="3D762E"/>
                </a:solidFill>
                <a:latin typeface="Century Schoolbook" pitchFamily="18" charset="0"/>
              </a:rPr>
              <a:t>Посидеть и полежать.</a:t>
            </a:r>
            <a:endParaRPr lang="ru-RU" sz="2000" b="1" dirty="0">
              <a:solidFill>
                <a:srgbClr val="3D762E"/>
              </a:solidFill>
              <a:latin typeface="Century Schoolbook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00100" y="3786190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smtClean="0">
                <a:solidFill>
                  <a:srgbClr val="3D762E"/>
                </a:solidFill>
                <a:latin typeface="Century Schoolbook" pitchFamily="18" charset="0"/>
              </a:rPr>
              <a:t>Здесь и вешалки, и полки,</a:t>
            </a:r>
            <a:br>
              <a:rPr lang="ru-RU" sz="2000" b="1" dirty="0" smtClean="0">
                <a:solidFill>
                  <a:srgbClr val="3D762E"/>
                </a:solidFill>
                <a:latin typeface="Century Schoolbook" pitchFamily="18" charset="0"/>
              </a:rPr>
            </a:br>
            <a:r>
              <a:rPr lang="ru-RU" sz="2000" b="1" dirty="0" smtClean="0">
                <a:solidFill>
                  <a:srgbClr val="3D762E"/>
                </a:solidFill>
                <a:latin typeface="Century Schoolbook" pitchFamily="18" charset="0"/>
              </a:rPr>
              <a:t>Словно в доме этажи.</a:t>
            </a:r>
            <a:br>
              <a:rPr lang="ru-RU" sz="2000" b="1" dirty="0" smtClean="0">
                <a:solidFill>
                  <a:srgbClr val="3D762E"/>
                </a:solidFill>
                <a:latin typeface="Century Schoolbook" pitchFamily="18" charset="0"/>
              </a:rPr>
            </a:br>
            <a:r>
              <a:rPr lang="ru-RU" sz="2000" b="1" dirty="0" smtClean="0">
                <a:solidFill>
                  <a:srgbClr val="3D762E"/>
                </a:solidFill>
                <a:latin typeface="Century Schoolbook" pitchFamily="18" charset="0"/>
              </a:rPr>
              <a:t>Брюки, кофточки, футболки –</a:t>
            </a:r>
            <a:br>
              <a:rPr lang="ru-RU" sz="2000" b="1" dirty="0" smtClean="0">
                <a:solidFill>
                  <a:srgbClr val="3D762E"/>
                </a:solidFill>
                <a:latin typeface="Century Schoolbook" pitchFamily="18" charset="0"/>
              </a:rPr>
            </a:br>
            <a:r>
              <a:rPr lang="ru-RU" sz="2000" b="1" dirty="0" smtClean="0">
                <a:solidFill>
                  <a:srgbClr val="3D762E"/>
                </a:solidFill>
                <a:latin typeface="Century Schoolbook" pitchFamily="18" charset="0"/>
              </a:rPr>
              <a:t>По порядку все лежит.</a:t>
            </a:r>
            <a:endParaRPr lang="ru-RU" sz="2000" b="1" dirty="0">
              <a:solidFill>
                <a:srgbClr val="3D762E"/>
              </a:solidFill>
              <a:latin typeface="Century Schoolbook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29322" y="1643050"/>
            <a:ext cx="20345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3D762E"/>
                </a:solidFill>
              </a:rPr>
              <a:t>диван</a:t>
            </a:r>
            <a:endParaRPr lang="ru-RU" sz="5400" b="1" dirty="0">
              <a:solidFill>
                <a:srgbClr val="3D762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00364" y="5357826"/>
            <a:ext cx="18574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3D762E"/>
                </a:solidFill>
              </a:rPr>
              <a:t>шкаф</a:t>
            </a:r>
            <a:endParaRPr lang="ru-RU" sz="5400" b="1" dirty="0">
              <a:solidFill>
                <a:srgbClr val="3D762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пользователь\Desktop\НОВЫЕ КАРТИНКИ ДЛЯ Презентаций\МЕБЕЛЬ\09p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15074" y="4929198"/>
            <a:ext cx="1874097" cy="1559249"/>
          </a:xfrm>
          <a:prstGeom prst="rect">
            <a:avLst/>
          </a:prstGeom>
          <a:noFill/>
        </p:spPr>
      </p:pic>
      <p:pic>
        <p:nvPicPr>
          <p:cNvPr id="6147" name="Picture 3" descr="C:\Users\пользователь\Desktop\НОВЫЕ КАРТИНКИ ДЛЯ Презентаций\МЕБЕЛЬ\utfju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2571744"/>
            <a:ext cx="1328531" cy="234949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714612" y="4929198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3D762E"/>
                </a:solidFill>
                <a:latin typeface="Century Schoolbook" pitchFamily="18" charset="0"/>
              </a:rPr>
              <a:t>Четыре ноги, да не зверь;</a:t>
            </a:r>
            <a:br>
              <a:rPr lang="ru-RU" b="1" dirty="0" smtClean="0">
                <a:solidFill>
                  <a:srgbClr val="3D762E"/>
                </a:solidFill>
                <a:latin typeface="Century Schoolbook" pitchFamily="18" charset="0"/>
              </a:rPr>
            </a:br>
            <a:r>
              <a:rPr lang="ru-RU" b="1" dirty="0" smtClean="0">
                <a:solidFill>
                  <a:srgbClr val="3D762E"/>
                </a:solidFill>
                <a:latin typeface="Century Schoolbook" pitchFamily="18" charset="0"/>
              </a:rPr>
              <a:t>Есть перья, да не птица.</a:t>
            </a:r>
            <a:br>
              <a:rPr lang="ru-RU" b="1" dirty="0" smtClean="0">
                <a:solidFill>
                  <a:srgbClr val="3D762E"/>
                </a:solidFill>
                <a:latin typeface="Century Schoolbook" pitchFamily="18" charset="0"/>
              </a:rPr>
            </a:br>
            <a:r>
              <a:rPr lang="ru-RU" b="1" dirty="0" smtClean="0">
                <a:solidFill>
                  <a:srgbClr val="3D762E"/>
                </a:solidFill>
                <a:latin typeface="Century Schoolbook" pitchFamily="18" charset="0"/>
              </a:rPr>
              <a:t>Кровать и перина</a:t>
            </a:r>
            <a:br>
              <a:rPr lang="ru-RU" b="1" dirty="0" smtClean="0">
                <a:solidFill>
                  <a:srgbClr val="3D762E"/>
                </a:solidFill>
                <a:latin typeface="Century Schoolbook" pitchFamily="18" charset="0"/>
              </a:rPr>
            </a:br>
            <a:r>
              <a:rPr lang="ru-RU" b="1" dirty="0" smtClean="0">
                <a:solidFill>
                  <a:srgbClr val="3D762E"/>
                </a:solidFill>
                <a:latin typeface="Century Schoolbook" pitchFamily="18" charset="0"/>
              </a:rPr>
              <a:t>Четыре сестрицы</a:t>
            </a:r>
            <a:br>
              <a:rPr lang="ru-RU" b="1" dirty="0" smtClean="0">
                <a:solidFill>
                  <a:srgbClr val="3D762E"/>
                </a:solidFill>
                <a:latin typeface="Century Schoolbook" pitchFamily="18" charset="0"/>
              </a:rPr>
            </a:br>
            <a:r>
              <a:rPr lang="ru-RU" b="1" dirty="0" smtClean="0">
                <a:solidFill>
                  <a:srgbClr val="3D762E"/>
                </a:solidFill>
                <a:latin typeface="Century Schoolbook" pitchFamily="18" charset="0"/>
              </a:rPr>
              <a:t>Под одной </a:t>
            </a:r>
            <a:r>
              <a:rPr lang="ru-RU" b="1" dirty="0" err="1" smtClean="0">
                <a:solidFill>
                  <a:srgbClr val="3D762E"/>
                </a:solidFill>
                <a:latin typeface="Century Schoolbook" pitchFamily="18" charset="0"/>
              </a:rPr>
              <a:t>фатицей</a:t>
            </a:r>
            <a:r>
              <a:rPr lang="ru-RU" b="1" dirty="0" smtClean="0">
                <a:solidFill>
                  <a:srgbClr val="3D762E"/>
                </a:solidFill>
                <a:latin typeface="Century Schoolbook" pitchFamily="18" charset="0"/>
              </a:rPr>
              <a:t>.</a:t>
            </a:r>
            <a:endParaRPr lang="ru-RU" b="1" dirty="0">
              <a:solidFill>
                <a:srgbClr val="3D762E"/>
              </a:solidFill>
              <a:latin typeface="Century Schoolbook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00232" y="0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3D762E"/>
                </a:solidFill>
                <a:latin typeface="Century Schoolbook" pitchFamily="18" charset="0"/>
              </a:rPr>
              <a:t/>
            </a:r>
            <a:br>
              <a:rPr lang="ru-RU" b="1" dirty="0" smtClean="0">
                <a:solidFill>
                  <a:srgbClr val="3D762E"/>
                </a:solidFill>
                <a:latin typeface="Century Schoolbook" pitchFamily="18" charset="0"/>
              </a:rPr>
            </a:br>
            <a:r>
              <a:rPr lang="ru-RU" b="1" dirty="0" smtClean="0">
                <a:solidFill>
                  <a:srgbClr val="3D762E"/>
                </a:solidFill>
                <a:latin typeface="Century Schoolbook" pitchFamily="18" charset="0"/>
              </a:rPr>
              <a:t>Не тахта и не диван.</a:t>
            </a:r>
            <a:br>
              <a:rPr lang="ru-RU" b="1" dirty="0" smtClean="0">
                <a:solidFill>
                  <a:srgbClr val="3D762E"/>
                </a:solidFill>
                <a:latin typeface="Century Schoolbook" pitchFamily="18" charset="0"/>
              </a:rPr>
            </a:br>
            <a:r>
              <a:rPr lang="ru-RU" b="1" dirty="0" smtClean="0">
                <a:solidFill>
                  <a:srgbClr val="3D762E"/>
                </a:solidFill>
                <a:latin typeface="Century Schoolbook" pitchFamily="18" charset="0"/>
              </a:rPr>
              <a:t>Не кровать и не топчан,</a:t>
            </a:r>
            <a:br>
              <a:rPr lang="ru-RU" b="1" dirty="0" smtClean="0">
                <a:solidFill>
                  <a:srgbClr val="3D762E"/>
                </a:solidFill>
                <a:latin typeface="Century Schoolbook" pitchFamily="18" charset="0"/>
              </a:rPr>
            </a:br>
            <a:r>
              <a:rPr lang="ru-RU" b="1" dirty="0" smtClean="0">
                <a:solidFill>
                  <a:srgbClr val="3D762E"/>
                </a:solidFill>
                <a:latin typeface="Century Schoolbook" pitchFamily="18" charset="0"/>
              </a:rPr>
              <a:t>Но на ней порой у Кости</a:t>
            </a:r>
            <a:br>
              <a:rPr lang="ru-RU" b="1" dirty="0" smtClean="0">
                <a:solidFill>
                  <a:srgbClr val="3D762E"/>
                </a:solidFill>
                <a:latin typeface="Century Schoolbook" pitchFamily="18" charset="0"/>
              </a:rPr>
            </a:br>
            <a:r>
              <a:rPr lang="ru-RU" b="1" dirty="0" smtClean="0">
                <a:solidFill>
                  <a:srgbClr val="3D762E"/>
                </a:solidFill>
                <a:latin typeface="Century Schoolbook" pitchFamily="18" charset="0"/>
              </a:rPr>
              <a:t>Сладко спят наши гости.</a:t>
            </a:r>
            <a:br>
              <a:rPr lang="ru-RU" b="1" dirty="0" smtClean="0">
                <a:solidFill>
                  <a:srgbClr val="3D762E"/>
                </a:solidFill>
                <a:latin typeface="Century Schoolbook" pitchFamily="18" charset="0"/>
              </a:rPr>
            </a:br>
            <a:r>
              <a:rPr lang="ru-RU" b="1" dirty="0" smtClean="0">
                <a:solidFill>
                  <a:srgbClr val="3D762E"/>
                </a:solidFill>
                <a:latin typeface="Century Schoolbook" pitchFamily="18" charset="0"/>
              </a:rPr>
              <a:t>А когда поспят немножко,</a:t>
            </a:r>
            <a:br>
              <a:rPr lang="ru-RU" b="1" dirty="0" smtClean="0">
                <a:solidFill>
                  <a:srgbClr val="3D762E"/>
                </a:solidFill>
                <a:latin typeface="Century Schoolbook" pitchFamily="18" charset="0"/>
              </a:rPr>
            </a:br>
            <a:r>
              <a:rPr lang="ru-RU" b="1" dirty="0" smtClean="0">
                <a:solidFill>
                  <a:srgbClr val="3D762E"/>
                </a:solidFill>
                <a:latin typeface="Century Schoolbook" pitchFamily="18" charset="0"/>
              </a:rPr>
              <a:t>Соберут ее гармошкой</a:t>
            </a:r>
            <a:br>
              <a:rPr lang="ru-RU" b="1" dirty="0" smtClean="0">
                <a:solidFill>
                  <a:srgbClr val="3D762E"/>
                </a:solidFill>
                <a:latin typeface="Century Schoolbook" pitchFamily="18" charset="0"/>
              </a:rPr>
            </a:br>
            <a:r>
              <a:rPr lang="ru-RU" b="1" dirty="0" smtClean="0">
                <a:solidFill>
                  <a:srgbClr val="3D762E"/>
                </a:solidFill>
                <a:latin typeface="Century Schoolbook" pitchFamily="18" charset="0"/>
              </a:rPr>
              <a:t>И до ночи каждый раз</a:t>
            </a:r>
            <a:br>
              <a:rPr lang="ru-RU" b="1" dirty="0" smtClean="0">
                <a:solidFill>
                  <a:srgbClr val="3D762E"/>
                </a:solidFill>
                <a:latin typeface="Century Schoolbook" pitchFamily="18" charset="0"/>
              </a:rPr>
            </a:br>
            <a:r>
              <a:rPr lang="ru-RU" b="1" dirty="0" smtClean="0">
                <a:solidFill>
                  <a:srgbClr val="3D762E"/>
                </a:solidFill>
                <a:latin typeface="Century Schoolbook" pitchFamily="18" charset="0"/>
              </a:rPr>
              <a:t>Уберут подальше с глаз.</a:t>
            </a:r>
            <a:endParaRPr lang="ru-RU" b="1" dirty="0">
              <a:solidFill>
                <a:srgbClr val="3D762E"/>
              </a:solidFill>
              <a:latin typeface="Century Schoolbook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357422" y="3429000"/>
            <a:ext cx="52149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3D762E"/>
                </a:solidFill>
                <a:latin typeface="Century Schoolbook" pitchFamily="18" charset="0"/>
              </a:rPr>
              <a:t>Есть спина, а не лежит никогда.</a:t>
            </a:r>
            <a:br>
              <a:rPr lang="ru-RU" b="1" dirty="0" smtClean="0">
                <a:solidFill>
                  <a:srgbClr val="3D762E"/>
                </a:solidFill>
                <a:latin typeface="Century Schoolbook" pitchFamily="18" charset="0"/>
              </a:rPr>
            </a:br>
            <a:r>
              <a:rPr lang="ru-RU" b="1" dirty="0" smtClean="0">
                <a:solidFill>
                  <a:srgbClr val="3D762E"/>
                </a:solidFill>
                <a:latin typeface="Century Schoolbook" pitchFamily="18" charset="0"/>
              </a:rPr>
              <a:t>Есть четыре ноги, а не ходит.</a:t>
            </a:r>
            <a:br>
              <a:rPr lang="ru-RU" b="1" dirty="0" smtClean="0">
                <a:solidFill>
                  <a:srgbClr val="3D762E"/>
                </a:solidFill>
                <a:latin typeface="Century Schoolbook" pitchFamily="18" charset="0"/>
              </a:rPr>
            </a:br>
            <a:r>
              <a:rPr lang="ru-RU" b="1" dirty="0" smtClean="0">
                <a:solidFill>
                  <a:srgbClr val="3D762E"/>
                </a:solidFill>
                <a:latin typeface="Century Schoolbook" pitchFamily="18" charset="0"/>
              </a:rPr>
              <a:t>Сам всегда стоит, а другим сидеть велит.</a:t>
            </a:r>
            <a:endParaRPr lang="ru-RU" b="1" dirty="0">
              <a:solidFill>
                <a:srgbClr val="3D762E"/>
              </a:solidFill>
              <a:latin typeface="Century Schoolbook" pitchFamily="18" charset="0"/>
            </a:endParaRPr>
          </a:p>
        </p:txBody>
      </p:sp>
      <p:pic>
        <p:nvPicPr>
          <p:cNvPr id="6149" name="Picture 5" descr="http://skymeb.ru/UserFiles/Image/PSK/S-psk-krovat-dlja-detej-kr-10-s-lameljami_big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0694" y="785794"/>
            <a:ext cx="3071834" cy="1856855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4500562" y="2500306"/>
            <a:ext cx="416203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3D762E"/>
                </a:solidFill>
              </a:rPr>
              <a:t>раскладушка</a:t>
            </a:r>
            <a:endParaRPr lang="ru-RU" sz="5400" b="1" dirty="0">
              <a:solidFill>
                <a:srgbClr val="3D762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29520" y="3929066"/>
            <a:ext cx="14122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3D762E"/>
                </a:solidFill>
              </a:rPr>
              <a:t>стул</a:t>
            </a:r>
            <a:endParaRPr lang="ru-RU" sz="5400" b="1" dirty="0">
              <a:solidFill>
                <a:srgbClr val="3D762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42976" y="5214950"/>
            <a:ext cx="14622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3D762E"/>
                </a:solidFill>
              </a:rPr>
              <a:t>стол</a:t>
            </a:r>
            <a:endParaRPr lang="ru-RU" sz="5400" b="1" dirty="0">
              <a:solidFill>
                <a:srgbClr val="3D762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  <p:bldP spid="11" grpId="0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Users\пользователь\Desktop\НОВЫЕ КАРТИНКИ ДЛЯ Презентаций\ОДЕЖДА\3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57818" y="1214422"/>
            <a:ext cx="3500430" cy="262532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43108" y="285728"/>
            <a:ext cx="470192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lvl="0" indent="-457200">
              <a:spcBef>
                <a:spcPct val="0"/>
              </a:spcBef>
              <a:defRPr/>
            </a:pPr>
            <a:r>
              <a:rPr lang="ru-RU" sz="4400" b="1" dirty="0" smtClean="0">
                <a:solidFill>
                  <a:srgbClr val="3D762E"/>
                </a:solidFill>
                <a:latin typeface="Century Schoolbook" pitchFamily="18" charset="0"/>
              </a:rPr>
              <a:t>Какая одежда?</a:t>
            </a:r>
            <a:endParaRPr lang="ru-RU" sz="4400" b="1" dirty="0">
              <a:solidFill>
                <a:srgbClr val="3D762E"/>
              </a:solidFill>
              <a:latin typeface="Century Schoolbook" pitchFamily="18" charset="0"/>
            </a:endParaRPr>
          </a:p>
        </p:txBody>
      </p:sp>
      <p:pic>
        <p:nvPicPr>
          <p:cNvPr id="34819" name="Picture 3" descr="C:\Users\пользователь\Desktop\НОВЫЕ КАРТИНКИ ДЛЯ Презентаций\ОДЕЖДА\8ou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4414" y="4286256"/>
            <a:ext cx="2044705" cy="1933555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214414" y="1142984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3D762E"/>
                </a:solidFill>
                <a:latin typeface="Century Schoolbook" pitchFamily="18" charset="0"/>
              </a:rPr>
              <a:t>Твоя бабушка повяжет,</a:t>
            </a:r>
            <a:br>
              <a:rPr lang="ru-RU" b="1" dirty="0" smtClean="0">
                <a:solidFill>
                  <a:srgbClr val="3D762E"/>
                </a:solidFill>
                <a:latin typeface="Century Schoolbook" pitchFamily="18" charset="0"/>
              </a:rPr>
            </a:br>
            <a:r>
              <a:rPr lang="ru-RU" b="1" dirty="0" smtClean="0">
                <a:solidFill>
                  <a:srgbClr val="3D762E"/>
                </a:solidFill>
                <a:latin typeface="Century Schoolbook" pitchFamily="18" charset="0"/>
              </a:rPr>
              <a:t>А потом тебе расскажет -</a:t>
            </a:r>
            <a:br>
              <a:rPr lang="ru-RU" b="1" dirty="0" smtClean="0">
                <a:solidFill>
                  <a:srgbClr val="3D762E"/>
                </a:solidFill>
                <a:latin typeface="Century Schoolbook" pitchFamily="18" charset="0"/>
              </a:rPr>
            </a:br>
            <a:r>
              <a:rPr lang="ru-RU" b="1" dirty="0" smtClean="0">
                <a:solidFill>
                  <a:srgbClr val="3D762E"/>
                </a:solidFill>
                <a:latin typeface="Century Schoolbook" pitchFamily="18" charset="0"/>
              </a:rPr>
              <a:t>Что за головной убор</a:t>
            </a:r>
            <a:br>
              <a:rPr lang="ru-RU" b="1" dirty="0" smtClean="0">
                <a:solidFill>
                  <a:srgbClr val="3D762E"/>
                </a:solidFill>
                <a:latin typeface="Century Schoolbook" pitchFamily="18" charset="0"/>
              </a:rPr>
            </a:br>
            <a:r>
              <a:rPr lang="ru-RU" b="1" dirty="0" smtClean="0">
                <a:solidFill>
                  <a:srgbClr val="3D762E"/>
                </a:solidFill>
                <a:latin typeface="Century Schoolbook" pitchFamily="18" charset="0"/>
              </a:rPr>
              <a:t>Знает, любит с давних пор.</a:t>
            </a:r>
            <a:br>
              <a:rPr lang="ru-RU" b="1" dirty="0" smtClean="0">
                <a:solidFill>
                  <a:srgbClr val="3D762E"/>
                </a:solidFill>
                <a:latin typeface="Century Schoolbook" pitchFamily="18" charset="0"/>
              </a:rPr>
            </a:br>
            <a:r>
              <a:rPr lang="ru-RU" b="1" dirty="0" smtClean="0">
                <a:solidFill>
                  <a:srgbClr val="3D762E"/>
                </a:solidFill>
                <a:latin typeface="Century Schoolbook" pitchFamily="18" charset="0"/>
              </a:rPr>
              <a:t>Даст материи кусочек -</a:t>
            </a:r>
            <a:br>
              <a:rPr lang="ru-RU" b="1" dirty="0" smtClean="0">
                <a:solidFill>
                  <a:srgbClr val="3D762E"/>
                </a:solidFill>
                <a:latin typeface="Century Schoolbook" pitchFamily="18" charset="0"/>
              </a:rPr>
            </a:br>
            <a:r>
              <a:rPr lang="ru-RU" b="1" dirty="0" smtClean="0">
                <a:solidFill>
                  <a:srgbClr val="3D762E"/>
                </a:solidFill>
                <a:latin typeface="Century Schoolbook" pitchFamily="18" charset="0"/>
              </a:rPr>
              <a:t>Повяжи себе... </a:t>
            </a:r>
            <a:endParaRPr lang="ru-RU" b="1" dirty="0">
              <a:solidFill>
                <a:srgbClr val="3D762E"/>
              </a:solidFill>
              <a:latin typeface="Century Schoolbook" pitchFamily="18" charset="0"/>
            </a:endParaRPr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3143240" y="4000504"/>
            <a:ext cx="478634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0161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D762E"/>
                </a:solidFill>
                <a:effectLst/>
                <a:latin typeface="Century Schoolbook" pitchFamily="18" charset="0"/>
                <a:cs typeface="Arial" pitchFamily="34" charset="0"/>
              </a:rPr>
              <a:t>Входишь в одну дверь,</a:t>
            </a:r>
          </a:p>
          <a:p>
            <a:pPr marL="0" marR="0" lvl="0" indent="2016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D762E"/>
                </a:solidFill>
                <a:effectLst/>
                <a:latin typeface="Century Schoolbook" pitchFamily="18" charset="0"/>
                <a:cs typeface="Arial" pitchFamily="34" charset="0"/>
              </a:rPr>
              <a:t>А выходишь из трёх.</a:t>
            </a:r>
          </a:p>
          <a:p>
            <a:pPr marL="0" marR="0" lvl="0" indent="2016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D762E"/>
                </a:solidFill>
                <a:effectLst/>
                <a:latin typeface="Century Schoolbook" pitchFamily="18" charset="0"/>
                <a:cs typeface="Arial" pitchFamily="34" charset="0"/>
              </a:rPr>
              <a:t>Думаешь, что вышел,</a:t>
            </a:r>
          </a:p>
          <a:p>
            <a:pPr marL="0" marR="0" lvl="0" indent="2016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D762E"/>
                </a:solidFill>
                <a:effectLst/>
                <a:latin typeface="Century Schoolbook" pitchFamily="18" charset="0"/>
                <a:cs typeface="Arial" pitchFamily="34" charset="0"/>
              </a:rPr>
              <a:t>А на самом деле вошёл.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29256" y="5429264"/>
            <a:ext cx="21872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3D762E"/>
                </a:solidFill>
              </a:rPr>
              <a:t>свитер</a:t>
            </a:r>
            <a:endParaRPr lang="ru-RU" sz="5400" b="1" dirty="0">
              <a:solidFill>
                <a:srgbClr val="3D762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00430" y="2643182"/>
            <a:ext cx="22363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3D762E"/>
                </a:solidFill>
              </a:rPr>
              <a:t>платок</a:t>
            </a:r>
            <a:endParaRPr lang="ru-RU" sz="5400" b="1" dirty="0">
              <a:solidFill>
                <a:srgbClr val="3D762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4821" grpId="0"/>
      <p:bldP spid="10" grpId="0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Picture 3" descr="C:\Users\пользователь\Desktop\НОВЫЕ КАРТИНКИ ДЛЯ Презентаций\ОДЕЖДА\ytjg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43636" y="1714488"/>
            <a:ext cx="2114550" cy="1743075"/>
          </a:xfrm>
          <a:prstGeom prst="rect">
            <a:avLst/>
          </a:prstGeom>
          <a:noFill/>
        </p:spPr>
      </p:pic>
      <p:pic>
        <p:nvPicPr>
          <p:cNvPr id="35844" name="Picture 4" descr="C:\Users\пользователь\Desktop\НОВЫЕ КАРТИНКИ ДЛЯ Презентаций\ОДЕЖДА\1.gif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06" y="928670"/>
            <a:ext cx="2952771" cy="2214578"/>
          </a:xfrm>
          <a:prstGeom prst="rect">
            <a:avLst/>
          </a:prstGeom>
          <a:noFill/>
        </p:spPr>
      </p:pic>
      <p:pic>
        <p:nvPicPr>
          <p:cNvPr id="35845" name="Picture 5" descr="C:\Users\пользователь\Desktop\НОВЫЕ КАРТИНКИ ДЛЯ Презентаций\ОБУВЬ\img50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2976" y="4000504"/>
            <a:ext cx="2005023" cy="2005023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500298" y="428604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smtClean="0">
                <a:solidFill>
                  <a:srgbClr val="3D762E"/>
                </a:solidFill>
                <a:latin typeface="Century Schoolbook" pitchFamily="18" charset="0"/>
              </a:rPr>
              <a:t>Оно из шерсти иль из драпа,</a:t>
            </a:r>
          </a:p>
          <a:p>
            <a:r>
              <a:rPr lang="ru-RU" sz="2000" b="1" dirty="0" smtClean="0">
                <a:solidFill>
                  <a:srgbClr val="3D762E"/>
                </a:solidFill>
                <a:latin typeface="Century Schoolbook" pitchFamily="18" charset="0"/>
              </a:rPr>
              <a:t>Из меха воротник богатый,</a:t>
            </a:r>
          </a:p>
          <a:p>
            <a:r>
              <a:rPr lang="ru-RU" sz="2000" b="1" dirty="0" smtClean="0">
                <a:solidFill>
                  <a:srgbClr val="3D762E"/>
                </a:solidFill>
                <a:latin typeface="Century Schoolbook" pitchFamily="18" charset="0"/>
              </a:rPr>
              <a:t>А чтобы вы не заболели,</a:t>
            </a:r>
          </a:p>
          <a:p>
            <a:r>
              <a:rPr lang="ru-RU" sz="2000" b="1" dirty="0" smtClean="0">
                <a:solidFill>
                  <a:srgbClr val="3D762E"/>
                </a:solidFill>
                <a:latin typeface="Century Schoolbook" pitchFamily="18" charset="0"/>
              </a:rPr>
              <a:t>Согреет вас от злой метели!</a:t>
            </a:r>
          </a:p>
          <a:p>
            <a:r>
              <a:rPr lang="ru-RU" sz="2000" b="1" dirty="0" smtClean="0">
                <a:solidFill>
                  <a:srgbClr val="3D762E"/>
                </a:solidFill>
                <a:latin typeface="Century Schoolbook" pitchFamily="18" charset="0"/>
              </a:rPr>
              <a:t>Отгадайте, это что?</a:t>
            </a:r>
          </a:p>
          <a:p>
            <a:r>
              <a:rPr lang="ru-RU" sz="2000" b="1" dirty="0" smtClean="0">
                <a:solidFill>
                  <a:srgbClr val="3D762E"/>
                </a:solidFill>
                <a:latin typeface="Century Schoolbook" pitchFamily="18" charset="0"/>
              </a:rPr>
              <a:t>Это зимнее...</a:t>
            </a:r>
            <a:endParaRPr lang="ru-RU" sz="2000" b="1" dirty="0">
              <a:solidFill>
                <a:srgbClr val="3D762E"/>
              </a:solidFill>
              <a:latin typeface="Century Schoolbook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14678" y="4500570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smtClean="0">
                <a:solidFill>
                  <a:srgbClr val="3D762E"/>
                </a:solidFill>
                <a:latin typeface="Century Schoolbook" pitchFamily="18" charset="0"/>
              </a:rPr>
              <a:t>Не ботинки, не сапожки,</a:t>
            </a:r>
            <a:br>
              <a:rPr lang="ru-RU" sz="2000" b="1" dirty="0" smtClean="0">
                <a:solidFill>
                  <a:srgbClr val="3D762E"/>
                </a:solidFill>
                <a:latin typeface="Century Schoolbook" pitchFamily="18" charset="0"/>
              </a:rPr>
            </a:br>
            <a:r>
              <a:rPr lang="ru-RU" sz="2000" b="1" dirty="0" smtClean="0">
                <a:solidFill>
                  <a:srgbClr val="3D762E"/>
                </a:solidFill>
                <a:latin typeface="Century Schoolbook" pitchFamily="18" charset="0"/>
              </a:rPr>
              <a:t>Но их тоже носят ножки.</a:t>
            </a:r>
            <a:br>
              <a:rPr lang="ru-RU" sz="2000" b="1" dirty="0" smtClean="0">
                <a:solidFill>
                  <a:srgbClr val="3D762E"/>
                </a:solidFill>
                <a:latin typeface="Century Schoolbook" pitchFamily="18" charset="0"/>
              </a:rPr>
            </a:br>
            <a:r>
              <a:rPr lang="ru-RU" sz="2000" b="1" dirty="0" smtClean="0">
                <a:solidFill>
                  <a:srgbClr val="3D762E"/>
                </a:solidFill>
                <a:latin typeface="Century Schoolbook" pitchFamily="18" charset="0"/>
              </a:rPr>
              <a:t>В них мы бегаем зимой:</a:t>
            </a:r>
            <a:br>
              <a:rPr lang="ru-RU" sz="2000" b="1" dirty="0" smtClean="0">
                <a:solidFill>
                  <a:srgbClr val="3D762E"/>
                </a:solidFill>
                <a:latin typeface="Century Schoolbook" pitchFamily="18" charset="0"/>
              </a:rPr>
            </a:br>
            <a:r>
              <a:rPr lang="ru-RU" sz="2000" b="1" dirty="0" smtClean="0">
                <a:solidFill>
                  <a:srgbClr val="3D762E"/>
                </a:solidFill>
                <a:latin typeface="Century Schoolbook" pitchFamily="18" charset="0"/>
              </a:rPr>
              <a:t>Утром – в школу,</a:t>
            </a:r>
            <a:br>
              <a:rPr lang="ru-RU" sz="2000" b="1" dirty="0" smtClean="0">
                <a:solidFill>
                  <a:srgbClr val="3D762E"/>
                </a:solidFill>
                <a:latin typeface="Century Schoolbook" pitchFamily="18" charset="0"/>
              </a:rPr>
            </a:br>
            <a:r>
              <a:rPr lang="ru-RU" sz="2000" b="1" dirty="0" smtClean="0">
                <a:solidFill>
                  <a:srgbClr val="3D762E"/>
                </a:solidFill>
                <a:latin typeface="Century Schoolbook" pitchFamily="18" charset="0"/>
              </a:rPr>
              <a:t>Днём – домой.</a:t>
            </a:r>
            <a:endParaRPr lang="ru-RU" sz="2000" b="1" dirty="0">
              <a:solidFill>
                <a:srgbClr val="3D762E"/>
              </a:solidFill>
              <a:latin typeface="Century Schoolbook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357554" y="2643182"/>
            <a:ext cx="25971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3D762E"/>
                </a:solidFill>
                <a:latin typeface="Century Schoolbook" pitchFamily="18" charset="0"/>
              </a:rPr>
              <a:t>Варежки для ног.</a:t>
            </a:r>
            <a:endParaRPr lang="ru-RU" sz="2000" b="1" dirty="0">
              <a:solidFill>
                <a:srgbClr val="3D762E"/>
              </a:solidFill>
              <a:latin typeface="Century Schoolbook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57950" y="428604"/>
            <a:ext cx="22164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3D762E"/>
                </a:solidFill>
              </a:rPr>
              <a:t>пальто</a:t>
            </a:r>
            <a:endParaRPr lang="ru-RU" sz="5400" b="1" dirty="0">
              <a:solidFill>
                <a:srgbClr val="3D762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00628" y="3214686"/>
            <a:ext cx="19527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3D762E"/>
                </a:solidFill>
              </a:rPr>
              <a:t>носки</a:t>
            </a:r>
            <a:endParaRPr lang="ru-RU" sz="5400" b="1" dirty="0">
              <a:solidFill>
                <a:srgbClr val="3D762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72198" y="5643578"/>
            <a:ext cx="26869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3D762E"/>
                </a:solidFill>
              </a:rPr>
              <a:t>валенки</a:t>
            </a:r>
            <a:endParaRPr lang="ru-RU" sz="5400" b="1" dirty="0">
              <a:solidFill>
                <a:srgbClr val="3D762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8" grpId="0"/>
      <p:bldP spid="12" grpId="0"/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Users\пользователь\Desktop\НОВЫЕ КАРТИНКИ ДЛЯ Презентаций\ОДЕЖДА\нерп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785794"/>
            <a:ext cx="2019048" cy="130476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714612" y="428604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smtClean="0">
                <a:solidFill>
                  <a:srgbClr val="3D762E"/>
                </a:solidFill>
                <a:latin typeface="Century Schoolbook" pitchFamily="18" charset="0"/>
              </a:rPr>
              <a:t>Если хочешь модной быть,</a:t>
            </a:r>
            <a:br>
              <a:rPr lang="ru-RU" sz="2000" b="1" dirty="0" smtClean="0">
                <a:solidFill>
                  <a:srgbClr val="3D762E"/>
                </a:solidFill>
                <a:latin typeface="Century Schoolbook" pitchFamily="18" charset="0"/>
              </a:rPr>
            </a:br>
            <a:r>
              <a:rPr lang="ru-RU" sz="2000" b="1" dirty="0" smtClean="0">
                <a:solidFill>
                  <a:srgbClr val="3D762E"/>
                </a:solidFill>
                <a:latin typeface="Century Schoolbook" pitchFamily="18" charset="0"/>
              </a:rPr>
              <a:t>Успевай за ней следить!</a:t>
            </a:r>
            <a:br>
              <a:rPr lang="ru-RU" sz="2000" b="1" dirty="0" smtClean="0">
                <a:solidFill>
                  <a:srgbClr val="3D762E"/>
                </a:solidFill>
                <a:latin typeface="Century Schoolbook" pitchFamily="18" charset="0"/>
              </a:rPr>
            </a:br>
            <a:r>
              <a:rPr lang="ru-RU" sz="2000" b="1" dirty="0" smtClean="0">
                <a:solidFill>
                  <a:srgbClr val="3D762E"/>
                </a:solidFill>
                <a:latin typeface="Century Schoolbook" pitchFamily="18" charset="0"/>
              </a:rPr>
              <a:t>Даже цвет твоих перчаток</a:t>
            </a:r>
            <a:br>
              <a:rPr lang="ru-RU" sz="2000" b="1" dirty="0" smtClean="0">
                <a:solidFill>
                  <a:srgbClr val="3D762E"/>
                </a:solidFill>
                <a:latin typeface="Century Schoolbook" pitchFamily="18" charset="0"/>
              </a:rPr>
            </a:br>
            <a:r>
              <a:rPr lang="ru-RU" sz="2000" b="1" dirty="0" smtClean="0">
                <a:solidFill>
                  <a:srgbClr val="3D762E"/>
                </a:solidFill>
                <a:latin typeface="Century Schoolbook" pitchFamily="18" charset="0"/>
              </a:rPr>
              <a:t>Должен подходить под... </a:t>
            </a:r>
            <a:br>
              <a:rPr lang="ru-RU" sz="2000" b="1" dirty="0" smtClean="0">
                <a:solidFill>
                  <a:srgbClr val="3D762E"/>
                </a:solidFill>
                <a:latin typeface="Century Schoolbook" pitchFamily="18" charset="0"/>
              </a:rPr>
            </a:br>
            <a:endParaRPr lang="ru-RU" sz="2000" b="1" dirty="0">
              <a:solidFill>
                <a:srgbClr val="3D762E"/>
              </a:solidFill>
              <a:latin typeface="Century Schoolbook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85918" y="2071678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smtClean="0">
                <a:solidFill>
                  <a:srgbClr val="3D762E"/>
                </a:solidFill>
                <a:latin typeface="Century Schoolbook" pitchFamily="18" charset="0"/>
              </a:rPr>
              <a:t>В странах, весях, городах,</a:t>
            </a:r>
            <a:br>
              <a:rPr lang="ru-RU" sz="2000" b="1" dirty="0" smtClean="0">
                <a:solidFill>
                  <a:srgbClr val="3D762E"/>
                </a:solidFill>
                <a:latin typeface="Century Schoolbook" pitchFamily="18" charset="0"/>
              </a:rPr>
            </a:br>
            <a:r>
              <a:rPr lang="ru-RU" sz="2000" b="1" dirty="0" smtClean="0">
                <a:solidFill>
                  <a:srgbClr val="3D762E"/>
                </a:solidFill>
                <a:latin typeface="Century Schoolbook" pitchFamily="18" charset="0"/>
              </a:rPr>
              <a:t>В королевствах, во дворцах</a:t>
            </a:r>
            <a:br>
              <a:rPr lang="ru-RU" sz="2000" b="1" dirty="0" smtClean="0">
                <a:solidFill>
                  <a:srgbClr val="3D762E"/>
                </a:solidFill>
                <a:latin typeface="Century Schoolbook" pitchFamily="18" charset="0"/>
              </a:rPr>
            </a:br>
            <a:r>
              <a:rPr lang="ru-RU" sz="2000" b="1" dirty="0" smtClean="0">
                <a:solidFill>
                  <a:srgbClr val="3D762E"/>
                </a:solidFill>
                <a:latin typeface="Century Schoolbook" pitchFamily="18" charset="0"/>
              </a:rPr>
              <a:t>Жили-были короли.</a:t>
            </a:r>
            <a:br>
              <a:rPr lang="ru-RU" sz="2000" b="1" dirty="0" smtClean="0">
                <a:solidFill>
                  <a:srgbClr val="3D762E"/>
                </a:solidFill>
                <a:latin typeface="Century Schoolbook" pitchFamily="18" charset="0"/>
              </a:rPr>
            </a:br>
            <a:r>
              <a:rPr lang="ru-RU" sz="2000" b="1" dirty="0" smtClean="0">
                <a:solidFill>
                  <a:srgbClr val="3D762E"/>
                </a:solidFill>
                <a:latin typeface="Century Schoolbook" pitchFamily="18" charset="0"/>
              </a:rPr>
              <a:t>И царицы, и цари</a:t>
            </a:r>
            <a:br>
              <a:rPr lang="ru-RU" sz="2000" b="1" dirty="0" smtClean="0">
                <a:solidFill>
                  <a:srgbClr val="3D762E"/>
                </a:solidFill>
                <a:latin typeface="Century Schoolbook" pitchFamily="18" charset="0"/>
              </a:rPr>
            </a:br>
            <a:r>
              <a:rPr lang="ru-RU" sz="2000" b="1" dirty="0" smtClean="0">
                <a:solidFill>
                  <a:srgbClr val="3D762E"/>
                </a:solidFill>
                <a:latin typeface="Century Schoolbook" pitchFamily="18" charset="0"/>
              </a:rPr>
              <a:t>Восседали в чем на троне? -</a:t>
            </a:r>
            <a:br>
              <a:rPr lang="ru-RU" sz="2000" b="1" dirty="0" smtClean="0">
                <a:solidFill>
                  <a:srgbClr val="3D762E"/>
                </a:solidFill>
                <a:latin typeface="Century Schoolbook" pitchFamily="18" charset="0"/>
              </a:rPr>
            </a:br>
            <a:r>
              <a:rPr lang="ru-RU" sz="2000" b="1" dirty="0" smtClean="0">
                <a:solidFill>
                  <a:srgbClr val="3D762E"/>
                </a:solidFill>
                <a:latin typeface="Century Schoolbook" pitchFamily="18" charset="0"/>
              </a:rPr>
              <a:t>В золотой своей... </a:t>
            </a:r>
            <a:endParaRPr lang="ru-RU" b="1" dirty="0">
              <a:solidFill>
                <a:srgbClr val="3D762E"/>
              </a:solidFill>
              <a:latin typeface="Century Schoolbook" pitchFamily="18" charset="0"/>
            </a:endParaRPr>
          </a:p>
        </p:txBody>
      </p:sp>
      <p:pic>
        <p:nvPicPr>
          <p:cNvPr id="37892" name="Picture 4" descr="C:\Users\пользователь\Desktop\НОВЫЕ КАРТИНКИ ДЛЯ Презентаций\ОДЕЖДА\егвке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8" y="2714620"/>
            <a:ext cx="1866900" cy="1914525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3571868" y="4429132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smtClean="0">
                <a:solidFill>
                  <a:srgbClr val="3D762E"/>
                </a:solidFill>
                <a:latin typeface="Century Schoolbook" pitchFamily="18" charset="0"/>
              </a:rPr>
              <a:t>Отгадайте, вам мы скажем:</a:t>
            </a:r>
          </a:p>
          <a:p>
            <a:r>
              <a:rPr lang="ru-RU" sz="2000" b="1" dirty="0" smtClean="0">
                <a:solidFill>
                  <a:srgbClr val="3D762E"/>
                </a:solidFill>
                <a:latin typeface="Century Schoolbook" pitchFamily="18" charset="0"/>
              </a:rPr>
              <a:t>Головной убор из пряжи,</a:t>
            </a:r>
          </a:p>
          <a:p>
            <a:r>
              <a:rPr lang="ru-RU" sz="2000" b="1" dirty="0" smtClean="0">
                <a:solidFill>
                  <a:srgbClr val="3D762E"/>
                </a:solidFill>
                <a:latin typeface="Century Schoolbook" pitchFamily="18" charset="0"/>
              </a:rPr>
              <a:t>В моде уже много лет? -</a:t>
            </a:r>
          </a:p>
          <a:p>
            <a:r>
              <a:rPr lang="ru-RU" sz="2000" b="1" dirty="0" smtClean="0">
                <a:solidFill>
                  <a:srgbClr val="3D762E"/>
                </a:solidFill>
                <a:latin typeface="Century Schoolbook" pitchFamily="18" charset="0"/>
              </a:rPr>
              <a:t>Изящен вязаный..</a:t>
            </a:r>
            <a:endParaRPr lang="ru-RU" sz="2000" b="1" dirty="0">
              <a:solidFill>
                <a:srgbClr val="3D762E"/>
              </a:solidFill>
              <a:latin typeface="Century Schoolbook" pitchFamily="18" charset="0"/>
            </a:endParaRPr>
          </a:p>
        </p:txBody>
      </p:sp>
      <p:pic>
        <p:nvPicPr>
          <p:cNvPr id="37894" name="Picture 6" descr="http://4topik.ru/_media/showcase/base/10/1006208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34036" y="4500570"/>
            <a:ext cx="2328243" cy="164307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572264" y="428604"/>
            <a:ext cx="21339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3D762E"/>
                </a:solidFill>
              </a:rPr>
              <a:t>шляпа</a:t>
            </a:r>
            <a:endParaRPr lang="ru-RU" sz="5400" b="1" dirty="0">
              <a:solidFill>
                <a:srgbClr val="3D762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72198" y="2000240"/>
            <a:ext cx="23512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3D762E"/>
                </a:solidFill>
              </a:rPr>
              <a:t>корона</a:t>
            </a:r>
            <a:endParaRPr lang="ru-RU" sz="5400" b="1" dirty="0">
              <a:solidFill>
                <a:srgbClr val="3D762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72264" y="5500702"/>
            <a:ext cx="188859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3D762E"/>
                </a:solidFill>
              </a:rPr>
              <a:t>берет</a:t>
            </a:r>
            <a:endParaRPr lang="ru-RU" sz="5400" b="1" dirty="0">
              <a:solidFill>
                <a:srgbClr val="3D762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8" grpId="0"/>
      <p:bldP spid="10" grpId="0"/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Users\пользователь\Desktop\НОВЫЕ КАРТИНКИ ДЛЯ Презентаций\ОДЕЖДА\9oil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86446" y="1285860"/>
            <a:ext cx="2789316" cy="2988156"/>
          </a:xfrm>
          <a:prstGeom prst="rect">
            <a:avLst/>
          </a:prstGeom>
          <a:noFill/>
        </p:spPr>
      </p:pic>
      <p:pic>
        <p:nvPicPr>
          <p:cNvPr id="36868" name="Picture 4" descr="C:\Users\пользователь\Desktop\НОВЫЕ КАРТИНКИ ДЛЯ Презентаций\ОБУВЬ\сапоги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7224" y="3786190"/>
            <a:ext cx="2286016" cy="2190676"/>
          </a:xfrm>
          <a:prstGeom prst="rect">
            <a:avLst/>
          </a:prstGeom>
          <a:noFill/>
        </p:spPr>
      </p:pic>
      <p:pic>
        <p:nvPicPr>
          <p:cNvPr id="7" name="Picture 2" descr="C:\Users\пользователь\Desktop\НОВЫЕ КАРТИНКИ ДЛЯ Презентаций\ОДЕЖДА\шорты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786" y="1214422"/>
            <a:ext cx="1632130" cy="1147756"/>
          </a:xfrm>
          <a:prstGeom prst="rect">
            <a:avLst/>
          </a:prstGeom>
          <a:noFill/>
        </p:spPr>
      </p:pic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3357554" y="4357694"/>
            <a:ext cx="457203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0161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D762E"/>
                </a:solidFill>
                <a:effectLst/>
                <a:latin typeface="Century Schoolbook" pitchFamily="18" charset="0"/>
                <a:cs typeface="Arial" pitchFamily="34" charset="0"/>
              </a:rPr>
              <a:t>Отгадай загадку: кто мы?</a:t>
            </a:r>
          </a:p>
          <a:p>
            <a:pPr marL="0" marR="0" lvl="0" indent="2016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D762E"/>
                </a:solidFill>
                <a:effectLst/>
                <a:latin typeface="Century Schoolbook" pitchFamily="18" charset="0"/>
                <a:cs typeface="Arial" pitchFamily="34" charset="0"/>
              </a:rPr>
              <a:t>В ясный день сидим мы дома,</a:t>
            </a:r>
          </a:p>
          <a:p>
            <a:pPr marL="0" marR="0" lvl="0" indent="2016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D762E"/>
                </a:solidFill>
                <a:effectLst/>
                <a:latin typeface="Century Schoolbook" pitchFamily="18" charset="0"/>
                <a:cs typeface="Arial" pitchFamily="34" charset="0"/>
              </a:rPr>
              <a:t>Если дождь, у нас работа —</a:t>
            </a:r>
          </a:p>
          <a:p>
            <a:pPr marL="0" marR="0" lvl="0" indent="2016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D762E"/>
                </a:solidFill>
                <a:effectLst/>
                <a:latin typeface="Century Schoolbook" pitchFamily="18" charset="0"/>
                <a:cs typeface="Arial" pitchFamily="34" charset="0"/>
              </a:rPr>
              <a:t>Топать-шлёпать по болотам. 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143108" y="357166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smtClean="0">
                <a:solidFill>
                  <a:srgbClr val="3D762E"/>
                </a:solidFill>
                <a:latin typeface="Century Schoolbook" pitchFamily="18" charset="0"/>
              </a:rPr>
              <a:t>Спортивную одежду</a:t>
            </a:r>
            <a:br>
              <a:rPr lang="ru-RU" sz="2000" b="1" dirty="0" smtClean="0">
                <a:solidFill>
                  <a:srgbClr val="3D762E"/>
                </a:solidFill>
                <a:latin typeface="Century Schoolbook" pitchFamily="18" charset="0"/>
              </a:rPr>
            </a:br>
            <a:r>
              <a:rPr lang="ru-RU" sz="2000" b="1" dirty="0" smtClean="0">
                <a:solidFill>
                  <a:srgbClr val="3D762E"/>
                </a:solidFill>
                <a:latin typeface="Century Schoolbook" pitchFamily="18" charset="0"/>
              </a:rPr>
              <a:t>Не знает лишь невежда:</a:t>
            </a:r>
            <a:br>
              <a:rPr lang="ru-RU" sz="2000" b="1" dirty="0" smtClean="0">
                <a:solidFill>
                  <a:srgbClr val="3D762E"/>
                </a:solidFill>
                <a:latin typeface="Century Schoolbook" pitchFamily="18" charset="0"/>
              </a:rPr>
            </a:br>
            <a:r>
              <a:rPr lang="ru-RU" sz="2000" b="1" dirty="0" smtClean="0">
                <a:solidFill>
                  <a:srgbClr val="3D762E"/>
                </a:solidFill>
                <a:latin typeface="Century Schoolbook" pitchFamily="18" charset="0"/>
              </a:rPr>
              <a:t>На теннисные корты</a:t>
            </a:r>
            <a:br>
              <a:rPr lang="ru-RU" sz="2000" b="1" dirty="0" smtClean="0">
                <a:solidFill>
                  <a:srgbClr val="3D762E"/>
                </a:solidFill>
                <a:latin typeface="Century Schoolbook" pitchFamily="18" charset="0"/>
              </a:rPr>
            </a:br>
            <a:r>
              <a:rPr lang="ru-RU" sz="2000" b="1" dirty="0" smtClean="0">
                <a:solidFill>
                  <a:srgbClr val="3D762E"/>
                </a:solidFill>
                <a:latin typeface="Century Schoolbook" pitchFamily="18" charset="0"/>
              </a:rPr>
              <a:t>Что надевают? </a:t>
            </a:r>
            <a:endParaRPr lang="ru-RU" sz="2000" b="1" dirty="0">
              <a:solidFill>
                <a:srgbClr val="3D762E"/>
              </a:solidFill>
              <a:latin typeface="Century Schoolbook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000232" y="2357430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ru-RU" sz="2000" b="1" dirty="0" smtClean="0">
                <a:solidFill>
                  <a:srgbClr val="3D762E"/>
                </a:solidFill>
                <a:latin typeface="Century Schoolbook" pitchFamily="18" charset="0"/>
              </a:rPr>
              <a:t>Нас от холода прячет,</a:t>
            </a:r>
          </a:p>
          <a:p>
            <a:pPr fontAlgn="base"/>
            <a:r>
              <a:rPr lang="ru-RU" sz="2000" b="1" dirty="0" smtClean="0">
                <a:solidFill>
                  <a:srgbClr val="3D762E"/>
                </a:solidFill>
                <a:latin typeface="Century Schoolbook" pitchFamily="18" charset="0"/>
              </a:rPr>
              <a:t>Капюшоном закрывает.</a:t>
            </a:r>
            <a:endParaRPr lang="ru-RU" sz="2000" b="1" dirty="0">
              <a:solidFill>
                <a:srgbClr val="3D762E"/>
              </a:solidFill>
              <a:latin typeface="Century Schoolbook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86248" y="3357562"/>
            <a:ext cx="21732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3D762E"/>
                </a:solidFill>
              </a:rPr>
              <a:t>куртка</a:t>
            </a:r>
            <a:endParaRPr lang="ru-RU" sz="5400" b="1" dirty="0">
              <a:solidFill>
                <a:srgbClr val="3D762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43240" y="5643578"/>
            <a:ext cx="56704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3D762E"/>
                </a:solidFill>
              </a:rPr>
              <a:t>резиновые сапоги</a:t>
            </a:r>
            <a:endParaRPr lang="ru-RU" sz="5400" b="1" dirty="0">
              <a:solidFill>
                <a:srgbClr val="3D762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43570" y="500042"/>
            <a:ext cx="22204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3D762E"/>
                </a:solidFill>
              </a:rPr>
              <a:t>шорты</a:t>
            </a:r>
            <a:endParaRPr lang="ru-RU" sz="5400" b="1" dirty="0">
              <a:solidFill>
                <a:srgbClr val="3D762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9" grpId="0"/>
      <p:bldP spid="9" grpId="0"/>
      <p:bldP spid="10" grpId="0"/>
      <p:bldP spid="8" grpId="0"/>
      <p:bldP spid="11" grpId="0"/>
      <p:bldP spid="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071670" y="285728"/>
            <a:ext cx="540244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lvl="0" indent="-457200">
              <a:spcBef>
                <a:spcPct val="0"/>
              </a:spcBef>
              <a:defRPr/>
            </a:pPr>
            <a:r>
              <a:rPr lang="ru-RU" sz="4400" b="1" dirty="0" smtClean="0">
                <a:solidFill>
                  <a:srgbClr val="3D762E"/>
                </a:solidFill>
                <a:latin typeface="Century Schoolbook" pitchFamily="18" charset="0"/>
              </a:rPr>
              <a:t>Бытовая техника</a:t>
            </a:r>
            <a:endParaRPr lang="ru-RU" sz="4400" b="1" dirty="0">
              <a:solidFill>
                <a:srgbClr val="3D762E"/>
              </a:solidFill>
              <a:latin typeface="Century Schoolbook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28662" y="1142984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smtClean="0">
                <a:solidFill>
                  <a:srgbClr val="3D762E"/>
                </a:solidFill>
                <a:latin typeface="Century Schoolbook" pitchFamily="18" charset="0"/>
              </a:rPr>
              <a:t>Он с хоботом резиновым,</a:t>
            </a:r>
            <a:br>
              <a:rPr lang="ru-RU" sz="2000" b="1" dirty="0" smtClean="0">
                <a:solidFill>
                  <a:srgbClr val="3D762E"/>
                </a:solidFill>
                <a:latin typeface="Century Schoolbook" pitchFamily="18" charset="0"/>
              </a:rPr>
            </a:br>
            <a:r>
              <a:rPr lang="ru-RU" sz="2000" b="1" dirty="0" smtClean="0">
                <a:solidFill>
                  <a:srgbClr val="3D762E"/>
                </a:solidFill>
                <a:latin typeface="Century Schoolbook" pitchFamily="18" charset="0"/>
              </a:rPr>
              <a:t>С желудком парусиновым.</a:t>
            </a:r>
            <a:br>
              <a:rPr lang="ru-RU" sz="2000" b="1" dirty="0" smtClean="0">
                <a:solidFill>
                  <a:srgbClr val="3D762E"/>
                </a:solidFill>
                <a:latin typeface="Century Schoolbook" pitchFamily="18" charset="0"/>
              </a:rPr>
            </a:br>
            <a:r>
              <a:rPr lang="ru-RU" sz="2000" b="1" dirty="0" smtClean="0">
                <a:solidFill>
                  <a:srgbClr val="3D762E"/>
                </a:solidFill>
                <a:latin typeface="Century Schoolbook" pitchFamily="18" charset="0"/>
              </a:rPr>
              <a:t>Как загудит его мотор,</a:t>
            </a:r>
            <a:br>
              <a:rPr lang="ru-RU" sz="2000" b="1" dirty="0" smtClean="0">
                <a:solidFill>
                  <a:srgbClr val="3D762E"/>
                </a:solidFill>
                <a:latin typeface="Century Schoolbook" pitchFamily="18" charset="0"/>
              </a:rPr>
            </a:br>
            <a:r>
              <a:rPr lang="ru-RU" sz="2000" b="1" dirty="0" smtClean="0">
                <a:solidFill>
                  <a:srgbClr val="3D762E"/>
                </a:solidFill>
                <a:latin typeface="Century Schoolbook" pitchFamily="18" charset="0"/>
              </a:rPr>
              <a:t>Глотает он и пыль и сор.</a:t>
            </a:r>
            <a:br>
              <a:rPr lang="ru-RU" sz="2000" b="1" dirty="0" smtClean="0">
                <a:solidFill>
                  <a:srgbClr val="3D762E"/>
                </a:solidFill>
                <a:latin typeface="Century Schoolbook" pitchFamily="18" charset="0"/>
              </a:rPr>
            </a:br>
            <a:endParaRPr lang="ru-RU" sz="2000" b="1" dirty="0">
              <a:solidFill>
                <a:srgbClr val="3D762E"/>
              </a:solidFill>
              <a:latin typeface="Century Schoolbook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28662" y="4143380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smtClean="0">
                <a:solidFill>
                  <a:srgbClr val="3D762E"/>
                </a:solidFill>
                <a:latin typeface="Century Schoolbook" pitchFamily="18" charset="0"/>
              </a:rPr>
              <a:t>Что за чудо, что за ящик?</a:t>
            </a:r>
            <a:br>
              <a:rPr lang="ru-RU" sz="2000" b="1" dirty="0" smtClean="0">
                <a:solidFill>
                  <a:srgbClr val="3D762E"/>
                </a:solidFill>
                <a:latin typeface="Century Schoolbook" pitchFamily="18" charset="0"/>
              </a:rPr>
            </a:br>
            <a:r>
              <a:rPr lang="ru-RU" sz="2000" b="1" dirty="0" smtClean="0">
                <a:solidFill>
                  <a:srgbClr val="3D762E"/>
                </a:solidFill>
                <a:latin typeface="Century Schoolbook" pitchFamily="18" charset="0"/>
              </a:rPr>
              <a:t>Сам – певец и сам – рассказчик,</a:t>
            </a:r>
            <a:br>
              <a:rPr lang="ru-RU" sz="2000" b="1" dirty="0" smtClean="0">
                <a:solidFill>
                  <a:srgbClr val="3D762E"/>
                </a:solidFill>
                <a:latin typeface="Century Schoolbook" pitchFamily="18" charset="0"/>
              </a:rPr>
            </a:br>
            <a:r>
              <a:rPr lang="ru-RU" sz="2000" b="1" dirty="0" smtClean="0">
                <a:solidFill>
                  <a:srgbClr val="3D762E"/>
                </a:solidFill>
                <a:latin typeface="Century Schoolbook" pitchFamily="18" charset="0"/>
              </a:rPr>
              <a:t>И к тому же заодно</a:t>
            </a:r>
            <a:br>
              <a:rPr lang="ru-RU" sz="2000" b="1" dirty="0" smtClean="0">
                <a:solidFill>
                  <a:srgbClr val="3D762E"/>
                </a:solidFill>
                <a:latin typeface="Century Schoolbook" pitchFamily="18" charset="0"/>
              </a:rPr>
            </a:br>
            <a:r>
              <a:rPr lang="ru-RU" sz="2000" b="1" dirty="0" smtClean="0">
                <a:solidFill>
                  <a:srgbClr val="3D762E"/>
                </a:solidFill>
                <a:latin typeface="Century Schoolbook" pitchFamily="18" charset="0"/>
              </a:rPr>
              <a:t>Демонстрирует кино.</a:t>
            </a:r>
            <a:endParaRPr lang="ru-RU" sz="2000" b="1" dirty="0">
              <a:solidFill>
                <a:srgbClr val="3D762E"/>
              </a:solidFill>
              <a:latin typeface="Century Schoolbook" pitchFamily="18" charset="0"/>
            </a:endParaRPr>
          </a:p>
        </p:txBody>
      </p:sp>
      <p:pic>
        <p:nvPicPr>
          <p:cNvPr id="40962" name="Picture 2" descr="http://www.uznaiki.ru/Detskie_igrushki/KLEIN/images/Igrushka-pilesos-krasn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7F9F6"/>
              </a:clrFrom>
              <a:clrTo>
                <a:srgbClr val="F7F9F6">
                  <a:alpha val="0"/>
                </a:srgbClr>
              </a:clrTo>
            </a:clrChange>
          </a:blip>
          <a:srcRect l="23808" t="1935" r="23108"/>
          <a:stretch>
            <a:fillRect/>
          </a:stretch>
        </p:blipFill>
        <p:spPr bwMode="auto">
          <a:xfrm>
            <a:off x="3786182" y="1428736"/>
            <a:ext cx="2071702" cy="2544612"/>
          </a:xfrm>
          <a:prstGeom prst="rect">
            <a:avLst/>
          </a:prstGeom>
          <a:noFill/>
        </p:spPr>
      </p:pic>
      <p:pic>
        <p:nvPicPr>
          <p:cNvPr id="40964" name="Picture 4" descr="http://cs10636.vk.me/u44005096/152096817/x_4078278e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57884" y="3429000"/>
            <a:ext cx="2571744" cy="257174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286380" y="1928802"/>
            <a:ext cx="27126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3D762E"/>
                </a:solidFill>
              </a:rPr>
              <a:t>пылесос</a:t>
            </a:r>
            <a:endParaRPr lang="ru-RU" sz="5400" b="1" dirty="0">
              <a:solidFill>
                <a:srgbClr val="3D762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14678" y="5500702"/>
            <a:ext cx="326448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3D762E"/>
                </a:solidFill>
              </a:rPr>
              <a:t>телевизор</a:t>
            </a:r>
            <a:endParaRPr lang="ru-RU" sz="5400" b="1" dirty="0">
              <a:solidFill>
                <a:srgbClr val="3D762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8" grpId="0"/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357166"/>
            <a:ext cx="4572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3D762E"/>
                </a:solidFill>
                <a:latin typeface="Century Schoolbook" pitchFamily="18" charset="0"/>
              </a:rPr>
              <a:t>Четыре синих солнца </a:t>
            </a:r>
            <a:br>
              <a:rPr lang="ru-RU" b="1" dirty="0" smtClean="0">
                <a:solidFill>
                  <a:srgbClr val="3D762E"/>
                </a:solidFill>
                <a:latin typeface="Century Schoolbook" pitchFamily="18" charset="0"/>
              </a:rPr>
            </a:br>
            <a:r>
              <a:rPr lang="ru-RU" b="1" dirty="0" smtClean="0">
                <a:solidFill>
                  <a:srgbClr val="3D762E"/>
                </a:solidFill>
                <a:latin typeface="Century Schoolbook" pitchFamily="18" charset="0"/>
              </a:rPr>
              <a:t>У бабушки на кухне, </a:t>
            </a:r>
            <a:br>
              <a:rPr lang="ru-RU" b="1" dirty="0" smtClean="0">
                <a:solidFill>
                  <a:srgbClr val="3D762E"/>
                </a:solidFill>
                <a:latin typeface="Century Schoolbook" pitchFamily="18" charset="0"/>
              </a:rPr>
            </a:br>
            <a:r>
              <a:rPr lang="ru-RU" b="1" dirty="0" smtClean="0">
                <a:solidFill>
                  <a:srgbClr val="3D762E"/>
                </a:solidFill>
                <a:latin typeface="Century Schoolbook" pitchFamily="18" charset="0"/>
              </a:rPr>
              <a:t>Четыре синих солнца </a:t>
            </a:r>
            <a:br>
              <a:rPr lang="ru-RU" b="1" dirty="0" smtClean="0">
                <a:solidFill>
                  <a:srgbClr val="3D762E"/>
                </a:solidFill>
                <a:latin typeface="Century Schoolbook" pitchFamily="18" charset="0"/>
              </a:rPr>
            </a:br>
            <a:r>
              <a:rPr lang="ru-RU" b="1" dirty="0" smtClean="0">
                <a:solidFill>
                  <a:srgbClr val="3D762E"/>
                </a:solidFill>
                <a:latin typeface="Century Schoolbook" pitchFamily="18" charset="0"/>
              </a:rPr>
              <a:t>Горели и потухли. </a:t>
            </a:r>
            <a:br>
              <a:rPr lang="ru-RU" b="1" dirty="0" smtClean="0">
                <a:solidFill>
                  <a:srgbClr val="3D762E"/>
                </a:solidFill>
                <a:latin typeface="Century Schoolbook" pitchFamily="18" charset="0"/>
              </a:rPr>
            </a:br>
            <a:r>
              <a:rPr lang="ru-RU" b="1" dirty="0" smtClean="0">
                <a:solidFill>
                  <a:srgbClr val="3D762E"/>
                </a:solidFill>
                <a:latin typeface="Century Schoolbook" pitchFamily="18" charset="0"/>
              </a:rPr>
              <a:t>Поспели щи, шипят блины. </a:t>
            </a:r>
            <a:br>
              <a:rPr lang="ru-RU" b="1" dirty="0" smtClean="0">
                <a:solidFill>
                  <a:srgbClr val="3D762E"/>
                </a:solidFill>
                <a:latin typeface="Century Schoolbook" pitchFamily="18" charset="0"/>
              </a:rPr>
            </a:br>
            <a:r>
              <a:rPr lang="ru-RU" b="1" dirty="0" smtClean="0">
                <a:solidFill>
                  <a:srgbClr val="3D762E"/>
                </a:solidFill>
                <a:latin typeface="Century Schoolbook" pitchFamily="18" charset="0"/>
              </a:rPr>
              <a:t>До завтра солнца не нужны</a:t>
            </a:r>
            <a:r>
              <a:rPr lang="ru-RU" sz="2000" b="1" dirty="0" smtClean="0">
                <a:solidFill>
                  <a:srgbClr val="3D762E"/>
                </a:solidFill>
                <a:latin typeface="Century Schoolbook" pitchFamily="18" charset="0"/>
              </a:rPr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357422" y="264318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3D762E"/>
                </a:solidFill>
                <a:latin typeface="Century Schoolbook" pitchFamily="18" charset="0"/>
              </a:rPr>
              <a:t>Ей набили мясом рот, </a:t>
            </a:r>
            <a:br>
              <a:rPr lang="ru-RU" b="1" dirty="0" smtClean="0">
                <a:solidFill>
                  <a:srgbClr val="3D762E"/>
                </a:solidFill>
                <a:latin typeface="Century Schoolbook" pitchFamily="18" charset="0"/>
              </a:rPr>
            </a:br>
            <a:r>
              <a:rPr lang="ru-RU" b="1" dirty="0" smtClean="0">
                <a:solidFill>
                  <a:srgbClr val="3D762E"/>
                </a:solidFill>
                <a:latin typeface="Century Schoolbook" pitchFamily="18" charset="0"/>
              </a:rPr>
              <a:t>И она его жуёт, </a:t>
            </a:r>
            <a:br>
              <a:rPr lang="ru-RU" b="1" dirty="0" smtClean="0">
                <a:solidFill>
                  <a:srgbClr val="3D762E"/>
                </a:solidFill>
                <a:latin typeface="Century Schoolbook" pitchFamily="18" charset="0"/>
              </a:rPr>
            </a:br>
            <a:r>
              <a:rPr lang="ru-RU" b="1" dirty="0" smtClean="0">
                <a:solidFill>
                  <a:srgbClr val="3D762E"/>
                </a:solidFill>
                <a:latin typeface="Century Schoolbook" pitchFamily="18" charset="0"/>
              </a:rPr>
              <a:t>Жуёт, жуёт и не глотает — </a:t>
            </a:r>
            <a:br>
              <a:rPr lang="ru-RU" b="1" dirty="0" smtClean="0">
                <a:solidFill>
                  <a:srgbClr val="3D762E"/>
                </a:solidFill>
                <a:latin typeface="Century Schoolbook" pitchFamily="18" charset="0"/>
              </a:rPr>
            </a:br>
            <a:r>
              <a:rPr lang="ru-RU" b="1" dirty="0" smtClean="0">
                <a:solidFill>
                  <a:srgbClr val="3D762E"/>
                </a:solidFill>
                <a:latin typeface="Century Schoolbook" pitchFamily="18" charset="0"/>
              </a:rPr>
              <a:t>В тарелку отправляет.</a:t>
            </a:r>
            <a:endParaRPr lang="ru-RU" b="1" dirty="0">
              <a:solidFill>
                <a:srgbClr val="3D762E"/>
              </a:solidFill>
              <a:latin typeface="Century Schoolbook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43042" y="4214818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3D762E"/>
                </a:solidFill>
                <a:latin typeface="Century Schoolbook" pitchFamily="18" charset="0"/>
              </a:rPr>
              <a:t>Стоит у нас на кухне </a:t>
            </a:r>
            <a:br>
              <a:rPr lang="ru-RU" b="1" dirty="0" smtClean="0">
                <a:solidFill>
                  <a:srgbClr val="3D762E"/>
                </a:solidFill>
                <a:latin typeface="Century Schoolbook" pitchFamily="18" charset="0"/>
              </a:rPr>
            </a:br>
            <a:r>
              <a:rPr lang="ru-RU" b="1" dirty="0" smtClean="0">
                <a:solidFill>
                  <a:srgbClr val="3D762E"/>
                </a:solidFill>
                <a:latin typeface="Century Schoolbook" pitchFamily="18" charset="0"/>
              </a:rPr>
              <a:t>Волшебная коробка. </a:t>
            </a:r>
            <a:br>
              <a:rPr lang="ru-RU" b="1" dirty="0" smtClean="0">
                <a:solidFill>
                  <a:srgbClr val="3D762E"/>
                </a:solidFill>
                <a:latin typeface="Century Schoolbook" pitchFamily="18" charset="0"/>
              </a:rPr>
            </a:br>
            <a:r>
              <a:rPr lang="ru-RU" b="1" dirty="0" smtClean="0">
                <a:solidFill>
                  <a:srgbClr val="3D762E"/>
                </a:solidFill>
                <a:latin typeface="Century Schoolbook" pitchFamily="18" charset="0"/>
              </a:rPr>
              <a:t>Сегодня на обед нам </a:t>
            </a:r>
            <a:br>
              <a:rPr lang="ru-RU" b="1" dirty="0" smtClean="0">
                <a:solidFill>
                  <a:srgbClr val="3D762E"/>
                </a:solidFill>
                <a:latin typeface="Century Schoolbook" pitchFamily="18" charset="0"/>
              </a:rPr>
            </a:br>
            <a:r>
              <a:rPr lang="ru-RU" b="1" dirty="0" smtClean="0">
                <a:solidFill>
                  <a:srgbClr val="3D762E"/>
                </a:solidFill>
                <a:latin typeface="Century Schoolbook" pitchFamily="18" charset="0"/>
              </a:rPr>
              <a:t>В ней греется похлёбка.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8916" name="Picture 4" descr="https://muffinbook.by/media/illustration/746B5BBC99D0DE325DDEC5E222563BF49995F69C7AFA881F7B9F1A2084846A92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3750" t="8907" r="3749" b="9145"/>
          <a:stretch>
            <a:fillRect/>
          </a:stretch>
        </p:blipFill>
        <p:spPr bwMode="auto">
          <a:xfrm>
            <a:off x="5214942" y="428603"/>
            <a:ext cx="1285884" cy="1739725"/>
          </a:xfrm>
          <a:prstGeom prst="rect">
            <a:avLst/>
          </a:prstGeom>
          <a:noFill/>
        </p:spPr>
      </p:pic>
      <p:pic>
        <p:nvPicPr>
          <p:cNvPr id="38918" name="Picture 6" descr="http://img.tehnozoo.ua/image/cache/800-800/data/products/myasorubki_dlya_kuhni_54818/p518125_1878528_myasorubka_orion_or_mg0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8662" y="2571744"/>
            <a:ext cx="1500198" cy="1500198"/>
          </a:xfrm>
          <a:prstGeom prst="rect">
            <a:avLst/>
          </a:prstGeom>
          <a:noFill/>
        </p:spPr>
      </p:pic>
      <p:pic>
        <p:nvPicPr>
          <p:cNvPr id="38920" name="Picture 8" descr="http://detsad-kitty.ru/uploads/posts/2010-03/1269978377_0005-004-mikrovolnovaja-pech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86380" y="3429000"/>
            <a:ext cx="2571768" cy="257176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714480" y="5429264"/>
            <a:ext cx="66649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3D762E"/>
                </a:solidFill>
              </a:rPr>
              <a:t>микроволновая печь</a:t>
            </a:r>
            <a:endParaRPr lang="ru-RU" sz="5400" b="1" dirty="0">
              <a:solidFill>
                <a:srgbClr val="3D762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57752" y="2000240"/>
            <a:ext cx="38929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3D762E"/>
                </a:solidFill>
              </a:rPr>
              <a:t>газовая плита</a:t>
            </a:r>
            <a:endParaRPr lang="ru-RU" sz="4800" b="1" dirty="0">
              <a:solidFill>
                <a:srgbClr val="3D762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86446" y="3071810"/>
            <a:ext cx="282147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3D762E"/>
                </a:solidFill>
              </a:rPr>
              <a:t>мясорубка</a:t>
            </a:r>
            <a:endParaRPr lang="ru-RU" sz="4400" b="1" dirty="0">
              <a:solidFill>
                <a:srgbClr val="3D762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8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8" grpId="0"/>
      <p:bldP spid="9" grpId="0"/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28662" y="500042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smtClean="0">
                <a:solidFill>
                  <a:srgbClr val="3D762E"/>
                </a:solidFill>
                <a:latin typeface="Century Schoolbook" pitchFamily="18" charset="0"/>
              </a:rPr>
              <a:t>По реке взад, вперед</a:t>
            </a:r>
            <a:br>
              <a:rPr lang="ru-RU" sz="2000" b="1" dirty="0" smtClean="0">
                <a:solidFill>
                  <a:srgbClr val="3D762E"/>
                </a:solidFill>
                <a:latin typeface="Century Schoolbook" pitchFamily="18" charset="0"/>
              </a:rPr>
            </a:br>
            <a:r>
              <a:rPr lang="ru-RU" sz="2000" b="1" dirty="0" smtClean="0">
                <a:solidFill>
                  <a:srgbClr val="3D762E"/>
                </a:solidFill>
                <a:latin typeface="Century Schoolbook" pitchFamily="18" charset="0"/>
              </a:rPr>
              <a:t>Ходит, бродит пароход.</a:t>
            </a:r>
            <a:br>
              <a:rPr lang="ru-RU" sz="2000" b="1" dirty="0" smtClean="0">
                <a:solidFill>
                  <a:srgbClr val="3D762E"/>
                </a:solidFill>
                <a:latin typeface="Century Schoolbook" pitchFamily="18" charset="0"/>
              </a:rPr>
            </a:br>
            <a:r>
              <a:rPr lang="ru-RU" sz="2000" b="1" dirty="0" smtClean="0">
                <a:solidFill>
                  <a:srgbClr val="3D762E"/>
                </a:solidFill>
                <a:latin typeface="Century Schoolbook" pitchFamily="18" charset="0"/>
              </a:rPr>
              <a:t>Остановишь - горе!</a:t>
            </a:r>
            <a:br>
              <a:rPr lang="ru-RU" sz="2000" b="1" dirty="0" smtClean="0">
                <a:solidFill>
                  <a:srgbClr val="3D762E"/>
                </a:solidFill>
                <a:latin typeface="Century Schoolbook" pitchFamily="18" charset="0"/>
              </a:rPr>
            </a:br>
            <a:r>
              <a:rPr lang="ru-RU" sz="2000" b="1" dirty="0" smtClean="0">
                <a:solidFill>
                  <a:srgbClr val="3D762E"/>
                </a:solidFill>
                <a:latin typeface="Century Schoolbook" pitchFamily="18" charset="0"/>
              </a:rPr>
              <a:t>Продырявит море!</a:t>
            </a:r>
            <a:r>
              <a:rPr lang="ru-RU" sz="2000" dirty="0" smtClean="0">
                <a:solidFill>
                  <a:srgbClr val="3D762E"/>
                </a:solidFill>
                <a:latin typeface="Century Schoolbook" pitchFamily="18" charset="0"/>
              </a:rPr>
              <a:t/>
            </a:r>
            <a:br>
              <a:rPr lang="ru-RU" sz="2000" dirty="0" smtClean="0">
                <a:solidFill>
                  <a:srgbClr val="3D762E"/>
                </a:solidFill>
                <a:latin typeface="Century Schoolbook" pitchFamily="18" charset="0"/>
              </a:rPr>
            </a:br>
            <a:endParaRPr lang="ru-RU" sz="2000" dirty="0">
              <a:solidFill>
                <a:srgbClr val="3D762E"/>
              </a:solidFill>
              <a:latin typeface="Century Schoolbook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1538" y="2428868"/>
            <a:ext cx="4572000" cy="187743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smtClean="0">
                <a:solidFill>
                  <a:srgbClr val="3D762E"/>
                </a:solidFill>
                <a:latin typeface="Century Schoolbook" pitchFamily="18" charset="0"/>
              </a:rPr>
              <a:t>Дом без окон и закрыт,</a:t>
            </a:r>
            <a:br>
              <a:rPr lang="ru-RU" sz="2000" b="1" dirty="0" smtClean="0">
                <a:solidFill>
                  <a:srgbClr val="3D762E"/>
                </a:solidFill>
                <a:latin typeface="Century Schoolbook" pitchFamily="18" charset="0"/>
              </a:rPr>
            </a:br>
            <a:r>
              <a:rPr lang="ru-RU" sz="2000" b="1" dirty="0" smtClean="0">
                <a:solidFill>
                  <a:srgbClr val="3D762E"/>
                </a:solidFill>
                <a:latin typeface="Century Schoolbook" pitchFamily="18" charset="0"/>
              </a:rPr>
              <a:t>А внутри холодный.</a:t>
            </a:r>
            <a:br>
              <a:rPr lang="ru-RU" sz="2000" b="1" dirty="0" smtClean="0">
                <a:solidFill>
                  <a:srgbClr val="3D762E"/>
                </a:solidFill>
                <a:latin typeface="Century Schoolbook" pitchFamily="18" charset="0"/>
              </a:rPr>
            </a:br>
            <a:r>
              <a:rPr lang="ru-RU" sz="2000" b="1" dirty="0" smtClean="0">
                <a:solidFill>
                  <a:srgbClr val="3D762E"/>
                </a:solidFill>
                <a:latin typeface="Century Schoolbook" pitchFamily="18" charset="0"/>
              </a:rPr>
              <a:t>Если рядом кто сидит, </a:t>
            </a:r>
            <a:br>
              <a:rPr lang="ru-RU" sz="2000" b="1" dirty="0" smtClean="0">
                <a:solidFill>
                  <a:srgbClr val="3D762E"/>
                </a:solidFill>
                <a:latin typeface="Century Schoolbook" pitchFamily="18" charset="0"/>
              </a:rPr>
            </a:br>
            <a:r>
              <a:rPr lang="ru-RU" sz="2000" b="1" dirty="0" smtClean="0">
                <a:solidFill>
                  <a:srgbClr val="3D762E"/>
                </a:solidFill>
                <a:latin typeface="Century Schoolbook" pitchFamily="18" charset="0"/>
              </a:rPr>
              <a:t>Значит, тот голодный.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57224" y="4572008"/>
            <a:ext cx="5429288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3D762E"/>
                </a:solidFill>
                <a:latin typeface="Century Schoolbook" pitchFamily="18" charset="0"/>
              </a:rPr>
              <a:t>Наша тетушка игла</a:t>
            </a:r>
            <a:br>
              <a:rPr lang="ru-RU" sz="2000" b="1" dirty="0" smtClean="0">
                <a:solidFill>
                  <a:srgbClr val="3D762E"/>
                </a:solidFill>
                <a:latin typeface="Century Schoolbook" pitchFamily="18" charset="0"/>
              </a:rPr>
            </a:br>
            <a:r>
              <a:rPr lang="ru-RU" sz="2000" b="1" dirty="0" smtClean="0">
                <a:solidFill>
                  <a:srgbClr val="3D762E"/>
                </a:solidFill>
                <a:latin typeface="Century Schoolbook" pitchFamily="18" charset="0"/>
              </a:rPr>
              <a:t>Строчку по полю вела.</a:t>
            </a:r>
            <a:br>
              <a:rPr lang="ru-RU" sz="2000" b="1" dirty="0" smtClean="0">
                <a:solidFill>
                  <a:srgbClr val="3D762E"/>
                </a:solidFill>
                <a:latin typeface="Century Schoolbook" pitchFamily="18" charset="0"/>
              </a:rPr>
            </a:br>
            <a:r>
              <a:rPr lang="ru-RU" sz="2000" b="1" dirty="0" smtClean="0">
                <a:solidFill>
                  <a:srgbClr val="3D762E"/>
                </a:solidFill>
                <a:latin typeface="Century Schoolbook" pitchFamily="18" charset="0"/>
              </a:rPr>
              <a:t>Строчка в строчку, строчка в строчку,</a:t>
            </a:r>
            <a:br>
              <a:rPr lang="ru-RU" sz="2000" b="1" dirty="0" smtClean="0">
                <a:solidFill>
                  <a:srgbClr val="3D762E"/>
                </a:solidFill>
                <a:latin typeface="Century Schoolbook" pitchFamily="18" charset="0"/>
              </a:rPr>
            </a:br>
            <a:r>
              <a:rPr lang="ru-RU" sz="2000" b="1" dirty="0" smtClean="0">
                <a:solidFill>
                  <a:srgbClr val="3D762E"/>
                </a:solidFill>
                <a:latin typeface="Century Schoolbook" pitchFamily="18" charset="0"/>
              </a:rPr>
              <a:t>Будет платье вашей дочке.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9938" name="Picture 2" descr="http://fullref.ru/files/118/3214da01ec4d76dc224a61b5349bba91.html_files/rId39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14744" y="785794"/>
            <a:ext cx="2571768" cy="1483713"/>
          </a:xfrm>
          <a:prstGeom prst="rect">
            <a:avLst/>
          </a:prstGeom>
          <a:noFill/>
        </p:spPr>
      </p:pic>
      <p:pic>
        <p:nvPicPr>
          <p:cNvPr id="39940" name="Picture 4" descr="https://muffinbook.by/media/illustration/746B5BBC99D0DE325DDEC5E222563BF49995F69C7AFA881F7B9F1A2084846A92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3750" b="9144"/>
          <a:stretch>
            <a:fillRect/>
          </a:stretch>
        </p:blipFill>
        <p:spPr bwMode="auto">
          <a:xfrm>
            <a:off x="6429388" y="2071678"/>
            <a:ext cx="2000264" cy="2757121"/>
          </a:xfrm>
          <a:prstGeom prst="rect">
            <a:avLst/>
          </a:prstGeom>
          <a:noFill/>
        </p:spPr>
      </p:pic>
      <p:pic>
        <p:nvPicPr>
          <p:cNvPr id="39944" name="Picture 8" descr="http://www.stepshop.com.ua/public/files/products/253a7168ce37ddad9fa9751cc431dd75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388" y="4714884"/>
            <a:ext cx="2095483" cy="157161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429388" y="857232"/>
            <a:ext cx="15488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3D762E"/>
                </a:solidFill>
              </a:rPr>
              <a:t>утюг</a:t>
            </a:r>
            <a:endParaRPr lang="ru-RU" sz="5400" b="1" dirty="0">
              <a:solidFill>
                <a:srgbClr val="3D762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71670" y="3571876"/>
            <a:ext cx="416883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3D762E"/>
                </a:solidFill>
              </a:rPr>
              <a:t>холодильник</a:t>
            </a:r>
            <a:endParaRPr lang="ru-RU" sz="5400" b="1" dirty="0">
              <a:solidFill>
                <a:srgbClr val="3D762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85918" y="5715016"/>
            <a:ext cx="581364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3D762E"/>
                </a:solidFill>
              </a:rPr>
              <a:t>швейная машинка</a:t>
            </a:r>
            <a:endParaRPr lang="ru-RU" sz="5400" b="1" dirty="0">
              <a:solidFill>
                <a:srgbClr val="3D762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9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1714488"/>
            <a:ext cx="5286412" cy="1143000"/>
          </a:xfrm>
        </p:spPr>
        <p:txBody>
          <a:bodyPr>
            <a:noAutofit/>
          </a:bodyPr>
          <a:lstStyle/>
          <a:p>
            <a:pPr algn="l"/>
            <a:r>
              <a:rPr lang="ru-RU" sz="2000" b="1" dirty="0" smtClean="0">
                <a:solidFill>
                  <a:srgbClr val="3D762E"/>
                </a:solidFill>
                <a:latin typeface="Century Schoolbook" pitchFamily="18" charset="0"/>
              </a:rPr>
              <a:t>За кудрявый хохолок</a:t>
            </a:r>
            <a:br>
              <a:rPr lang="ru-RU" sz="2000" b="1" dirty="0" smtClean="0">
                <a:solidFill>
                  <a:srgbClr val="3D762E"/>
                </a:solidFill>
                <a:latin typeface="Century Schoolbook" pitchFamily="18" charset="0"/>
              </a:rPr>
            </a:br>
            <a:r>
              <a:rPr lang="ru-RU" sz="2000" b="1" dirty="0" smtClean="0">
                <a:solidFill>
                  <a:srgbClr val="3D762E"/>
                </a:solidFill>
                <a:latin typeface="Century Schoolbook" pitchFamily="18" charset="0"/>
              </a:rPr>
              <a:t>лису из норки поволок.</a:t>
            </a:r>
            <a:br>
              <a:rPr lang="ru-RU" sz="2000" b="1" dirty="0" smtClean="0">
                <a:solidFill>
                  <a:srgbClr val="3D762E"/>
                </a:solidFill>
                <a:latin typeface="Century Schoolbook" pitchFamily="18" charset="0"/>
              </a:rPr>
            </a:br>
            <a:r>
              <a:rPr lang="ru-RU" sz="2000" b="1" dirty="0" smtClean="0">
                <a:solidFill>
                  <a:srgbClr val="3D762E"/>
                </a:solidFill>
                <a:latin typeface="Century Schoolbook" pitchFamily="18" charset="0"/>
              </a:rPr>
              <a:t>На ощупь очень гладкая,</a:t>
            </a:r>
            <a:br>
              <a:rPr lang="ru-RU" sz="2000" b="1" dirty="0" smtClean="0">
                <a:solidFill>
                  <a:srgbClr val="3D762E"/>
                </a:solidFill>
                <a:latin typeface="Century Schoolbook" pitchFamily="18" charset="0"/>
              </a:rPr>
            </a:br>
            <a:r>
              <a:rPr lang="ru-RU" sz="2000" b="1" dirty="0" smtClean="0">
                <a:solidFill>
                  <a:srgbClr val="3D762E"/>
                </a:solidFill>
                <a:latin typeface="Century Schoolbook" pitchFamily="18" charset="0"/>
              </a:rPr>
              <a:t>на вкус – как сахар сладкая.</a:t>
            </a:r>
            <a:endParaRPr lang="ru-RU" sz="2000" b="1" dirty="0">
              <a:solidFill>
                <a:srgbClr val="3D762E"/>
              </a:solidFill>
              <a:latin typeface="Century Schoolbook" pitchFamily="18" charset="0"/>
            </a:endParaRPr>
          </a:p>
        </p:txBody>
      </p:sp>
      <p:pic>
        <p:nvPicPr>
          <p:cNvPr id="1026" name="Picture 2" descr="C:\Documents and Settings\кабинет 3-46\Рабочий стол\НОВЫЕ КАРТИНКИ ДЛЯ Презентаций\ОВОЩИ\морковка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975177">
            <a:off x="4826337" y="1443299"/>
            <a:ext cx="992940" cy="134324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929190" y="3143248"/>
            <a:ext cx="381226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3D762E"/>
                </a:solidFill>
                <a:latin typeface="Century Schoolbook" pitchFamily="18" charset="0"/>
              </a:rPr>
              <a:t>Круглый бок, желтый бок,</a:t>
            </a:r>
          </a:p>
          <a:p>
            <a:r>
              <a:rPr lang="ru-RU" sz="2000" b="1" dirty="0" smtClean="0">
                <a:solidFill>
                  <a:srgbClr val="3D762E"/>
                </a:solidFill>
                <a:latin typeface="Century Schoolbook" pitchFamily="18" charset="0"/>
              </a:rPr>
              <a:t>Сидит на грядке колобок,</a:t>
            </a:r>
          </a:p>
          <a:p>
            <a:r>
              <a:rPr lang="ru-RU" sz="2000" b="1" dirty="0" smtClean="0">
                <a:solidFill>
                  <a:srgbClr val="3D762E"/>
                </a:solidFill>
                <a:latin typeface="Century Schoolbook" pitchFamily="18" charset="0"/>
              </a:rPr>
              <a:t>Врос в землю крепко.</a:t>
            </a:r>
          </a:p>
          <a:p>
            <a:r>
              <a:rPr lang="ru-RU" sz="2000" b="1" dirty="0" smtClean="0">
                <a:solidFill>
                  <a:srgbClr val="3D762E"/>
                </a:solidFill>
                <a:latin typeface="Century Schoolbook" pitchFamily="18" charset="0"/>
              </a:rPr>
              <a:t>Что же это? </a:t>
            </a:r>
            <a:endParaRPr lang="ru-RU" sz="2000" b="1" dirty="0">
              <a:solidFill>
                <a:srgbClr val="3D762E"/>
              </a:solidFill>
              <a:latin typeface="Century Schoolbook" pitchFamily="18" charset="0"/>
            </a:endParaRPr>
          </a:p>
        </p:txBody>
      </p:sp>
      <p:pic>
        <p:nvPicPr>
          <p:cNvPr id="1027" name="Picture 3" descr="C:\Documents and Settings\кабинет 3-46\Рабочий стол\НОВЫЕ КАРТИНКИ ДЛЯ Презентаций\ОВОЩИ\репа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28992" y="3143248"/>
            <a:ext cx="1079946" cy="113620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214414" y="4429132"/>
            <a:ext cx="281198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3D762E"/>
                </a:solidFill>
                <a:latin typeface="Century Schoolbook" pitchFamily="18" charset="0"/>
              </a:rPr>
              <a:t>Не шит, не кроен,</a:t>
            </a:r>
          </a:p>
          <a:p>
            <a:r>
              <a:rPr lang="ru-RU" sz="2000" b="1" dirty="0" smtClean="0">
                <a:solidFill>
                  <a:srgbClr val="3D762E"/>
                </a:solidFill>
                <a:latin typeface="Century Schoolbook" pitchFamily="18" charset="0"/>
              </a:rPr>
              <a:t>А весь в рубцах;</a:t>
            </a:r>
          </a:p>
          <a:p>
            <a:r>
              <a:rPr lang="ru-RU" sz="2000" b="1" dirty="0" smtClean="0">
                <a:solidFill>
                  <a:srgbClr val="3D762E"/>
                </a:solidFill>
                <a:latin typeface="Century Schoolbook" pitchFamily="18" charset="0"/>
              </a:rPr>
              <a:t>Без счету одежек,</a:t>
            </a:r>
          </a:p>
          <a:p>
            <a:r>
              <a:rPr lang="ru-RU" sz="2000" b="1" dirty="0" smtClean="0">
                <a:solidFill>
                  <a:srgbClr val="3D762E"/>
                </a:solidFill>
                <a:latin typeface="Century Schoolbook" pitchFamily="18" charset="0"/>
              </a:rPr>
              <a:t>А все без застежек.</a:t>
            </a:r>
            <a:endParaRPr lang="ru-RU" b="1" dirty="0">
              <a:solidFill>
                <a:srgbClr val="3D762E"/>
              </a:solidFill>
              <a:latin typeface="Century Schoolbook" pitchFamily="18" charset="0"/>
            </a:endParaRPr>
          </a:p>
        </p:txBody>
      </p:sp>
      <p:pic>
        <p:nvPicPr>
          <p:cNvPr id="1028" name="Picture 4" descr="C:\Documents and Settings\кабинет 3-46\Рабочий стол\НОВЫЕ КАРТИНКИ ДЛЯ Презентаций\ОВОЩИ\прар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7686" y="4613520"/>
            <a:ext cx="1428760" cy="137434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643570" y="2214554"/>
            <a:ext cx="25177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3D762E"/>
                </a:solidFill>
              </a:rPr>
              <a:t>морковь</a:t>
            </a:r>
            <a:endParaRPr lang="ru-RU" sz="4800" b="1" dirty="0">
              <a:solidFill>
                <a:srgbClr val="3D762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42976" y="3429000"/>
            <a:ext cx="195040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3D762E"/>
                </a:solidFill>
              </a:rPr>
              <a:t>репка</a:t>
            </a:r>
            <a:endParaRPr lang="ru-RU" sz="4800" b="1" dirty="0">
              <a:solidFill>
                <a:srgbClr val="3D762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86446" y="4929198"/>
            <a:ext cx="245573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3D762E"/>
                </a:solidFill>
              </a:rPr>
              <a:t>капуста</a:t>
            </a:r>
            <a:endParaRPr lang="ru-RU" sz="5400" b="1" dirty="0">
              <a:solidFill>
                <a:srgbClr val="3D762E"/>
              </a:solidFill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857224" y="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D762E"/>
                </a:solidFill>
                <a:effectLst/>
                <a:uLnTx/>
                <a:uFillTx/>
                <a:latin typeface="Century Schoolbook" pitchFamily="18" charset="0"/>
                <a:ea typeface="+mj-ea"/>
                <a:cs typeface="+mj-cs"/>
              </a:rPr>
              <a:t>Во саду ли , в огороде…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8" grpId="0"/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57818" y="500042"/>
            <a:ext cx="322876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3D762E"/>
                </a:solidFill>
                <a:latin typeface="Century Schoolbook" pitchFamily="18" charset="0"/>
              </a:rPr>
              <a:t>И зелен, и густ</a:t>
            </a:r>
          </a:p>
          <a:p>
            <a:r>
              <a:rPr lang="ru-RU" sz="2000" b="1" dirty="0" smtClean="0">
                <a:solidFill>
                  <a:srgbClr val="3D762E"/>
                </a:solidFill>
                <a:latin typeface="Century Schoolbook" pitchFamily="18" charset="0"/>
              </a:rPr>
              <a:t>На грядке вырос куст.</a:t>
            </a:r>
          </a:p>
          <a:p>
            <a:r>
              <a:rPr lang="ru-RU" sz="2000" b="1" dirty="0" smtClean="0">
                <a:solidFill>
                  <a:srgbClr val="3D762E"/>
                </a:solidFill>
                <a:latin typeface="Century Schoolbook" pitchFamily="18" charset="0"/>
              </a:rPr>
              <a:t>Покопай немножко:</a:t>
            </a:r>
          </a:p>
          <a:p>
            <a:r>
              <a:rPr lang="ru-RU" sz="2000" b="1" dirty="0" smtClean="0">
                <a:solidFill>
                  <a:srgbClr val="3D762E"/>
                </a:solidFill>
                <a:latin typeface="Century Schoolbook" pitchFamily="18" charset="0"/>
              </a:rPr>
              <a:t>Под кустом …</a:t>
            </a:r>
            <a:endParaRPr lang="ru-RU" sz="2000" b="1" dirty="0">
              <a:solidFill>
                <a:srgbClr val="3D762E"/>
              </a:solidFill>
              <a:latin typeface="Century Schoolbook" pitchFamily="18" charset="0"/>
            </a:endParaRPr>
          </a:p>
        </p:txBody>
      </p:sp>
      <p:pic>
        <p:nvPicPr>
          <p:cNvPr id="6" name="Picture 2" descr="C:\Documents and Settings\кабинет 3-46\Рабочий стол\НОВЫЕ КАРТИНКИ ДЛЯ Презентаций\ОВОЩИ\картошка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6611" t="55488" r="2272" b="2592"/>
          <a:stretch>
            <a:fillRect/>
          </a:stretch>
        </p:blipFill>
        <p:spPr bwMode="auto">
          <a:xfrm>
            <a:off x="3143240" y="571480"/>
            <a:ext cx="1928826" cy="1478767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857224" y="2643182"/>
            <a:ext cx="45576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3D762E"/>
                </a:solidFill>
                <a:latin typeface="Century Schoolbook" pitchFamily="18" charset="0"/>
              </a:rPr>
              <a:t>Заставит плакать всех вокруг,</a:t>
            </a:r>
          </a:p>
          <a:p>
            <a:r>
              <a:rPr lang="ru-RU" sz="2000" b="1" dirty="0" smtClean="0">
                <a:solidFill>
                  <a:srgbClr val="3D762E"/>
                </a:solidFill>
                <a:latin typeface="Century Schoolbook" pitchFamily="18" charset="0"/>
              </a:rPr>
              <a:t>Хоть он и не драчун, а только …</a:t>
            </a:r>
            <a:endParaRPr lang="ru-RU" sz="2000" b="1" dirty="0">
              <a:solidFill>
                <a:srgbClr val="3D762E"/>
              </a:solidFill>
              <a:latin typeface="Century Schoolbook" pitchFamily="18" charset="0"/>
            </a:endParaRPr>
          </a:p>
        </p:txBody>
      </p:sp>
      <p:pic>
        <p:nvPicPr>
          <p:cNvPr id="2051" name="Picture 3" descr="C:\Documents and Settings\кабинет 3-46\Рабочий стол\НОВЫЕ КАРТИНКИ ДЛЯ Презентаций\ОВОЩИ\кеп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40" y="2143116"/>
            <a:ext cx="1795471" cy="1978947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357290" y="4000504"/>
            <a:ext cx="305404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3D762E"/>
                </a:solidFill>
                <a:latin typeface="Century Schoolbook" pitchFamily="18" charset="0"/>
              </a:rPr>
              <a:t>Летом – в огороде,</a:t>
            </a:r>
          </a:p>
          <a:p>
            <a:r>
              <a:rPr lang="ru-RU" sz="2000" b="1" dirty="0" smtClean="0">
                <a:solidFill>
                  <a:srgbClr val="3D762E"/>
                </a:solidFill>
                <a:latin typeface="Century Schoolbook" pitchFamily="18" charset="0"/>
              </a:rPr>
              <a:t>Свежие, зелёные,</a:t>
            </a:r>
          </a:p>
          <a:p>
            <a:r>
              <a:rPr lang="ru-RU" sz="2000" b="1" dirty="0" smtClean="0">
                <a:solidFill>
                  <a:srgbClr val="3D762E"/>
                </a:solidFill>
                <a:latin typeface="Century Schoolbook" pitchFamily="18" charset="0"/>
              </a:rPr>
              <a:t>А зимою – в бочке,</a:t>
            </a:r>
          </a:p>
          <a:p>
            <a:r>
              <a:rPr lang="ru-RU" sz="2000" b="1" dirty="0" smtClean="0">
                <a:solidFill>
                  <a:srgbClr val="3D762E"/>
                </a:solidFill>
                <a:latin typeface="Century Schoolbook" pitchFamily="18" charset="0"/>
              </a:rPr>
              <a:t>Жёлтые, солёные.</a:t>
            </a:r>
          </a:p>
          <a:p>
            <a:r>
              <a:rPr lang="ru-RU" sz="2000" b="1" dirty="0" smtClean="0">
                <a:solidFill>
                  <a:srgbClr val="3D762E"/>
                </a:solidFill>
                <a:latin typeface="Century Schoolbook" pitchFamily="18" charset="0"/>
              </a:rPr>
              <a:t>Отгадайте, молодцы,</a:t>
            </a:r>
          </a:p>
          <a:p>
            <a:r>
              <a:rPr lang="ru-RU" sz="2000" b="1" dirty="0" smtClean="0">
                <a:solidFill>
                  <a:srgbClr val="3D762E"/>
                </a:solidFill>
                <a:latin typeface="Century Schoolbook" pitchFamily="18" charset="0"/>
              </a:rPr>
              <a:t>Как зовут нас ?</a:t>
            </a:r>
            <a:endParaRPr lang="ru-RU" sz="2000" b="1" dirty="0">
              <a:solidFill>
                <a:srgbClr val="3D762E"/>
              </a:solidFill>
              <a:latin typeface="Century Schoolbook" pitchFamily="18" charset="0"/>
            </a:endParaRPr>
          </a:p>
        </p:txBody>
      </p:sp>
      <p:pic>
        <p:nvPicPr>
          <p:cNvPr id="2052" name="Picture 4" descr="C:\Documents and Settings\кабинет 3-46\Рабочий стол\НОВЫЕ КАРТИНКИ ДЛЯ Презентаций\ОВОЩИ\огурец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29124" y="3714752"/>
            <a:ext cx="1914528" cy="238497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785786" y="928670"/>
            <a:ext cx="23233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3D762E"/>
                </a:solidFill>
              </a:rPr>
              <a:t>картошка</a:t>
            </a:r>
            <a:endParaRPr lang="ru-RU" sz="4000" b="1" dirty="0">
              <a:solidFill>
                <a:srgbClr val="3D762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29256" y="2500306"/>
            <a:ext cx="122020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3D762E"/>
                </a:solidFill>
              </a:rPr>
              <a:t>лук</a:t>
            </a:r>
            <a:endParaRPr lang="ru-RU" sz="5400" b="1" dirty="0">
              <a:solidFill>
                <a:srgbClr val="3D762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72198" y="5072074"/>
            <a:ext cx="23855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3D762E"/>
                </a:solidFill>
              </a:rPr>
              <a:t>огурцы</a:t>
            </a:r>
            <a:endParaRPr lang="ru-RU" sz="5400" b="1" dirty="0">
              <a:solidFill>
                <a:srgbClr val="3D762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/>
      <p:bldP spid="11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1538" y="571480"/>
            <a:ext cx="306686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3D762E"/>
                </a:solidFill>
                <a:latin typeface="Century Schoolbook" pitchFamily="18" charset="0"/>
              </a:rPr>
              <a:t>Золотая голова</a:t>
            </a:r>
          </a:p>
          <a:p>
            <a:r>
              <a:rPr lang="ru-RU" sz="2000" b="1" dirty="0" smtClean="0">
                <a:solidFill>
                  <a:srgbClr val="3D762E"/>
                </a:solidFill>
                <a:latin typeface="Century Schoolbook" pitchFamily="18" charset="0"/>
              </a:rPr>
              <a:t>Велика, тяжела.</a:t>
            </a:r>
          </a:p>
          <a:p>
            <a:r>
              <a:rPr lang="ru-RU" sz="2000" b="1" dirty="0" smtClean="0">
                <a:solidFill>
                  <a:srgbClr val="3D762E"/>
                </a:solidFill>
                <a:latin typeface="Century Schoolbook" pitchFamily="18" charset="0"/>
              </a:rPr>
              <a:t>Золотая голова</a:t>
            </a:r>
          </a:p>
          <a:p>
            <a:r>
              <a:rPr lang="ru-RU" sz="2000" b="1" dirty="0" smtClean="0">
                <a:solidFill>
                  <a:srgbClr val="3D762E"/>
                </a:solidFill>
                <a:latin typeface="Century Schoolbook" pitchFamily="18" charset="0"/>
              </a:rPr>
              <a:t>Отдохнуть прилегла.</a:t>
            </a:r>
          </a:p>
          <a:p>
            <a:r>
              <a:rPr lang="ru-RU" sz="2000" b="1" dirty="0" smtClean="0">
                <a:solidFill>
                  <a:srgbClr val="3D762E"/>
                </a:solidFill>
                <a:latin typeface="Century Schoolbook" pitchFamily="18" charset="0"/>
              </a:rPr>
              <a:t>Голова велика,</a:t>
            </a:r>
          </a:p>
          <a:p>
            <a:r>
              <a:rPr lang="ru-RU" sz="2000" b="1" dirty="0" smtClean="0">
                <a:solidFill>
                  <a:srgbClr val="3D762E"/>
                </a:solidFill>
                <a:latin typeface="Century Schoolbook" pitchFamily="18" charset="0"/>
              </a:rPr>
              <a:t>Только шея тонка.</a:t>
            </a:r>
            <a:endParaRPr lang="ru-RU" sz="2000" b="1" dirty="0">
              <a:solidFill>
                <a:srgbClr val="3D762E"/>
              </a:solidFill>
              <a:latin typeface="Century Schoolbook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72264" y="785794"/>
            <a:ext cx="197522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3D762E"/>
                </a:solidFill>
              </a:rPr>
              <a:t>тыква</a:t>
            </a:r>
            <a:endParaRPr lang="ru-RU" sz="5400" b="1" dirty="0">
              <a:solidFill>
                <a:srgbClr val="3D762E"/>
              </a:solidFill>
            </a:endParaRPr>
          </a:p>
        </p:txBody>
      </p:sp>
      <p:pic>
        <p:nvPicPr>
          <p:cNvPr id="3074" name="Picture 2" descr="C:\Documents and Settings\кабинет 3-46\Рабочий стол\НОВЫЕ КАРТИНКИ ДЛЯ Презентаций\ОВОЩИ\4t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466047"/>
            <a:ext cx="2143140" cy="181834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 flipH="1">
            <a:off x="1428728" y="3286124"/>
            <a:ext cx="450059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3D762E"/>
                </a:solidFill>
                <a:latin typeface="Century Schoolbook" pitchFamily="18" charset="0"/>
              </a:rPr>
              <a:t>Дом зелёный тесноват:</a:t>
            </a:r>
          </a:p>
          <a:p>
            <a:r>
              <a:rPr lang="ru-RU" sz="2000" b="1" dirty="0" smtClean="0">
                <a:solidFill>
                  <a:srgbClr val="3D762E"/>
                </a:solidFill>
                <a:latin typeface="Century Schoolbook" pitchFamily="18" charset="0"/>
              </a:rPr>
              <a:t>Узкий, длинный, гладкий.</a:t>
            </a:r>
          </a:p>
          <a:p>
            <a:r>
              <a:rPr lang="ru-RU" sz="2000" b="1" dirty="0" smtClean="0">
                <a:solidFill>
                  <a:srgbClr val="3D762E"/>
                </a:solidFill>
                <a:latin typeface="Century Schoolbook" pitchFamily="18" charset="0"/>
              </a:rPr>
              <a:t>В доме рядышком сидят</a:t>
            </a:r>
          </a:p>
          <a:p>
            <a:r>
              <a:rPr lang="ru-RU" sz="2000" b="1" dirty="0" smtClean="0">
                <a:solidFill>
                  <a:srgbClr val="3D762E"/>
                </a:solidFill>
                <a:latin typeface="Century Schoolbook" pitchFamily="18" charset="0"/>
              </a:rPr>
              <a:t>Круглые ребятки.</a:t>
            </a:r>
          </a:p>
          <a:p>
            <a:r>
              <a:rPr lang="ru-RU" sz="2000" b="1" dirty="0" smtClean="0">
                <a:solidFill>
                  <a:srgbClr val="3D762E"/>
                </a:solidFill>
                <a:latin typeface="Century Schoolbook" pitchFamily="18" charset="0"/>
              </a:rPr>
              <a:t>Осенью пришла беда –</a:t>
            </a:r>
          </a:p>
          <a:p>
            <a:r>
              <a:rPr lang="ru-RU" sz="2000" b="1" dirty="0" smtClean="0">
                <a:solidFill>
                  <a:srgbClr val="3D762E"/>
                </a:solidFill>
                <a:latin typeface="Century Schoolbook" pitchFamily="18" charset="0"/>
              </a:rPr>
              <a:t>Треснул домик гладкий.</a:t>
            </a:r>
          </a:p>
          <a:p>
            <a:r>
              <a:rPr lang="ru-RU" sz="2000" b="1" dirty="0" smtClean="0">
                <a:solidFill>
                  <a:srgbClr val="3D762E"/>
                </a:solidFill>
                <a:latin typeface="Century Schoolbook" pitchFamily="18" charset="0"/>
              </a:rPr>
              <a:t>Поскакали кто куда</a:t>
            </a:r>
          </a:p>
          <a:p>
            <a:r>
              <a:rPr lang="ru-RU" sz="2000" b="1" dirty="0" smtClean="0">
                <a:solidFill>
                  <a:srgbClr val="3D762E"/>
                </a:solidFill>
                <a:latin typeface="Century Schoolbook" pitchFamily="18" charset="0"/>
              </a:rPr>
              <a:t>Круглые ребятки.</a:t>
            </a:r>
            <a:endParaRPr lang="ru-RU" sz="2000" b="1" dirty="0">
              <a:solidFill>
                <a:srgbClr val="3D762E"/>
              </a:solidFill>
              <a:latin typeface="Century Schoolbook" pitchFamily="18" charset="0"/>
            </a:endParaRPr>
          </a:p>
        </p:txBody>
      </p:sp>
      <p:pic>
        <p:nvPicPr>
          <p:cNvPr id="3075" name="Picture 3" descr="C:\Documents and Settings\кабинет 3-46\Рабочий стол\НОВЫЕ КАРТИНКИ ДЛЯ Презентаций\ОВОЩИ\горох77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46227" y="2786058"/>
            <a:ext cx="3912053" cy="214314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6215074" y="5000636"/>
            <a:ext cx="184544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3D762E"/>
                </a:solidFill>
              </a:rPr>
              <a:t>горох</a:t>
            </a:r>
            <a:endParaRPr lang="ru-RU" sz="5400" b="1" dirty="0">
              <a:solidFill>
                <a:srgbClr val="3D762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2976" y="714356"/>
            <a:ext cx="391325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3D762E"/>
                </a:solidFill>
                <a:latin typeface="Century Schoolbook" pitchFamily="18" charset="0"/>
              </a:rPr>
              <a:t>Удивительное солнце:</a:t>
            </a:r>
          </a:p>
          <a:p>
            <a:r>
              <a:rPr lang="ru-RU" sz="2000" b="1" dirty="0" smtClean="0">
                <a:solidFill>
                  <a:srgbClr val="3D762E"/>
                </a:solidFill>
                <a:latin typeface="Century Schoolbook" pitchFamily="18" charset="0"/>
              </a:rPr>
              <a:t>В этом солнце сто оконцев,</a:t>
            </a:r>
          </a:p>
          <a:p>
            <a:r>
              <a:rPr lang="ru-RU" sz="2000" b="1" dirty="0" smtClean="0">
                <a:solidFill>
                  <a:srgbClr val="3D762E"/>
                </a:solidFill>
                <a:latin typeface="Century Schoolbook" pitchFamily="18" charset="0"/>
              </a:rPr>
              <a:t>Из оконцев тех глядят</a:t>
            </a:r>
          </a:p>
          <a:p>
            <a:r>
              <a:rPr lang="ru-RU" sz="2000" b="1" dirty="0" smtClean="0">
                <a:solidFill>
                  <a:srgbClr val="3D762E"/>
                </a:solidFill>
                <a:latin typeface="Century Schoolbook" pitchFamily="18" charset="0"/>
              </a:rPr>
              <a:t>Сотни маленьких галчат.</a:t>
            </a:r>
            <a:endParaRPr lang="ru-RU" sz="2000" b="1" dirty="0">
              <a:solidFill>
                <a:srgbClr val="3D762E"/>
              </a:solidFill>
              <a:latin typeface="Century Schoolbook" pitchFamily="18" charset="0"/>
            </a:endParaRPr>
          </a:p>
        </p:txBody>
      </p:sp>
      <p:pic>
        <p:nvPicPr>
          <p:cNvPr id="4098" name="Picture 2" descr="C:\Documents and Settings\кабинет 3-46\Рабочий стол\НОВЫЕ КАРТИНКИ ДЛЯ Презентаций\ОВОЩИ\подсолнух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428604"/>
            <a:ext cx="2437821" cy="150019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143504" y="1785926"/>
            <a:ext cx="334360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3D762E"/>
                </a:solidFill>
              </a:rPr>
              <a:t>подсолнух</a:t>
            </a:r>
            <a:endParaRPr lang="ru-RU" sz="5400" b="1" dirty="0">
              <a:solidFill>
                <a:srgbClr val="3D762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57752" y="3143248"/>
            <a:ext cx="335380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3D762E"/>
                </a:solidFill>
                <a:latin typeface="Century Schoolbook" pitchFamily="18" charset="0"/>
              </a:rPr>
              <a:t>На малину налетели,</a:t>
            </a:r>
          </a:p>
          <a:p>
            <a:r>
              <a:rPr lang="ru-RU" sz="2000" b="1" dirty="0" smtClean="0">
                <a:solidFill>
                  <a:srgbClr val="3D762E"/>
                </a:solidFill>
                <a:latin typeface="Century Schoolbook" pitchFamily="18" charset="0"/>
              </a:rPr>
              <a:t> Поклевать ее хотели.</a:t>
            </a:r>
          </a:p>
          <a:p>
            <a:r>
              <a:rPr lang="ru-RU" sz="2000" b="1" dirty="0" smtClean="0">
                <a:solidFill>
                  <a:srgbClr val="3D762E"/>
                </a:solidFill>
                <a:latin typeface="Century Schoolbook" pitchFamily="18" charset="0"/>
              </a:rPr>
              <a:t>Но увидели урода –</a:t>
            </a:r>
          </a:p>
          <a:p>
            <a:r>
              <a:rPr lang="ru-RU" sz="2000" b="1" dirty="0" smtClean="0">
                <a:solidFill>
                  <a:srgbClr val="3D762E"/>
                </a:solidFill>
                <a:latin typeface="Century Schoolbook" pitchFamily="18" charset="0"/>
              </a:rPr>
              <a:t>И скорей из огорода!</a:t>
            </a:r>
          </a:p>
          <a:p>
            <a:r>
              <a:rPr lang="ru-RU" sz="2000" b="1" dirty="0" smtClean="0">
                <a:solidFill>
                  <a:srgbClr val="3D762E"/>
                </a:solidFill>
                <a:latin typeface="Century Schoolbook" pitchFamily="18" charset="0"/>
              </a:rPr>
              <a:t>А урод стоит на палке,</a:t>
            </a:r>
          </a:p>
          <a:p>
            <a:r>
              <a:rPr lang="ru-RU" sz="2000" b="1" dirty="0" smtClean="0">
                <a:solidFill>
                  <a:srgbClr val="3D762E"/>
                </a:solidFill>
                <a:latin typeface="Century Schoolbook" pitchFamily="18" charset="0"/>
              </a:rPr>
              <a:t>С бородою из мочалки.</a:t>
            </a:r>
            <a:endParaRPr lang="ru-RU" sz="2000" b="1" dirty="0">
              <a:solidFill>
                <a:srgbClr val="3D762E"/>
              </a:solidFill>
              <a:latin typeface="Century Schoolbook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00232" y="5214950"/>
            <a:ext cx="22030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3D762E"/>
                </a:solidFill>
              </a:rPr>
              <a:t>пугало</a:t>
            </a:r>
            <a:endParaRPr lang="ru-RU" sz="5400" b="1" dirty="0">
              <a:solidFill>
                <a:srgbClr val="3D762E"/>
              </a:solidFill>
            </a:endParaRPr>
          </a:p>
        </p:txBody>
      </p:sp>
      <p:sp>
        <p:nvSpPr>
          <p:cNvPr id="4100" name="AutoShape 4" descr="https://im0-tub-ru.yandex.net/i?id=49f1993d63d408d02b574a1a1b53e3a7&amp;n=33&amp;h=190&amp;w=14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2" name="AutoShape 6" descr="https://im0-tub-ru.yandex.net/i?id=49f1993d63d408d02b574a1a1b53e3a7&amp;n=33&amp;h=190&amp;w=14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4" name="AutoShape 8" descr="https://im0-tub-ru.yandex.net/i?id=49f1993d63d408d02b574a1a1b53e3a7&amp;n=33&amp;h=190&amp;w=14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6" name="AutoShape 10" descr="https://im1-tub-ru.yandex.net/i?id=11ed24e95b804dd0dd2956f45bd3125c&amp;n=33&amp;h=190&amp;w=22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7" name="Picture 11" descr="C:\Documents and Settings\кабинет 3-46\Рабочий стол\i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7223" y="2214554"/>
            <a:ext cx="3834717" cy="33575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3108" y="285728"/>
            <a:ext cx="420980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lvl="0" indent="-457200">
              <a:spcBef>
                <a:spcPct val="0"/>
              </a:spcBef>
              <a:defRPr/>
            </a:pPr>
            <a:r>
              <a:rPr lang="ru-RU" sz="4400" b="1" dirty="0" smtClean="0">
                <a:solidFill>
                  <a:srgbClr val="3D762E"/>
                </a:solidFill>
                <a:latin typeface="Century Schoolbook" pitchFamily="18" charset="0"/>
              </a:rPr>
              <a:t>Что за зверь?</a:t>
            </a:r>
            <a:endParaRPr lang="ru-RU" sz="4400" b="1" dirty="0">
              <a:solidFill>
                <a:srgbClr val="3D762E"/>
              </a:solidFill>
              <a:latin typeface="Century Schoolbook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1538" y="1357298"/>
            <a:ext cx="322556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3D762E"/>
                </a:solidFill>
                <a:latin typeface="Century Schoolbook" pitchFamily="18" charset="0"/>
              </a:rPr>
              <a:t>Что за зверь лесной</a:t>
            </a:r>
          </a:p>
          <a:p>
            <a:r>
              <a:rPr lang="ru-RU" sz="2000" b="1" dirty="0" smtClean="0">
                <a:solidFill>
                  <a:srgbClr val="3D762E"/>
                </a:solidFill>
                <a:latin typeface="Century Schoolbook" pitchFamily="18" charset="0"/>
              </a:rPr>
              <a:t>Встал, как столбик,</a:t>
            </a:r>
          </a:p>
          <a:p>
            <a:r>
              <a:rPr lang="ru-RU" sz="2000" b="1" dirty="0" smtClean="0">
                <a:solidFill>
                  <a:srgbClr val="3D762E"/>
                </a:solidFill>
                <a:latin typeface="Century Schoolbook" pitchFamily="18" charset="0"/>
              </a:rPr>
              <a:t>Под сосной</a:t>
            </a:r>
          </a:p>
          <a:p>
            <a:r>
              <a:rPr lang="ru-RU" sz="2000" b="1" dirty="0" smtClean="0">
                <a:solidFill>
                  <a:srgbClr val="3D762E"/>
                </a:solidFill>
                <a:latin typeface="Century Schoolbook" pitchFamily="18" charset="0"/>
              </a:rPr>
              <a:t>И стоит среди травы –</a:t>
            </a:r>
          </a:p>
          <a:p>
            <a:r>
              <a:rPr lang="ru-RU" sz="2000" b="1" dirty="0" smtClean="0">
                <a:solidFill>
                  <a:srgbClr val="3D762E"/>
                </a:solidFill>
                <a:latin typeface="Century Schoolbook" pitchFamily="18" charset="0"/>
              </a:rPr>
              <a:t>Уши больше головы?</a:t>
            </a:r>
            <a:endParaRPr lang="ru-RU" sz="2000" b="1" dirty="0">
              <a:solidFill>
                <a:srgbClr val="3D762E"/>
              </a:solidFill>
              <a:latin typeface="Century Schoolbook" pitchFamily="18" charset="0"/>
            </a:endParaRPr>
          </a:p>
        </p:txBody>
      </p:sp>
      <p:pic>
        <p:nvPicPr>
          <p:cNvPr id="18434" name="Picture 2" descr="C:\Documents and Settings\кабинет 3-46\Рабочий стол\НОВЫЕ КАРТИНКИ ДЛЯ Презентаций\ЗВЕРЮШКИ\Рисунок3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3438" y="1285860"/>
            <a:ext cx="687591" cy="150019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929322" y="1428736"/>
            <a:ext cx="155523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3D762E"/>
                </a:solidFill>
              </a:rPr>
              <a:t>заяц</a:t>
            </a:r>
            <a:endParaRPr lang="ru-RU" sz="5400" b="1" dirty="0">
              <a:solidFill>
                <a:srgbClr val="3D762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14744" y="3286124"/>
            <a:ext cx="320632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3D762E"/>
                </a:solidFill>
                <a:latin typeface="Century Schoolbook" pitchFamily="18" charset="0"/>
              </a:rPr>
              <a:t>Хвост пушистый,</a:t>
            </a:r>
          </a:p>
          <a:p>
            <a:r>
              <a:rPr lang="ru-RU" sz="2000" b="1" dirty="0" smtClean="0">
                <a:solidFill>
                  <a:srgbClr val="3D762E"/>
                </a:solidFill>
                <a:latin typeface="Century Schoolbook" pitchFamily="18" charset="0"/>
              </a:rPr>
              <a:t>Мех золотистый,</a:t>
            </a:r>
          </a:p>
          <a:p>
            <a:r>
              <a:rPr lang="ru-RU" sz="2000" b="1" dirty="0" smtClean="0">
                <a:solidFill>
                  <a:srgbClr val="3D762E"/>
                </a:solidFill>
                <a:latin typeface="Century Schoolbook" pitchFamily="18" charset="0"/>
              </a:rPr>
              <a:t>В лесу живёт,</a:t>
            </a:r>
          </a:p>
          <a:p>
            <a:r>
              <a:rPr lang="ru-RU" sz="2000" b="1" dirty="0" smtClean="0">
                <a:solidFill>
                  <a:srgbClr val="3D762E"/>
                </a:solidFill>
                <a:latin typeface="Century Schoolbook" pitchFamily="18" charset="0"/>
              </a:rPr>
              <a:t>В деревне кур крадёт.</a:t>
            </a:r>
            <a:endParaRPr lang="ru-RU" sz="2000" b="1" dirty="0">
              <a:solidFill>
                <a:srgbClr val="3D762E"/>
              </a:solidFill>
              <a:latin typeface="Century Schoolbook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57356" y="3429000"/>
            <a:ext cx="15648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3D762E"/>
                </a:solidFill>
              </a:rPr>
              <a:t>лиса</a:t>
            </a:r>
            <a:endParaRPr lang="ru-RU" sz="5400" b="1" dirty="0">
              <a:solidFill>
                <a:srgbClr val="3D762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72330" y="5500702"/>
            <a:ext cx="15946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3D762E"/>
                </a:solidFill>
              </a:rPr>
              <a:t>волк</a:t>
            </a:r>
            <a:endParaRPr lang="ru-RU" sz="5400" b="1" dirty="0">
              <a:solidFill>
                <a:srgbClr val="3D762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00100" y="5143512"/>
            <a:ext cx="44358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3D762E"/>
                </a:solidFill>
                <a:latin typeface="Century Schoolbook" pitchFamily="18" charset="0"/>
              </a:rPr>
              <a:t>Кто зимой холодной</a:t>
            </a:r>
          </a:p>
          <a:p>
            <a:r>
              <a:rPr lang="ru-RU" sz="2000" b="1" dirty="0" smtClean="0">
                <a:solidFill>
                  <a:srgbClr val="3D762E"/>
                </a:solidFill>
                <a:latin typeface="Century Schoolbook" pitchFamily="18" charset="0"/>
              </a:rPr>
              <a:t>Бродит в лесу злой, голодный?</a:t>
            </a:r>
            <a:endParaRPr lang="ru-RU" sz="2000" b="1" dirty="0">
              <a:solidFill>
                <a:srgbClr val="3D762E"/>
              </a:solidFill>
              <a:latin typeface="Century Schoolbook" pitchFamily="18" charset="0"/>
            </a:endParaRPr>
          </a:p>
        </p:txBody>
      </p:sp>
      <p:pic>
        <p:nvPicPr>
          <p:cNvPr id="18438" name="Picture 6" descr="C:\Documents and Settings\кабинет 3-46\Рабочий стол\НОВЫЕ КАРТИНКИ ДЛЯ Презентаций\животные\Рисунок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2643182"/>
            <a:ext cx="2897043" cy="1797049"/>
          </a:xfrm>
          <a:prstGeom prst="rect">
            <a:avLst/>
          </a:prstGeom>
          <a:noFill/>
        </p:spPr>
      </p:pic>
      <p:pic>
        <p:nvPicPr>
          <p:cNvPr id="18439" name="Picture 7" descr="C:\Documents and Settings\кабинет 3-46\Рабочий стол\НОВЫЕ КАРТИНКИ ДЛЯ Презентаций\животные\Рисунок16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70" y="4714884"/>
            <a:ext cx="1143008" cy="17338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57686" y="571480"/>
            <a:ext cx="423064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3D762E"/>
                </a:solidFill>
                <a:latin typeface="Century Schoolbook" pitchFamily="18" charset="0"/>
              </a:rPr>
              <a:t>Зверька узнаем мы с тобой</a:t>
            </a:r>
          </a:p>
          <a:p>
            <a:r>
              <a:rPr lang="ru-RU" sz="2000" b="1" dirty="0" smtClean="0">
                <a:solidFill>
                  <a:srgbClr val="3D762E"/>
                </a:solidFill>
                <a:latin typeface="Century Schoolbook" pitchFamily="18" charset="0"/>
              </a:rPr>
              <a:t>По двум таким приметам:</a:t>
            </a:r>
          </a:p>
          <a:p>
            <a:r>
              <a:rPr lang="ru-RU" sz="2000" b="1" dirty="0" smtClean="0">
                <a:solidFill>
                  <a:srgbClr val="3D762E"/>
                </a:solidFill>
                <a:latin typeface="Century Schoolbook" pitchFamily="18" charset="0"/>
              </a:rPr>
              <a:t>Он в шубке серенькой зимой,</a:t>
            </a:r>
          </a:p>
          <a:p>
            <a:r>
              <a:rPr lang="ru-RU" sz="2000" b="1" dirty="0" smtClean="0">
                <a:solidFill>
                  <a:srgbClr val="3D762E"/>
                </a:solidFill>
                <a:latin typeface="Century Schoolbook" pitchFamily="18" charset="0"/>
              </a:rPr>
              <a:t>И в рыжей шубке – летом!</a:t>
            </a:r>
            <a:endParaRPr lang="ru-RU" sz="2000" b="1" dirty="0">
              <a:solidFill>
                <a:srgbClr val="3D762E"/>
              </a:solidFill>
              <a:latin typeface="Century Schoolbook" pitchFamily="18" charset="0"/>
            </a:endParaRPr>
          </a:p>
        </p:txBody>
      </p:sp>
      <p:pic>
        <p:nvPicPr>
          <p:cNvPr id="1026" name="Picture 2" descr="C:\Documents and Settings\кабинет 3-46\Рабочий стол\НОВЫЕ КАРТИНКИ ДЛЯ Презентаций\ЗВЕРЮШКИ\125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357166"/>
            <a:ext cx="1533949" cy="192882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00100" y="928670"/>
            <a:ext cx="19296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3D762E"/>
                </a:solidFill>
              </a:rPr>
              <a:t>белка</a:t>
            </a:r>
            <a:endParaRPr lang="ru-RU" sz="5400" b="1" dirty="0">
              <a:solidFill>
                <a:srgbClr val="3D762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flipH="1">
            <a:off x="785786" y="2786058"/>
            <a:ext cx="574075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3D762E"/>
                </a:solidFill>
                <a:latin typeface="Century Schoolbook" pitchFamily="18" charset="0"/>
              </a:rPr>
              <a:t>Сердитый недотрога</a:t>
            </a:r>
          </a:p>
          <a:p>
            <a:r>
              <a:rPr lang="ru-RU" sz="2000" b="1" dirty="0" smtClean="0">
                <a:solidFill>
                  <a:srgbClr val="3D762E"/>
                </a:solidFill>
                <a:latin typeface="Century Schoolbook" pitchFamily="18" charset="0"/>
              </a:rPr>
              <a:t>Живёт в глуши лесной.</a:t>
            </a:r>
          </a:p>
          <a:p>
            <a:r>
              <a:rPr lang="ru-RU" sz="2000" b="1" dirty="0" smtClean="0">
                <a:solidFill>
                  <a:srgbClr val="3D762E"/>
                </a:solidFill>
                <a:latin typeface="Century Schoolbook" pitchFamily="18" charset="0"/>
              </a:rPr>
              <a:t>Иголок очень много,</a:t>
            </a:r>
          </a:p>
          <a:p>
            <a:r>
              <a:rPr lang="ru-RU" sz="2000" b="1" dirty="0" smtClean="0">
                <a:solidFill>
                  <a:srgbClr val="3D762E"/>
                </a:solidFill>
                <a:latin typeface="Century Schoolbook" pitchFamily="18" charset="0"/>
              </a:rPr>
              <a:t>А нитки ни одной.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715140" y="2857496"/>
            <a:ext cx="103214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3D762E"/>
                </a:solidFill>
              </a:rPr>
              <a:t>ёж</a:t>
            </a:r>
            <a:endParaRPr lang="ru-RU" sz="5400" b="1" dirty="0">
              <a:solidFill>
                <a:srgbClr val="3D762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00628" y="4429132"/>
            <a:ext cx="352211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3D762E"/>
                </a:solidFill>
                <a:latin typeface="Century Schoolbook" pitchFamily="18" charset="0"/>
              </a:rPr>
              <a:t>Трав копытами касаясь,</a:t>
            </a:r>
          </a:p>
          <a:p>
            <a:r>
              <a:rPr lang="ru-RU" sz="2000" b="1" dirty="0" smtClean="0">
                <a:solidFill>
                  <a:srgbClr val="3D762E"/>
                </a:solidFill>
                <a:latin typeface="Century Schoolbook" pitchFamily="18" charset="0"/>
              </a:rPr>
              <a:t>Ходит по лесу красавец,</a:t>
            </a:r>
          </a:p>
          <a:p>
            <a:r>
              <a:rPr lang="ru-RU" sz="2000" b="1" dirty="0" smtClean="0">
                <a:solidFill>
                  <a:srgbClr val="3D762E"/>
                </a:solidFill>
                <a:latin typeface="Century Schoolbook" pitchFamily="18" charset="0"/>
              </a:rPr>
              <a:t>Ходит смело и легко,</a:t>
            </a:r>
          </a:p>
          <a:p>
            <a:r>
              <a:rPr lang="ru-RU" sz="2000" b="1" dirty="0" smtClean="0">
                <a:solidFill>
                  <a:srgbClr val="3D762E"/>
                </a:solidFill>
                <a:latin typeface="Century Schoolbook" pitchFamily="18" charset="0"/>
              </a:rPr>
              <a:t>Рога раскинув широко.</a:t>
            </a:r>
            <a:endParaRPr lang="ru-RU" sz="2000" b="1" dirty="0">
              <a:solidFill>
                <a:srgbClr val="3D762E"/>
              </a:solidFill>
              <a:latin typeface="Century Schoolbook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14414" y="4857760"/>
            <a:ext cx="155363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3D762E"/>
                </a:solidFill>
              </a:rPr>
              <a:t>лось</a:t>
            </a:r>
            <a:endParaRPr lang="ru-RU" sz="5400" b="1" dirty="0">
              <a:solidFill>
                <a:srgbClr val="3D762E"/>
              </a:solidFill>
            </a:endParaRPr>
          </a:p>
        </p:txBody>
      </p:sp>
      <p:pic>
        <p:nvPicPr>
          <p:cNvPr id="1031" name="Picture 7" descr="C:\Documents and Settings\кабинет 3-46\Рабочий стол\НОВЫЕ КАРТИНКИ ДЛЯ Презентаций\ЗВЕРЮШКИ\yhgnb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4286256"/>
            <a:ext cx="2071702" cy="1978382"/>
          </a:xfrm>
          <a:prstGeom prst="rect">
            <a:avLst/>
          </a:prstGeom>
          <a:noFill/>
        </p:spPr>
      </p:pic>
      <p:pic>
        <p:nvPicPr>
          <p:cNvPr id="1032" name="Picture 8" descr="C:\Documents and Settings\кабинет 3-46\Рабочий стол\НОВЫЕ КАРТИНКИ ДЛЯ Презентаций\животные\рщзшоз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72" y="1928802"/>
            <a:ext cx="2095500" cy="2371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429124" y="571480"/>
            <a:ext cx="387157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3D762E"/>
                </a:solidFill>
                <a:latin typeface="Century Schoolbook" pitchFamily="18" charset="0"/>
              </a:rPr>
              <a:t>Вместо хвостика – крючок,</a:t>
            </a:r>
          </a:p>
          <a:p>
            <a:r>
              <a:rPr lang="ru-RU" sz="2000" b="1" dirty="0" smtClean="0">
                <a:solidFill>
                  <a:srgbClr val="3D762E"/>
                </a:solidFill>
                <a:latin typeface="Century Schoolbook" pitchFamily="18" charset="0"/>
              </a:rPr>
              <a:t>Вместо носа – пятачок.</a:t>
            </a:r>
          </a:p>
          <a:p>
            <a:r>
              <a:rPr lang="ru-RU" sz="2000" b="1" dirty="0" smtClean="0">
                <a:solidFill>
                  <a:srgbClr val="3D762E"/>
                </a:solidFill>
                <a:latin typeface="Century Schoolbook" pitchFamily="18" charset="0"/>
              </a:rPr>
              <a:t>Пятачок дырявый,</a:t>
            </a:r>
          </a:p>
          <a:p>
            <a:r>
              <a:rPr lang="ru-RU" sz="2000" b="1" dirty="0" smtClean="0">
                <a:solidFill>
                  <a:srgbClr val="3D762E"/>
                </a:solidFill>
                <a:latin typeface="Century Schoolbook" pitchFamily="18" charset="0"/>
              </a:rPr>
              <a:t>А крючок вертлявый.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28662" y="1214422"/>
            <a:ext cx="226857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3D762E"/>
                </a:solidFill>
              </a:rPr>
              <a:t>свинья</a:t>
            </a:r>
            <a:endParaRPr lang="ru-RU" sz="5400" b="1" dirty="0">
              <a:solidFill>
                <a:srgbClr val="3D762E"/>
              </a:solidFill>
            </a:endParaRPr>
          </a:p>
        </p:txBody>
      </p:sp>
      <p:pic>
        <p:nvPicPr>
          <p:cNvPr id="2052" name="Picture 4" descr="C:\Documents and Settings\кабинет 3-46\Рабочий стол\НОВЫЕ КАРТИНКИ ДЛЯ Презентаций\ЗВЕРЮШКИ\1pig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14612" y="428604"/>
            <a:ext cx="1905013" cy="1428760"/>
          </a:xfrm>
          <a:prstGeom prst="rect">
            <a:avLst/>
          </a:prstGeom>
          <a:noFill/>
        </p:spPr>
      </p:pic>
      <p:pic>
        <p:nvPicPr>
          <p:cNvPr id="2053" name="Picture 5" descr="C:\Documents and Settings\кабинет 3-46\Рабочий стол\НОВЫЕ КАРТИНКИ ДЛЯ Презентаций\ЗВЕРЮШКИ\9OUIKJH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2214554"/>
            <a:ext cx="2143140" cy="1253255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214414" y="2500306"/>
            <a:ext cx="338586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3D762E"/>
                </a:solidFill>
                <a:latin typeface="Century Schoolbook" pitchFamily="18" charset="0"/>
              </a:rPr>
              <a:t>У порога плачет,</a:t>
            </a:r>
          </a:p>
          <a:p>
            <a:r>
              <a:rPr lang="ru-RU" sz="2000" b="1" dirty="0" smtClean="0">
                <a:solidFill>
                  <a:srgbClr val="3D762E"/>
                </a:solidFill>
                <a:latin typeface="Century Schoolbook" pitchFamily="18" charset="0"/>
              </a:rPr>
              <a:t>Коготки прячет,</a:t>
            </a:r>
          </a:p>
          <a:p>
            <a:r>
              <a:rPr lang="ru-RU" sz="2000" b="1" dirty="0" smtClean="0">
                <a:solidFill>
                  <a:srgbClr val="3D762E"/>
                </a:solidFill>
                <a:latin typeface="Century Schoolbook" pitchFamily="18" charset="0"/>
              </a:rPr>
              <a:t>Тихо в комнату войдёт,</a:t>
            </a:r>
          </a:p>
          <a:p>
            <a:r>
              <a:rPr lang="ru-RU" sz="2000" b="1" dirty="0" smtClean="0">
                <a:solidFill>
                  <a:srgbClr val="3D762E"/>
                </a:solidFill>
                <a:latin typeface="Century Schoolbook" pitchFamily="18" charset="0"/>
              </a:rPr>
              <a:t>Замурлычет, запоёт.</a:t>
            </a:r>
            <a:endParaRPr lang="ru-RU" sz="2000" b="1" dirty="0">
              <a:solidFill>
                <a:srgbClr val="3D762E"/>
              </a:solidFill>
              <a:latin typeface="Century Schoolbook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00826" y="3143248"/>
            <a:ext cx="20924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3D762E"/>
                </a:solidFill>
              </a:rPr>
              <a:t>кошка</a:t>
            </a:r>
            <a:endParaRPr lang="ru-RU" sz="5400" b="1" dirty="0">
              <a:solidFill>
                <a:srgbClr val="3D762E"/>
              </a:solidFill>
            </a:endParaRPr>
          </a:p>
        </p:txBody>
      </p:sp>
      <p:pic>
        <p:nvPicPr>
          <p:cNvPr id="2054" name="Picture 6" descr="C:\Documents and Settings\кабинет 3-46\Рабочий стол\НОВЫЕ КАРТИНКИ ДЛЯ Презентаций\ЗВЕРЮШКИ\медведь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7224" y="4060620"/>
            <a:ext cx="2071702" cy="1989615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2285984" y="5500702"/>
            <a:ext cx="28452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3D762E"/>
                </a:solidFill>
              </a:rPr>
              <a:t>медведь</a:t>
            </a:r>
            <a:endParaRPr lang="ru-RU" sz="5400" b="1" dirty="0">
              <a:solidFill>
                <a:srgbClr val="3D762E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57620" y="4286256"/>
            <a:ext cx="396294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3D762E"/>
                </a:solidFill>
                <a:latin typeface="Century Schoolbook" pitchFamily="18" charset="0"/>
              </a:rPr>
              <a:t>Хозяин лесной</a:t>
            </a:r>
          </a:p>
          <a:p>
            <a:r>
              <a:rPr lang="ru-RU" sz="2000" b="1" dirty="0" smtClean="0">
                <a:solidFill>
                  <a:srgbClr val="3D762E"/>
                </a:solidFill>
                <a:latin typeface="Century Schoolbook" pitchFamily="18" charset="0"/>
              </a:rPr>
              <a:t>Просыпается весной.</a:t>
            </a:r>
          </a:p>
          <a:p>
            <a:r>
              <a:rPr lang="ru-RU" sz="2000" b="1" dirty="0" smtClean="0">
                <a:solidFill>
                  <a:srgbClr val="3D762E"/>
                </a:solidFill>
                <a:latin typeface="Century Schoolbook" pitchFamily="18" charset="0"/>
              </a:rPr>
              <a:t>А зимой, под вьюжный вой,</a:t>
            </a:r>
          </a:p>
          <a:p>
            <a:r>
              <a:rPr lang="ru-RU" sz="2000" b="1" dirty="0" smtClean="0">
                <a:solidFill>
                  <a:srgbClr val="3D762E"/>
                </a:solidFill>
                <a:latin typeface="Century Schoolbook" pitchFamily="18" charset="0"/>
              </a:rPr>
              <a:t>Спит в избушке снеговой.</a:t>
            </a:r>
            <a:endParaRPr lang="ru-RU" sz="2000" b="1" dirty="0">
              <a:solidFill>
                <a:srgbClr val="3D762E"/>
              </a:solidFill>
              <a:latin typeface="Century Schoolboo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11" grpId="0"/>
      <p:bldP spid="13" grpId="0"/>
      <p:bldP spid="1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</TotalTime>
  <Words>900</Words>
  <Application>Microsoft Office PowerPoint</Application>
  <PresentationFormat>Экран (4:3)</PresentationFormat>
  <Paragraphs>248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Слайд 1</vt:lpstr>
      <vt:lpstr>Содержание </vt:lpstr>
      <vt:lpstr>За кудрявый хохолок лису из норки поволок. На ощупь очень гладкая, на вкус – как сахар сладкая.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Что за птица? 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 саду ли , в огороде…</dc:title>
  <dc:creator>кабинет3-46</dc:creator>
  <cp:lastModifiedBy>пользователь</cp:lastModifiedBy>
  <cp:revision>38</cp:revision>
  <dcterms:created xsi:type="dcterms:W3CDTF">2015-12-29T04:37:55Z</dcterms:created>
  <dcterms:modified xsi:type="dcterms:W3CDTF">2016-01-14T03:51:01Z</dcterms:modified>
</cp:coreProperties>
</file>