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74C931-DC52-452D-948D-2C17C0BCA1CF}" type="datetimeFigureOut">
              <a:rPr lang="ru-RU" smtClean="0"/>
              <a:pPr/>
              <a:t>29.04.2016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B73B3B-B066-4528-984C-20F2CCA72BD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0"/>
            <a:ext cx="58099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Подшипники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скольжения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85011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подшипники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работающие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принципу трения скольжения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Рисунок 10" descr="radial_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9"/>
            <a:ext cx="5643571" cy="3000372"/>
          </a:xfrm>
          <a:prstGeom prst="rect">
            <a:avLst/>
          </a:prstGeom>
        </p:spPr>
      </p:pic>
      <p:pic>
        <p:nvPicPr>
          <p:cNvPr id="12" name="Рисунок 11" descr="Spherical_Plain_Be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9" y="3857628"/>
            <a:ext cx="3500431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0978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Недостатки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7364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i="1" dirty="0" smtClean="0"/>
              <a:t>Отсутствие разъема;</a:t>
            </a:r>
          </a:p>
          <a:p>
            <a:pPr marL="342900" indent="-342900">
              <a:buAutoNum type="arabicParenR"/>
            </a:pPr>
            <a:endParaRPr lang="ru-RU" sz="2800" i="1" dirty="0" smtClean="0"/>
          </a:p>
          <a:p>
            <a:pPr marL="342900" indent="-342900">
              <a:buAutoNum type="arabicParenR"/>
            </a:pPr>
            <a:r>
              <a:rPr lang="ru-RU" sz="2800" i="1" dirty="0" smtClean="0"/>
              <a:t>Большие габариты в радиальном направлении </a:t>
            </a:r>
          </a:p>
          <a:p>
            <a:pPr marL="342900" indent="-342900">
              <a:buAutoNum type="arabicParenR"/>
            </a:pPr>
            <a:endParaRPr lang="ru-RU" sz="2800" i="1" dirty="0" smtClean="0"/>
          </a:p>
          <a:p>
            <a:pPr marL="342900" indent="-342900">
              <a:buAutoNum type="arabicParenR"/>
            </a:pPr>
            <a:endParaRPr lang="ru-RU" sz="2800" i="1" dirty="0" smtClean="0"/>
          </a:p>
          <a:p>
            <a:pPr marL="342900" indent="-342900">
              <a:buAutoNum type="arabicParenR"/>
            </a:pPr>
            <a:r>
              <a:rPr lang="ru-RU" sz="2800" i="1" dirty="0" smtClean="0"/>
              <a:t>Высокая чувствительность к перекосам;</a:t>
            </a:r>
          </a:p>
          <a:p>
            <a:pPr marL="342900" indent="-342900">
              <a:buAutoNum type="arabicParenR"/>
            </a:pPr>
            <a:endParaRPr lang="ru-RU" sz="2800" i="1" dirty="0" smtClean="0"/>
          </a:p>
          <a:p>
            <a:pPr marL="342900" indent="-342900">
              <a:buAutoNum type="arabicParenR"/>
            </a:pPr>
            <a:r>
              <a:rPr lang="ru-RU" sz="2800" i="1" dirty="0" smtClean="0"/>
              <a:t>Плохо воспринимают ударные и вибрационные нагрузки;</a:t>
            </a:r>
          </a:p>
          <a:p>
            <a:pPr marL="342900" indent="-342900">
              <a:buAutoNum type="arabicParenR"/>
            </a:pPr>
            <a:endParaRPr lang="ru-RU" sz="2800" i="1" dirty="0" smtClean="0"/>
          </a:p>
          <a:p>
            <a:pPr marL="342900" indent="-342900">
              <a:buAutoNum type="arabicParenR"/>
            </a:pPr>
            <a:r>
              <a:rPr lang="ru-RU" sz="2800" i="1" dirty="0" smtClean="0"/>
              <a:t>Ограниченная угловая скорость.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Классификация 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подшипников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качения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372213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214686"/>
            <a:ext cx="5319815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769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форме тел качения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500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 Шариковые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406px-Angular-contact-ball-bearing_single-row_din628_type-b_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2510" y="1163582"/>
            <a:ext cx="4398914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 Цилиндрические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1298736086_171435893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923243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56643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3) Конические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536px-Tapered-roller-bearing_din720_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04968" y="1266810"/>
            <a:ext cx="5105436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56107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4)Роликовые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800px-Thrust-cylindrical-roller-bearing_din722_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6643734" cy="482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64344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5)Игольчатые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800px-Thrust-needle-roller-and-cage-assemblies_din5405-t2_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8106439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214290"/>
            <a:ext cx="59641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числу рядов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Тел качения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4575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1)Однорядные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Картинка 3 из 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929090" cy="3929091"/>
          </a:xfrm>
          <a:prstGeom prst="rect">
            <a:avLst/>
          </a:prstGeom>
          <a:noFill/>
        </p:spPr>
      </p:pic>
      <p:pic>
        <p:nvPicPr>
          <p:cNvPr id="1028" name="Picture 4" descr="Картинка 12 из 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400052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0 из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7003" y="0"/>
            <a:ext cx="63569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2) Двухрядные и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многорядные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047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направлению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Восприимчивой нагрузки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Картинка 2 из 1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71934" y="2000240"/>
            <a:ext cx="4643470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000240"/>
            <a:ext cx="491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1)Радиальные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748" name="Picture 4" descr="Картинка 3 из 17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8908" y="2680092"/>
            <a:ext cx="2643206" cy="414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Подшипники скольжения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подразделяются на: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5007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 Неразъемные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BearC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286280" cy="3947889"/>
          </a:xfrm>
          <a:prstGeom prst="rect">
            <a:avLst/>
          </a:prstGeom>
        </p:spPr>
      </p:pic>
      <p:pic>
        <p:nvPicPr>
          <p:cNvPr id="7" name="Рисунок 6" descr="pods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643182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889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2)Радиально-упорные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2770" name="Picture 2" descr="Картинка 2 из 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1951" y="168257"/>
            <a:ext cx="5265785" cy="778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3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3) Упорно-радиальные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794" name="Picture 2" descr="Картинка 4 из 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0449" y="784139"/>
            <a:ext cx="485447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2 из 1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143932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3560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4) Упорные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622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5) Комбинированные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842" name="Picture 2" descr="Картинка 9 из 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25797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73432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возможности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самоустановки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78581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1)Самоустанавли-</a:t>
            </a:r>
          </a:p>
          <a:p>
            <a:pPr marL="914400" indent="-914400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вающиеся</a:t>
            </a:r>
            <a:endParaRPr lang="ru-RU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2)Не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самоустанавли-вающиеся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914400" indent="-914400">
              <a:buAutoNum type="arabicParenR"/>
            </a:pP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77" y="285728"/>
            <a:ext cx="8896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габаритным размерам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6" name="Picture 2" descr="Картинка 14 из 15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6096000" cy="4152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285860"/>
            <a:ext cx="6731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Серии диаметров 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ширин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4337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конструктивным 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особенностям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71678"/>
            <a:ext cx="89297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arenR"/>
            </a:pP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контактным уплотнителям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защитной шайбой</a:t>
            </a:r>
          </a:p>
          <a:p>
            <a:pPr marL="742950" indent="-742950">
              <a:buAutoNum type="arabicParenR"/>
            </a:pP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фланцем на наружном </a:t>
            </a:r>
          </a:p>
          <a:p>
            <a:pPr marL="742950" indent="-742950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кольце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19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Маркировка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подшипников качения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1455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Первые две цифры </a:t>
            </a:r>
            <a:r>
              <a:rPr lang="ru-RU" sz="3600" dirty="0" smtClean="0"/>
              <a:t>с права обозначают внутренний диаметр подшипников </a:t>
            </a:r>
          </a:p>
          <a:p>
            <a:r>
              <a:rPr lang="ru-RU" sz="3600" dirty="0" smtClean="0"/>
              <a:t>от 20 до 495ммобозначении получаются путём </a:t>
            </a:r>
            <a:r>
              <a:rPr lang="ru-RU" sz="3600" dirty="0" smtClean="0"/>
              <a:t>умножения этих цифр </a:t>
            </a:r>
            <a:r>
              <a:rPr lang="ru-RU" sz="3600" dirty="0" smtClean="0"/>
              <a:t>на 5.</a:t>
            </a:r>
          </a:p>
          <a:p>
            <a:r>
              <a:rPr lang="ru-RU" sz="3600" b="1" u="sng" dirty="0" smtClean="0"/>
              <a:t>Диаметром 10 мм </a:t>
            </a:r>
            <a:r>
              <a:rPr lang="ru-RU" sz="3600" dirty="0" smtClean="0"/>
              <a:t>обозначаются 00</a:t>
            </a:r>
            <a:r>
              <a:rPr lang="en-US" sz="3600" dirty="0" smtClean="0"/>
              <a:t>; 12 </a:t>
            </a:r>
            <a:r>
              <a:rPr lang="ru-RU" sz="3600" dirty="0" smtClean="0"/>
              <a:t>мм – 01</a:t>
            </a:r>
            <a:r>
              <a:rPr lang="en-US" sz="3600" dirty="0" smtClean="0"/>
              <a:t>; </a:t>
            </a:r>
            <a:r>
              <a:rPr lang="ru-RU" sz="3600" dirty="0" smtClean="0"/>
              <a:t>15мм – 02</a:t>
            </a:r>
            <a:r>
              <a:rPr lang="en-US" sz="3600" dirty="0" smtClean="0"/>
              <a:t>; 17</a:t>
            </a:r>
            <a:r>
              <a:rPr lang="ru-RU" sz="3600" dirty="0" smtClean="0"/>
              <a:t>мм</a:t>
            </a:r>
            <a:r>
              <a:rPr lang="en-US" sz="3600" dirty="0" smtClean="0"/>
              <a:t> – 03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Третья цифра </a:t>
            </a:r>
            <a:r>
              <a:rPr lang="ru-RU" sz="2800" dirty="0" smtClean="0"/>
              <a:t>с права указывает серию </a:t>
            </a:r>
            <a:r>
              <a:rPr lang="ru-RU" sz="2800" smtClean="0"/>
              <a:t>диаметровподшипников, </a:t>
            </a:r>
            <a:r>
              <a:rPr lang="ru-RU" sz="2800" dirty="0" smtClean="0"/>
              <a:t>например 1 – особо легкая, 2 – легкая,3 – средняя, 4- тяжелая.</a:t>
            </a:r>
          </a:p>
          <a:p>
            <a:r>
              <a:rPr lang="ru-RU" sz="2800" b="1" u="sng" dirty="0" smtClean="0"/>
              <a:t>Четвертая цифра </a:t>
            </a:r>
            <a:r>
              <a:rPr lang="ru-RU" sz="2800" dirty="0" smtClean="0"/>
              <a:t>обозначает тип подшипника, например: 0 – шариковый радиальный, 2 – цилиндрический, 6 – шариковый, 7 – конический</a:t>
            </a:r>
          </a:p>
          <a:p>
            <a:r>
              <a:rPr lang="ru-RU" sz="2800" b="1" u="sng" dirty="0" smtClean="0"/>
              <a:t>Пятая и шестая цифра </a:t>
            </a:r>
            <a:r>
              <a:rPr lang="ru-RU" sz="2800" dirty="0" smtClean="0"/>
              <a:t>обозначает конструктивную разновидность</a:t>
            </a:r>
          </a:p>
          <a:p>
            <a:r>
              <a:rPr lang="ru-RU" sz="2800" b="1" u="sng" dirty="0" smtClean="0"/>
              <a:t>Седьмая цифра </a:t>
            </a:r>
            <a:r>
              <a:rPr lang="ru-RU" sz="2800" dirty="0" smtClean="0"/>
              <a:t>указывает серию ширин</a:t>
            </a:r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Пример обозначения подшипников</a:t>
            </a:r>
          </a:p>
          <a:p>
            <a:pPr algn="ctr"/>
            <a:r>
              <a:rPr lang="ru-RU" sz="2800" dirty="0" smtClean="0"/>
              <a:t>208 – шариковый радиальный (0) легкой серии (2) с внутренним диаметром 40 мм(5*8)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27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типы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Подшипников качения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4" name="Picture 2" descr="Картинка 2 из 1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2838450" cy="426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3116"/>
            <a:ext cx="53654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Шариковые</a:t>
            </a:r>
          </a:p>
          <a:p>
            <a:pPr marL="914400" indent="-914400"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радиальные</a:t>
            </a:r>
          </a:p>
          <a:p>
            <a:pPr marL="914400" indent="-914400"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однорядные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1940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Разъемные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podshipnik_skolgeniy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179883" cy="3929090"/>
          </a:xfrm>
          <a:prstGeom prst="rect">
            <a:avLst/>
          </a:prstGeom>
        </p:spPr>
      </p:pic>
      <p:pic>
        <p:nvPicPr>
          <p:cNvPr id="5" name="Рисунок 4" descr="2010102517146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395251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6926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2) Цилиндрические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роликовые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3010" name="Picture 2" descr="Картинка 9 из 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57225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Картинка 3 из 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684774" cy="4525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500042"/>
            <a:ext cx="5259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3) Конические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роликовые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4038" name="Picture 6" descr="Картинка 8 из 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500462" cy="426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3 из 12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74165" y="983365"/>
            <a:ext cx="4324232" cy="65008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8014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4) Радиально-упорный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шариковый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561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5) Сферический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шариковый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4" name="Picture 4" descr="Картинка 16 из 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5953" y="1678771"/>
            <a:ext cx="4429156" cy="5500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2 из 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714776" cy="46338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428604"/>
            <a:ext cx="5589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6) Сферические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роликовые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08" name="Picture 4" descr="http://www.bergab.ru/img/koyon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4222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Сегментные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3745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231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Упорные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0,0,474,718,360,360,47685a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3116"/>
            <a:ext cx="3857620" cy="4000528"/>
          </a:xfrm>
          <a:prstGeom prst="rect">
            <a:avLst/>
          </a:prstGeom>
        </p:spPr>
      </p:pic>
      <p:pic>
        <p:nvPicPr>
          <p:cNvPr id="4" name="Рисунок 3" descr="aluminumpillowblock_127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450057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0"/>
            <a:ext cx="60040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Достоинства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i="1" dirty="0" smtClean="0"/>
              <a:t>Малые габариты в радиальном направлении 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Хорошая восприимчивость ударных и вибрационных нагрузок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Возможность применения при очень высоких частотах вращения вала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Большая долговечность в условиях  жидкостного трения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Возможность использования при работе в воде или агрессивной среде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0645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Недостатки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i="1" dirty="0" smtClean="0"/>
              <a:t>Большие габариты в осевом направлении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Значительный расход смазочного материала 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Необходимость систематического наблюдения за процессом смазывания</a:t>
            </a:r>
          </a:p>
          <a:p>
            <a:pPr marL="342900" indent="-342900">
              <a:buAutoNum type="arabicParenR"/>
            </a:pPr>
            <a:r>
              <a:rPr lang="ru-RU" sz="3600" i="1" dirty="0" smtClean="0"/>
              <a:t>Необходимость применения дорогостоящих и дефицитных антифрикционных материалов для вкладышей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3956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Подшипники 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качения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285901_w640_h640_cid15008pid223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928934"/>
            <a:ext cx="4928567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428868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Это подшипники, работающие по принципу трения качения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5648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Достоинства</a:t>
            </a:r>
            <a:endParaRPr lang="ru-RU" sz="7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9001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ru-RU" sz="3600" i="1" dirty="0" smtClean="0"/>
              <a:t>Высокий КПД (0,995)</a:t>
            </a:r>
          </a:p>
          <a:p>
            <a:pPr marL="742950" indent="-742950">
              <a:buAutoNum type="arabicParenR"/>
            </a:pPr>
            <a:endParaRPr lang="ru-RU" sz="3600" i="1" dirty="0" smtClean="0"/>
          </a:p>
          <a:p>
            <a:pPr marL="742950" indent="-742950">
              <a:buAutoNum type="arabicParenR"/>
            </a:pPr>
            <a:r>
              <a:rPr lang="ru-RU" sz="3600" i="1" dirty="0" smtClean="0"/>
              <a:t>Экономия дефицитных материалов;</a:t>
            </a:r>
          </a:p>
          <a:p>
            <a:pPr marL="742950" indent="-742950">
              <a:buAutoNum type="arabicParenR"/>
            </a:pPr>
            <a:endParaRPr lang="ru-RU" sz="3600" i="1" dirty="0" smtClean="0"/>
          </a:p>
          <a:p>
            <a:pPr marL="742950" indent="-742950">
              <a:buAutoNum type="arabicParenR"/>
            </a:pPr>
            <a:r>
              <a:rPr lang="ru-RU" sz="3600" i="1" dirty="0" smtClean="0"/>
              <a:t>Небольшие осевые габариты.</a:t>
            </a:r>
          </a:p>
          <a:p>
            <a:pPr marL="742950" indent="-742950">
              <a:buAutoNum type="arabicParenR"/>
            </a:pPr>
            <a:endParaRPr lang="ru-RU" sz="3600" i="1" dirty="0" smtClean="0"/>
          </a:p>
          <a:p>
            <a:r>
              <a:rPr lang="ru-RU" sz="3600" i="1" dirty="0" smtClean="0"/>
              <a:t>4) Высокая степень взаимозаменяемости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361</Words>
  <Application>Microsoft Office PowerPoint</Application>
  <PresentationFormat>Экран (4:3)</PresentationFormat>
  <Paragraphs>106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1</cp:lastModifiedBy>
  <cp:revision>40</cp:revision>
  <dcterms:created xsi:type="dcterms:W3CDTF">2012-06-02T17:01:24Z</dcterms:created>
  <dcterms:modified xsi:type="dcterms:W3CDTF">2016-04-29T12:36:02Z</dcterms:modified>
</cp:coreProperties>
</file>