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9"/>
  </p:notesMasterIdLst>
  <p:handoutMasterIdLst>
    <p:handoutMasterId r:id="rId20"/>
  </p:handoutMasterIdLst>
  <p:sldIdLst>
    <p:sldId id="319" r:id="rId2"/>
    <p:sldId id="320" r:id="rId3"/>
    <p:sldId id="287" r:id="rId4"/>
    <p:sldId id="270" r:id="rId5"/>
    <p:sldId id="306" r:id="rId6"/>
    <p:sldId id="275" r:id="rId7"/>
    <p:sldId id="305" r:id="rId8"/>
    <p:sldId id="259" r:id="rId9"/>
    <p:sldId id="311" r:id="rId10"/>
    <p:sldId id="312" r:id="rId11"/>
    <p:sldId id="314" r:id="rId12"/>
    <p:sldId id="313" r:id="rId13"/>
    <p:sldId id="308" r:id="rId14"/>
    <p:sldId id="318" r:id="rId15"/>
    <p:sldId id="309" r:id="rId16"/>
    <p:sldId id="303" r:id="rId17"/>
    <p:sldId id="272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лицей 12" initials="л1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3300"/>
    <a:srgbClr val="006600"/>
    <a:srgbClr val="660033"/>
    <a:srgbClr val="800000"/>
    <a:srgbClr val="99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17" autoAdjust="0"/>
    <p:restoredTop sz="94660"/>
  </p:normalViewPr>
  <p:slideViewPr>
    <p:cSldViewPr>
      <p:cViewPr varScale="1">
        <p:scale>
          <a:sx n="99" d="100"/>
          <a:sy n="99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7A22EF8-3FF0-486D-B5B2-AA279860AEF5}" type="datetimeFigureOut">
              <a:rPr lang="ru-RU"/>
              <a:pPr>
                <a:defRPr/>
              </a:pPr>
              <a:t>02.10.2016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BF0F8DC-ADE5-4C48-A0D1-96BD53BA5A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602B3-048D-4F3B-99F7-2AA48DFA429A}" type="datetimeFigureOut">
              <a:rPr lang="ru-RU" smtClean="0"/>
              <a:pPr/>
              <a:t>02.10.2016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D459A-366F-498C-BFB9-AC8FA25B5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</p:grpSp>
      <p:sp>
        <p:nvSpPr>
          <p:cNvPr id="15378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5379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B514D-05C5-47EC-A5FB-E89005674DD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D0562-7F9D-4272-BF84-AAC1FF00F36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CFEE3-9E1B-46A7-BDE4-BD9D1C7E97D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4231B-0957-481D-B605-9822F60D824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7AC73-0E37-42D8-B03A-3D50D343928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B433A-F80B-491F-A7DE-E7A85B90823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4F64D-404C-423E-A136-72AF2FCF218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B25E7-FCD7-4FF3-A3FA-C3B5D48AF20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3BE97-BDB8-4B13-8A0C-72FB8B47C1C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2FB3C-9C6F-40EB-BF82-118E4B0249A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FBBDC-7DCF-4C82-930A-5EB10934BD9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14339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340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341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342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343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344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345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346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347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348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349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350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351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352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353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</p:grpSp>
      <p:sp>
        <p:nvSpPr>
          <p:cNvPr id="14354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35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5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5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D5CE3A-F393-4FCE-8E85-63A7CC5E66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435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0" r:id="rId1"/>
    <p:sldLayoutId id="2147483739" r:id="rId2"/>
    <p:sldLayoutId id="2147483738" r:id="rId3"/>
    <p:sldLayoutId id="2147483737" r:id="rId4"/>
    <p:sldLayoutId id="2147483736" r:id="rId5"/>
    <p:sldLayoutId id="2147483735" r:id="rId6"/>
    <p:sldLayoutId id="2147483734" r:id="rId7"/>
    <p:sldLayoutId id="2147483733" r:id="rId8"/>
    <p:sldLayoutId id="2147483732" r:id="rId9"/>
    <p:sldLayoutId id="2147483731" r:id="rId10"/>
    <p:sldLayoutId id="2147483730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Admin\Desktop\U4_L5_6_Ex9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\Desktop\U4_L5_6_Ex9.mp3" TargetMode="Externa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Admin\Desktop\U4_L5_6_Ex1.mp3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The 2</a:t>
            </a:r>
            <a:r>
              <a:rPr lang="en-US" baseline="30000" dirty="0" smtClean="0"/>
              <a:t>nd</a:t>
            </a:r>
            <a:r>
              <a:rPr lang="en-US" dirty="0" smtClean="0"/>
              <a:t> of March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 err="1" smtClean="0"/>
              <a:t>Classwork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06" name="Group 134"/>
          <p:cNvGraphicFramePr>
            <a:graphicFrameLocks noGrp="1"/>
          </p:cNvGraphicFramePr>
          <p:nvPr>
            <p:ph sz="half" idx="1"/>
          </p:nvPr>
        </p:nvGraphicFramePr>
        <p:xfrm>
          <a:off x="539750" y="333375"/>
          <a:ext cx="7127875" cy="1873886"/>
        </p:xfrm>
        <a:graphic>
          <a:graphicData uri="http://schemas.openxmlformats.org/drawingml/2006/table">
            <a:tbl>
              <a:tblPr/>
              <a:tblGrid>
                <a:gridCol w="2057400"/>
                <a:gridCol w="2190750"/>
                <a:gridCol w="2879725"/>
              </a:tblGrid>
              <a:tr h="3349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want 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4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expect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somebody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to do something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would like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221" name="Group 149"/>
          <p:cNvGraphicFramePr>
            <a:graphicFrameLocks noGrp="1"/>
          </p:cNvGraphicFramePr>
          <p:nvPr>
            <p:ph sz="half" idx="2"/>
          </p:nvPr>
        </p:nvGraphicFramePr>
        <p:xfrm>
          <a:off x="179388" y="3213100"/>
          <a:ext cx="8713787" cy="1804036"/>
        </p:xfrm>
        <a:graphic>
          <a:graphicData uri="http://schemas.openxmlformats.org/drawingml/2006/table">
            <a:tbl>
              <a:tblPr/>
              <a:tblGrid>
                <a:gridCol w="3952875"/>
                <a:gridCol w="1905000"/>
                <a:gridCol w="2855912"/>
              </a:tblGrid>
              <a:tr h="6429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don't/doesn't want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don't/doesn't expect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somebody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to do something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wouldn't like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62" name="Group 54"/>
          <p:cNvGraphicFramePr>
            <a:graphicFrameLocks noGrp="1"/>
          </p:cNvGraphicFramePr>
          <p:nvPr>
            <p:ph sz="half" idx="1"/>
          </p:nvPr>
        </p:nvGraphicFramePr>
        <p:xfrm>
          <a:off x="539750" y="620713"/>
          <a:ext cx="7127875" cy="1871663"/>
        </p:xfrm>
        <a:graphic>
          <a:graphicData uri="http://schemas.openxmlformats.org/drawingml/2006/table">
            <a:tbl>
              <a:tblPr/>
              <a:tblGrid>
                <a:gridCol w="2232025"/>
                <a:gridCol w="2338388"/>
                <a:gridCol w="2557462"/>
              </a:tblGrid>
              <a:tr h="9366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make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som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o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do something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50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let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465" name="Group 57"/>
          <p:cNvGraphicFramePr>
            <a:graphicFrameLocks noGrp="1"/>
          </p:cNvGraphicFramePr>
          <p:nvPr>
            <p:ph sz="half" idx="2"/>
          </p:nvPr>
        </p:nvGraphicFramePr>
        <p:xfrm>
          <a:off x="395288" y="2997200"/>
          <a:ext cx="8059737" cy="1800225"/>
        </p:xfrm>
        <a:graphic>
          <a:graphicData uri="http://schemas.openxmlformats.org/drawingml/2006/table">
            <a:tbl>
              <a:tblPr/>
              <a:tblGrid>
                <a:gridCol w="3600450"/>
                <a:gridCol w="2016125"/>
                <a:gridCol w="2443162"/>
              </a:tblGrid>
              <a:tr h="1114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don't/doesn't make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somebody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do something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don't/doesn't let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28675"/>
          </a:xfrm>
        </p:spPr>
        <p:txBody>
          <a:bodyPr/>
          <a:lstStyle/>
          <a:p>
            <a:r>
              <a:rPr lang="en-US"/>
              <a:t>Personal Pronouns</a:t>
            </a:r>
            <a:endParaRPr lang="ru-RU"/>
          </a:p>
        </p:txBody>
      </p:sp>
      <p:pic>
        <p:nvPicPr>
          <p:cNvPr id="24581" name="Picture 5" descr="personal pronouns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00113" y="1268413"/>
            <a:ext cx="7200900" cy="42481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908720"/>
            <a:ext cx="66247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 want </a:t>
            </a:r>
            <a:r>
              <a:rPr lang="en-US" sz="2800" b="1" u="sng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(he) 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 be my friend.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They would like </a:t>
            </a:r>
            <a:r>
              <a:rPr lang="en-US" sz="2800" b="1" u="sng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(we) 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 learn English.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They expected </a:t>
            </a:r>
            <a:r>
              <a:rPr lang="en-US" sz="2800" b="1" u="sng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(she) 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 arrive at 6 p.m.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She doesn’t want </a:t>
            </a:r>
            <a:r>
              <a:rPr lang="en-US" sz="2800" b="1" u="sng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(her daughter)</a:t>
            </a:r>
            <a:r>
              <a:rPr lang="ru-RU" sz="2800" b="1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 come home late.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Tom expects </a:t>
            </a:r>
            <a:r>
              <a:rPr lang="en-US" sz="2800" b="1" u="sng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(I)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to write a letter every week.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Our parents want </a:t>
            </a:r>
            <a:r>
              <a:rPr lang="en-US" sz="2800" b="1" u="sng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(we) 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 be friends.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I’d like </a:t>
            </a:r>
            <a:r>
              <a:rPr lang="en-US" sz="2800" b="1" u="sng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(you) 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 offer him help.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 don't want </a:t>
            </a:r>
            <a:r>
              <a:rPr lang="en-US" sz="2800" b="1" u="sng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(she) 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 read the letter.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7777163" cy="503238"/>
          </a:xfrm>
        </p:spPr>
        <p:txBody>
          <a:bodyPr/>
          <a:lstStyle/>
          <a:p>
            <a:r>
              <a:rPr lang="en-US" sz="2600" dirty="0">
                <a:solidFill>
                  <a:schemeClr val="tx2">
                    <a:lumMod val="50000"/>
                  </a:schemeClr>
                </a:solidFill>
              </a:rPr>
              <a:t>Open the brackets and use the Complex Object.</a:t>
            </a:r>
            <a:br>
              <a:rPr lang="en-US" sz="2600" dirty="0">
                <a:solidFill>
                  <a:schemeClr val="tx2">
                    <a:lumMod val="50000"/>
                  </a:schemeClr>
                </a:solidFill>
              </a:rPr>
            </a:br>
            <a:endParaRPr lang="ru-RU" sz="2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2285992"/>
            <a:ext cx="7696200" cy="4073525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b="1" dirty="0">
                <a:solidFill>
                  <a:srgbClr val="FFFF00"/>
                </a:solidFill>
              </a:rPr>
              <a:t>Do you want (they, stay) at the hotel or with us?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b="1" dirty="0" smtClean="0">
              <a:solidFill>
                <a:srgbClr val="FFFF00"/>
              </a:solidFill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en-US" b="1" dirty="0" smtClean="0">
                <a:solidFill>
                  <a:srgbClr val="FFFF00"/>
                </a:solidFill>
              </a:rPr>
              <a:t>2</a:t>
            </a:r>
            <a:r>
              <a:rPr lang="ru-RU" b="1" dirty="0" smtClean="0">
                <a:solidFill>
                  <a:srgbClr val="FFFF00"/>
                </a:solidFill>
              </a:rPr>
              <a:t>.</a:t>
            </a:r>
            <a:r>
              <a:rPr lang="en-US" b="1" dirty="0" smtClean="0">
                <a:solidFill>
                  <a:srgbClr val="FFFF00"/>
                </a:solidFill>
              </a:rPr>
              <a:t>    I’d </a:t>
            </a:r>
            <a:r>
              <a:rPr lang="en-US" b="1" dirty="0">
                <a:solidFill>
                  <a:srgbClr val="FFFF00"/>
                </a:solidFill>
              </a:rPr>
              <a:t>like ( the teacher, look through) my report. 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b="1" dirty="0" smtClean="0">
              <a:solidFill>
                <a:srgbClr val="FFFF00"/>
              </a:solidFill>
            </a:endParaRPr>
          </a:p>
          <a:p>
            <a:pPr marL="609600" indent="-609600">
              <a:lnSpc>
                <a:spcPct val="80000"/>
              </a:lnSpc>
              <a:buAutoNum type="arabicPeriod" startAt="3"/>
            </a:pPr>
            <a:r>
              <a:rPr lang="en-US" b="1" dirty="0" smtClean="0">
                <a:solidFill>
                  <a:srgbClr val="FFFF00"/>
                </a:solidFill>
              </a:rPr>
              <a:t>Let </a:t>
            </a:r>
            <a:r>
              <a:rPr lang="en-US" b="1" dirty="0">
                <a:solidFill>
                  <a:srgbClr val="FFFF00"/>
                </a:solidFill>
              </a:rPr>
              <a:t>(I, introduce) the guests to you.</a:t>
            </a:r>
          </a:p>
          <a:p>
            <a:pPr marL="609600" indent="-609600">
              <a:lnSpc>
                <a:spcPct val="80000"/>
              </a:lnSpc>
              <a:buAutoNum type="arabicPeriod" startAt="3"/>
            </a:pPr>
            <a:endParaRPr lang="en-US" b="1" dirty="0" smtClean="0">
              <a:solidFill>
                <a:srgbClr val="FFFF00"/>
              </a:solidFill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en-US" b="1" dirty="0" smtClean="0">
                <a:solidFill>
                  <a:srgbClr val="FFFF00"/>
                </a:solidFill>
              </a:rPr>
              <a:t>4.    He </a:t>
            </a:r>
            <a:r>
              <a:rPr lang="en-US" b="1" dirty="0">
                <a:solidFill>
                  <a:srgbClr val="FFFF00"/>
                </a:solidFill>
              </a:rPr>
              <a:t>expects (she, invite) him to party.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endParaRPr lang="en-US" sz="2800" dirty="0" smtClean="0"/>
          </a:p>
          <a:p>
            <a:pPr marL="609600" indent="-609600">
              <a:lnSpc>
                <a:spcPct val="80000"/>
              </a:lnSpc>
              <a:buNone/>
            </a:pPr>
            <a:endParaRPr lang="en-US" sz="1600" dirty="0" smtClean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79388" y="692150"/>
            <a:ext cx="7416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u="sng" dirty="0"/>
              <a:t>Example</a:t>
            </a:r>
            <a:r>
              <a:rPr lang="en-US" sz="2800" dirty="0" smtClean="0"/>
              <a:t>:  </a:t>
            </a:r>
            <a:r>
              <a:rPr lang="en-US" sz="2800" b="1" dirty="0"/>
              <a:t>He expected ( they, arrive) at 5. – </a:t>
            </a:r>
          </a:p>
          <a:p>
            <a:pPr algn="ctr"/>
            <a:r>
              <a:rPr lang="ru-RU" sz="2800" b="1" dirty="0" smtClean="0"/>
              <a:t>         </a:t>
            </a:r>
            <a:r>
              <a:rPr lang="en-US" sz="2800" b="1" dirty="0" smtClean="0"/>
              <a:t>He </a:t>
            </a:r>
            <a:r>
              <a:rPr lang="en-US" sz="2800" b="1" dirty="0"/>
              <a:t>expected them to arrive at 5.</a:t>
            </a:r>
          </a:p>
          <a:p>
            <a:pPr algn="ctr"/>
            <a:r>
              <a:rPr lang="en-US" sz="2800" b="1" dirty="0"/>
              <a:t>             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540568" y="3068960"/>
            <a:ext cx="10297144" cy="864096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FFC000"/>
                </a:solidFill>
                <a:latin typeface="Arial Black" pitchFamily="34" charset="0"/>
              </a:rPr>
              <a:t>Do your parents understand you?</a:t>
            </a:r>
            <a:endParaRPr lang="ru-RU" sz="3600" dirty="0" smtClean="0">
              <a:solidFill>
                <a:srgbClr val="FFC000"/>
              </a:solidFill>
              <a:latin typeface="Arial Black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59113" y="549275"/>
            <a:ext cx="5472112" cy="2879725"/>
          </a:xfrm>
        </p:spPr>
        <p:txBody>
          <a:bodyPr/>
          <a:lstStyle/>
          <a:p>
            <a:pPr algn="l" eaLnBrk="1" hangingPunct="1">
              <a:defRPr/>
            </a:pPr>
            <a:endParaRPr lang="ru-RU" sz="4400" b="1" dirty="0" smtClean="0">
              <a:solidFill>
                <a:schemeClr val="accent1"/>
              </a:solidFill>
              <a:latin typeface="Times New Roman" pitchFamily="18" charset="0"/>
            </a:endParaRPr>
          </a:p>
        </p:txBody>
      </p:sp>
      <p:pic>
        <p:nvPicPr>
          <p:cNvPr id="1026" name="Picture 2" descr="C:\Users\ф\Desktop\мой урок на конукрс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99193">
            <a:off x="5151288" y="548708"/>
            <a:ext cx="3312368" cy="23221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Picture 2" descr="C:\Users\ф\Desktop\мой урок на конукрс\отец и сын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1143278">
            <a:off x="680044" y="460220"/>
            <a:ext cx="3168352" cy="233195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U4_L5_6_Ex9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9214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0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Listen to the dialogue</a:t>
            </a:r>
            <a:endParaRPr lang="ru-RU" dirty="0"/>
          </a:p>
        </p:txBody>
      </p:sp>
      <p:pic>
        <p:nvPicPr>
          <p:cNvPr id="7" name="Picture 2" descr="C:\Users\ф\Desktop\мой урок на конукрс\отец и сын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 rot="21143278">
            <a:off x="1838489" y="1705826"/>
            <a:ext cx="4111786" cy="417632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U4_L5_6_Ex9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19214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899592" y="476672"/>
            <a:ext cx="795868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C000"/>
                </a:solidFill>
                <a:latin typeface="Arial Black" pitchFamily="34" charset="0"/>
              </a:rPr>
              <a:t>Let’s have a friendly and   understanding family!</a:t>
            </a:r>
            <a:endParaRPr lang="ru-RU" sz="4400" b="1" dirty="0">
              <a:solidFill>
                <a:srgbClr val="FFC000"/>
              </a:solidFill>
              <a:latin typeface="Arial Black" pitchFamily="34" charset="0"/>
            </a:endParaRPr>
          </a:p>
        </p:txBody>
      </p:sp>
      <p:pic>
        <p:nvPicPr>
          <p:cNvPr id="4097" name="Picture 1" descr="C:\Users\ф\Desktop\семь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2714620"/>
            <a:ext cx="4680520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Презентация к уроку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643050"/>
            <a:ext cx="8686800" cy="4495800"/>
          </a:xfrm>
        </p:spPr>
        <p:txBody>
          <a:bodyPr/>
          <a:lstStyle/>
          <a:p>
            <a:pPr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unga" pitchFamily="34" charset="0"/>
              </a:rPr>
              <a:t>        </a:t>
            </a:r>
            <a:r>
              <a:rPr lang="en-US" sz="4000" b="1" dirty="0" smtClean="0">
                <a:solidFill>
                  <a:srgbClr val="C00000"/>
                </a:solidFill>
                <a:latin typeface="Tunga" pitchFamily="34" charset="0"/>
              </a:rPr>
              <a:t>“</a:t>
            </a:r>
            <a:r>
              <a:rPr lang="en-US" b="1" dirty="0" smtClean="0">
                <a:solidFill>
                  <a:srgbClr val="C00000"/>
                </a:solidFill>
                <a:latin typeface="Tunga" pitchFamily="34" charset="0"/>
              </a:rPr>
              <a:t>Do </a:t>
            </a:r>
            <a:r>
              <a:rPr lang="en-US" b="1" dirty="0" smtClean="0">
                <a:solidFill>
                  <a:srgbClr val="C00000"/>
                </a:solidFill>
                <a:latin typeface="Tunga" pitchFamily="34" charset="0"/>
              </a:rPr>
              <a:t>your parents understand you </a:t>
            </a:r>
            <a:r>
              <a:rPr lang="en-US" b="1" dirty="0" smtClean="0">
                <a:solidFill>
                  <a:srgbClr val="C00000"/>
                </a:solidFill>
                <a:latin typeface="Tunga" pitchFamily="34" charset="0"/>
              </a:rPr>
              <a:t>?”</a:t>
            </a:r>
            <a:r>
              <a:rPr lang="ru-RU" b="1" dirty="0" smtClean="0">
                <a:solidFill>
                  <a:srgbClr val="C00000"/>
                </a:solidFill>
                <a:latin typeface="Tunga" pitchFamily="34" charset="0"/>
              </a:rPr>
              <a:t>             </a:t>
            </a:r>
            <a:r>
              <a:rPr lang="en-US" b="1" dirty="0" smtClean="0">
                <a:solidFill>
                  <a:srgbClr val="C00000"/>
                </a:solidFill>
                <a:latin typeface="Tunga" pitchFamily="34" charset="0"/>
              </a:rPr>
              <a:t>                </a:t>
            </a:r>
            <a:r>
              <a:rPr lang="ru-RU" b="1" dirty="0" smtClean="0">
                <a:solidFill>
                  <a:srgbClr val="C00000"/>
                </a:solidFill>
                <a:latin typeface="Tunga" pitchFamily="34" charset="0"/>
              </a:rPr>
              <a:t>   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unga" pitchFamily="34" charset="0"/>
              </a:rPr>
              <a:t>              9класс  «</a:t>
            </a:r>
            <a:r>
              <a:rPr lang="en-US" b="1" dirty="0" smtClean="0">
                <a:solidFill>
                  <a:srgbClr val="C00000"/>
                </a:solidFill>
                <a:latin typeface="Tunga" pitchFamily="34" charset="0"/>
              </a:rPr>
              <a:t>Happy Englsh.ru</a:t>
            </a:r>
            <a:r>
              <a:rPr lang="ru-RU" b="1" dirty="0" smtClean="0">
                <a:solidFill>
                  <a:srgbClr val="C00000"/>
                </a:solidFill>
                <a:latin typeface="Tunga" pitchFamily="34" charset="0"/>
              </a:rPr>
              <a:t>»</a:t>
            </a:r>
            <a:r>
              <a:rPr lang="en-US" b="1" dirty="0" smtClean="0">
                <a:solidFill>
                  <a:srgbClr val="C00000"/>
                </a:solidFill>
                <a:latin typeface="Tunga" pitchFamily="34" charset="0"/>
              </a:rPr>
              <a:t> </a:t>
            </a:r>
            <a:endParaRPr lang="ru-RU" b="1" dirty="0" smtClean="0">
              <a:solidFill>
                <a:srgbClr val="C00000"/>
              </a:solidFill>
              <a:latin typeface="Tunga" pitchFamily="34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unga" pitchFamily="34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unga" pitchFamily="34" charset="0"/>
              </a:rPr>
              <a:t>  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unga" pitchFamily="34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unga" pitchFamily="34" charset="0"/>
              </a:rPr>
              <a:t>                                    </a:t>
            </a:r>
            <a:r>
              <a:rPr lang="ru-RU" b="1" dirty="0" err="1" smtClean="0">
                <a:solidFill>
                  <a:srgbClr val="C00000"/>
                </a:solidFill>
                <a:latin typeface="Tunga" pitchFamily="34" charset="0"/>
              </a:rPr>
              <a:t>учитель:Саушина</a:t>
            </a:r>
            <a:r>
              <a:rPr lang="ru-RU" b="1" dirty="0" smtClean="0">
                <a:solidFill>
                  <a:srgbClr val="C00000"/>
                </a:solidFill>
                <a:latin typeface="Tunga" pitchFamily="34" charset="0"/>
              </a:rPr>
              <a:t> О.Н.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unga" pitchFamily="34" charset="0"/>
              </a:rPr>
              <a:t>                          МБОУ  «</a:t>
            </a:r>
            <a:r>
              <a:rPr lang="ru-RU" b="1" dirty="0" smtClean="0">
                <a:solidFill>
                  <a:srgbClr val="C00000"/>
                </a:solidFill>
                <a:latin typeface="Tunga" pitchFamily="34" charset="0"/>
              </a:rPr>
              <a:t>СОШ№8»г.Рузаевка </a:t>
            </a:r>
          </a:p>
          <a:p>
            <a:pPr>
              <a:buNone/>
            </a:pPr>
            <a:r>
              <a:rPr lang="ru-RU" b="1" smtClean="0">
                <a:solidFill>
                  <a:srgbClr val="C00000"/>
                </a:solidFill>
                <a:latin typeface="Tunga" pitchFamily="34" charset="0"/>
              </a:rPr>
              <a:t>                          Республика </a:t>
            </a:r>
            <a:r>
              <a:rPr lang="ru-RU" b="1" dirty="0" smtClean="0">
                <a:solidFill>
                  <a:srgbClr val="C00000"/>
                </a:solidFill>
                <a:latin typeface="Tunga" pitchFamily="34" charset="0"/>
              </a:rPr>
              <a:t>Мордовия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 Black" pitchFamily="34" charset="0"/>
              </a:rPr>
              <a:t>Read the poem and repeat after me: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4179168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effectLst/>
              </a:rPr>
              <a:t>    </a:t>
            </a:r>
            <a:r>
              <a:rPr lang="en-US" b="1" dirty="0" err="1" smtClean="0">
                <a:effectLst/>
                <a:latin typeface="Arial Black" pitchFamily="34" charset="0"/>
              </a:rPr>
              <a:t>Mag`s</a:t>
            </a:r>
            <a:r>
              <a:rPr lang="ru-RU" b="1" dirty="0" smtClean="0">
                <a:effectLst/>
                <a:latin typeface="Arial Black" pitchFamily="34" charset="0"/>
              </a:rPr>
              <a:t> </a:t>
            </a:r>
            <a:r>
              <a:rPr lang="en-US" b="1" dirty="0" smtClean="0">
                <a:effectLst/>
                <a:latin typeface="Arial Black" pitchFamily="34" charset="0"/>
              </a:rPr>
              <a:t> mom likes to nag</a:t>
            </a:r>
            <a:br>
              <a:rPr lang="en-US" b="1" dirty="0" smtClean="0">
                <a:effectLst/>
                <a:latin typeface="Arial Black" pitchFamily="34" charset="0"/>
              </a:rPr>
            </a:br>
            <a:r>
              <a:rPr lang="en-US" b="1" dirty="0" smtClean="0">
                <a:effectLst/>
                <a:latin typeface="Arial Black" pitchFamily="34" charset="0"/>
              </a:rPr>
              <a:t>Likes to lecture, drive </a:t>
            </a:r>
            <a:r>
              <a:rPr lang="en-US" b="1" dirty="0" err="1" smtClean="0">
                <a:effectLst/>
                <a:latin typeface="Arial Black" pitchFamily="34" charset="0"/>
              </a:rPr>
              <a:t>Mag</a:t>
            </a:r>
            <a:r>
              <a:rPr lang="ru-RU" b="1" dirty="0" smtClean="0">
                <a:effectLst/>
                <a:latin typeface="Arial Black" pitchFamily="34" charset="0"/>
              </a:rPr>
              <a:t> </a:t>
            </a:r>
            <a:r>
              <a:rPr lang="en-US" b="1" dirty="0" smtClean="0">
                <a:effectLst/>
                <a:latin typeface="Arial Black" pitchFamily="34" charset="0"/>
              </a:rPr>
              <a:t> mad.</a:t>
            </a:r>
            <a:br>
              <a:rPr lang="en-US" b="1" dirty="0" smtClean="0">
                <a:effectLst/>
                <a:latin typeface="Arial Black" pitchFamily="34" charset="0"/>
              </a:rPr>
            </a:br>
            <a:r>
              <a:rPr lang="en-US" b="1" dirty="0" smtClean="0">
                <a:effectLst/>
                <a:latin typeface="Arial Black" pitchFamily="34" charset="0"/>
              </a:rPr>
              <a:t>Can </a:t>
            </a:r>
            <a:r>
              <a:rPr lang="ru-RU" b="1" dirty="0" smtClean="0">
                <a:effectLst/>
                <a:latin typeface="Arial Black" pitchFamily="34" charset="0"/>
              </a:rPr>
              <a:t> </a:t>
            </a:r>
            <a:r>
              <a:rPr lang="en-US" b="1" dirty="0" err="1" smtClean="0">
                <a:effectLst/>
                <a:latin typeface="Arial Black" pitchFamily="34" charset="0"/>
              </a:rPr>
              <a:t>Mag</a:t>
            </a:r>
            <a:r>
              <a:rPr lang="en-US" b="1" dirty="0" smtClean="0">
                <a:effectLst/>
                <a:latin typeface="Arial Black" pitchFamily="34" charset="0"/>
              </a:rPr>
              <a:t> obey mom if she nags,</a:t>
            </a:r>
            <a:br>
              <a:rPr lang="en-US" b="1" dirty="0" smtClean="0">
                <a:effectLst/>
                <a:latin typeface="Arial Black" pitchFamily="34" charset="0"/>
              </a:rPr>
            </a:br>
            <a:r>
              <a:rPr lang="en-US" b="1" dirty="0" smtClean="0">
                <a:effectLst/>
                <a:latin typeface="Arial Black" pitchFamily="34" charset="0"/>
              </a:rPr>
              <a:t>Can mom not nag</a:t>
            </a:r>
            <a:r>
              <a:rPr lang="ru-RU" b="1" dirty="0" smtClean="0">
                <a:effectLst/>
                <a:latin typeface="Arial Black" pitchFamily="34" charset="0"/>
              </a:rPr>
              <a:t> </a:t>
            </a:r>
            <a:r>
              <a:rPr lang="en-US" b="1" dirty="0" smtClean="0">
                <a:effectLst/>
                <a:latin typeface="Arial Black" pitchFamily="34" charset="0"/>
              </a:rPr>
              <a:t> </a:t>
            </a:r>
            <a:r>
              <a:rPr lang="en-US" b="1" dirty="0" err="1" smtClean="0">
                <a:effectLst/>
                <a:latin typeface="Arial Black" pitchFamily="34" charset="0"/>
              </a:rPr>
              <a:t>Mag</a:t>
            </a:r>
            <a:r>
              <a:rPr lang="ru-RU" b="1" dirty="0" smtClean="0">
                <a:effectLst/>
                <a:latin typeface="Arial Black" pitchFamily="34" charset="0"/>
              </a:rPr>
              <a:t> </a:t>
            </a:r>
            <a:r>
              <a:rPr lang="en-US" b="1" dirty="0" smtClean="0">
                <a:effectLst/>
                <a:latin typeface="Arial Black" pitchFamily="34" charset="0"/>
              </a:rPr>
              <a:t> behaving bad.</a:t>
            </a:r>
            <a:r>
              <a:rPr lang="en-US" dirty="0" smtClean="0">
                <a:latin typeface="Arial Black" pitchFamily="34" charset="0"/>
              </a:rPr>
              <a:t/>
            </a:r>
            <a:br>
              <a:rPr lang="en-US" dirty="0" smtClean="0">
                <a:latin typeface="Arial Black" pitchFamily="34" charset="0"/>
              </a:rPr>
            </a:br>
            <a:endParaRPr lang="ru-RU" dirty="0">
              <a:latin typeface="Arial Black" pitchFamily="34" charset="0"/>
            </a:endParaRPr>
          </a:p>
        </p:txBody>
      </p:sp>
      <p:pic>
        <p:nvPicPr>
          <p:cNvPr id="4" name="Picture 3" descr="C:\Users\ф\Desktop\мой урок на конукрс\взаимоот с род.jpg"/>
          <p:cNvPicPr>
            <a:picLocks noChangeAspect="1" noChangeArrowheads="1"/>
          </p:cNvPicPr>
          <p:nvPr/>
        </p:nvPicPr>
        <p:blipFill>
          <a:blip r:embed="rId2" cstate="print"/>
          <a:srcRect l="-2564" b="10563"/>
          <a:stretch>
            <a:fillRect/>
          </a:stretch>
        </p:blipFill>
        <p:spPr bwMode="auto">
          <a:xfrm>
            <a:off x="3059832" y="4293096"/>
            <a:ext cx="2736304" cy="2350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684213" y="725488"/>
            <a:ext cx="7272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323850" y="548680"/>
            <a:ext cx="8496300" cy="240065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C00000"/>
                </a:solidFill>
                <a:latin typeface="Tunga" pitchFamily="34" charset="0"/>
              </a:rPr>
              <a:t>“</a:t>
            </a:r>
            <a:r>
              <a:rPr lang="en-US" sz="4800" b="1" dirty="0" smtClean="0">
                <a:solidFill>
                  <a:srgbClr val="C00000"/>
                </a:solidFill>
                <a:latin typeface="Tunga" pitchFamily="34" charset="0"/>
              </a:rPr>
              <a:t>Do your parents understand you ?”</a:t>
            </a:r>
            <a:endParaRPr lang="en-US" sz="4800" b="1" dirty="0">
              <a:solidFill>
                <a:srgbClr val="C00000"/>
              </a:solidFill>
              <a:latin typeface="Tunga" pitchFamily="34" charset="0"/>
            </a:endParaRPr>
          </a:p>
          <a:p>
            <a:pPr algn="ctr"/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  <a:latin typeface="Tunga" pitchFamily="34" charset="0"/>
              </a:rPr>
              <a:t>                 </a:t>
            </a:r>
            <a:endParaRPr lang="en-US" sz="3600" b="1" dirty="0">
              <a:solidFill>
                <a:schemeClr val="bg2">
                  <a:lumMod val="60000"/>
                  <a:lumOff val="40000"/>
                </a:schemeClr>
              </a:solidFill>
              <a:latin typeface="Tunga" pitchFamily="34" charset="0"/>
            </a:endParaRPr>
          </a:p>
          <a:p>
            <a:pPr algn="ctr"/>
            <a:r>
              <a:rPr lang="en-US" sz="36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unga" pitchFamily="34" charset="0"/>
              </a:rPr>
              <a:t>                                                             </a:t>
            </a:r>
          </a:p>
          <a:p>
            <a:pPr algn="ctr"/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unga" pitchFamily="34" charset="0"/>
              </a:rPr>
              <a:t> </a:t>
            </a:r>
            <a:endParaRPr lang="ru-RU" b="1" dirty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</a:endParaRPr>
          </a:p>
        </p:txBody>
      </p:sp>
      <p:pic>
        <p:nvPicPr>
          <p:cNvPr id="1027" name="Picture 3" descr="C:\Users\ф\Desktop\роди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348880"/>
            <a:ext cx="3024336" cy="2664296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58925"/>
          </a:xfrm>
        </p:spPr>
        <p:txBody>
          <a:bodyPr/>
          <a:lstStyle/>
          <a:p>
            <a:pPr algn="l" eaLnBrk="1" hangingPunct="1"/>
            <a:r>
              <a:rPr lang="en-US" sz="4000" u="sng" dirty="0" smtClean="0">
                <a:solidFill>
                  <a:schemeClr val="accent2"/>
                </a:solidFill>
                <a:latin typeface="Arial Black" pitchFamily="34" charset="0"/>
              </a:rPr>
              <a:t>The questions of the lesson:</a:t>
            </a:r>
            <a:endParaRPr lang="ru-RU" sz="4000" u="sng" dirty="0" smtClean="0">
              <a:solidFill>
                <a:schemeClr val="accent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557338"/>
            <a:ext cx="8299648" cy="4579937"/>
          </a:xfrm>
        </p:spPr>
        <p:txBody>
          <a:bodyPr/>
          <a:lstStyle/>
          <a:p>
            <a:pPr eaLnBrk="1" hangingPunct="1">
              <a:buNone/>
            </a:pPr>
            <a:r>
              <a:rPr lang="en-US" sz="4000" dirty="0" smtClean="0">
                <a:latin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</a:rPr>
              <a:t>How are you getting on with your parents?</a:t>
            </a:r>
          </a:p>
          <a:p>
            <a:pPr eaLnBrk="1" hangingPunct="1">
              <a:buNone/>
            </a:pPr>
            <a:r>
              <a:rPr lang="ru-RU" sz="4000" b="1" dirty="0" smtClean="0">
                <a:latin typeface="Times New Roman" pitchFamily="18" charset="0"/>
              </a:rPr>
              <a:t>  </a:t>
            </a:r>
            <a:r>
              <a:rPr lang="en-US" sz="4000" b="1" dirty="0" smtClean="0">
                <a:latin typeface="Times New Roman" pitchFamily="18" charset="0"/>
              </a:rPr>
              <a:t>Do you have understanding with them?</a:t>
            </a:r>
          </a:p>
          <a:p>
            <a:pPr eaLnBrk="1" hangingPunct="1">
              <a:buNone/>
            </a:pPr>
            <a:r>
              <a:rPr lang="ru-RU" sz="4000" b="1" dirty="0" smtClean="0">
                <a:latin typeface="Times New Roman" pitchFamily="18" charset="0"/>
              </a:rPr>
              <a:t>  </a:t>
            </a:r>
            <a:r>
              <a:rPr lang="en-US" sz="4000" b="1" dirty="0" smtClean="0">
                <a:latin typeface="Times New Roman" pitchFamily="18" charset="0"/>
              </a:rPr>
              <a:t>Do you often reach compromise with your mother and father?</a:t>
            </a:r>
          </a:p>
          <a:p>
            <a:pPr eaLnBrk="1" hangingPunct="1">
              <a:buNone/>
            </a:pPr>
            <a:endParaRPr lang="ru-RU" sz="4000" dirty="0" smtClean="0">
              <a:latin typeface="Times New Roman" pitchFamily="18" charset="0"/>
            </a:endParaRPr>
          </a:p>
          <a:p>
            <a:pPr eaLnBrk="1" hangingPunct="1">
              <a:buNone/>
            </a:pPr>
            <a:endParaRPr lang="en-US" sz="4000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sz="4000" dirty="0" smtClean="0">
              <a:latin typeface="Times New Roman" pitchFamily="18" charset="0"/>
            </a:endParaRP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80120"/>
          </a:xfrm>
          <a:effectLst>
            <a:outerShdw blurRad="50800" dist="50800" dir="5400000" algn="ctr" rotWithShape="0">
              <a:schemeClr val="tx1"/>
            </a:outerShdw>
          </a:effectLst>
        </p:spPr>
        <p:txBody>
          <a:bodyPr/>
          <a:lstStyle/>
          <a:p>
            <a:r>
              <a:rPr lang="en-US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LC Chalk" pitchFamily="2" charset="-52"/>
              </a:rPr>
              <a:t>Listen and repeat:</a:t>
            </a:r>
            <a:endParaRPr lang="ru-RU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LC Chalk" pitchFamily="2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2" y="1844824"/>
            <a:ext cx="5792688" cy="3793976"/>
          </a:xfrm>
        </p:spPr>
        <p:txBody>
          <a:bodyPr/>
          <a:lstStyle/>
          <a:p>
            <a:pPr algn="l"/>
            <a:r>
              <a:rPr lang="en-US" sz="2400" b="1" dirty="0" smtClean="0">
                <a:solidFill>
                  <a:srgbClr val="FFC000"/>
                </a:solidFill>
                <a:latin typeface="Arial Black" pitchFamily="34" charset="0"/>
                <a:cs typeface="Times New Roman" pitchFamily="18" charset="0"/>
              </a:rPr>
              <a:t>to be fed with something or somebody </a:t>
            </a:r>
          </a:p>
          <a:p>
            <a:pPr algn="l"/>
            <a:r>
              <a:rPr lang="en-US" sz="2400" b="1" dirty="0" smtClean="0">
                <a:solidFill>
                  <a:srgbClr val="FFC000"/>
                </a:solidFill>
                <a:latin typeface="Arial Black" pitchFamily="34" charset="0"/>
                <a:cs typeface="Times New Roman" pitchFamily="18" charset="0"/>
              </a:rPr>
              <a:t>to lecture somebody</a:t>
            </a:r>
          </a:p>
          <a:p>
            <a:pPr algn="l"/>
            <a:r>
              <a:rPr lang="en-US" sz="2400" b="1" dirty="0" smtClean="0">
                <a:solidFill>
                  <a:srgbClr val="FFC000"/>
                </a:solidFill>
                <a:latin typeface="Arial Black" pitchFamily="34" charset="0"/>
                <a:cs typeface="Times New Roman" pitchFamily="18" charset="0"/>
              </a:rPr>
              <a:t>to be a loser</a:t>
            </a:r>
          </a:p>
          <a:p>
            <a:pPr algn="l"/>
            <a:r>
              <a:rPr lang="en-US" sz="2400" b="1" dirty="0" smtClean="0">
                <a:solidFill>
                  <a:srgbClr val="FFC000"/>
                </a:solidFill>
                <a:latin typeface="Arial Black" pitchFamily="34" charset="0"/>
                <a:cs typeface="Times New Roman" pitchFamily="18" charset="0"/>
              </a:rPr>
              <a:t>to be cool with something</a:t>
            </a:r>
          </a:p>
          <a:p>
            <a:pPr algn="l"/>
            <a:r>
              <a:rPr lang="en-US" sz="2400" b="1" dirty="0" smtClean="0">
                <a:solidFill>
                  <a:srgbClr val="FFC000"/>
                </a:solidFill>
                <a:latin typeface="Arial Black" pitchFamily="34" charset="0"/>
                <a:cs typeface="Times New Roman" pitchFamily="18" charset="0"/>
              </a:rPr>
              <a:t>to reach a compromise</a:t>
            </a:r>
          </a:p>
          <a:p>
            <a:pPr algn="l"/>
            <a:r>
              <a:rPr lang="en-US" sz="2400" b="1" dirty="0" smtClean="0">
                <a:solidFill>
                  <a:srgbClr val="FFC000"/>
                </a:solidFill>
                <a:latin typeface="Arial Black" pitchFamily="34" charset="0"/>
                <a:cs typeface="Times New Roman" pitchFamily="18" charset="0"/>
              </a:rPr>
              <a:t>to be grateful to </a:t>
            </a:r>
            <a:r>
              <a:rPr lang="en-US" sz="2400" b="1" dirty="0" err="1" smtClean="0">
                <a:solidFill>
                  <a:srgbClr val="FFC000"/>
                </a:solidFill>
                <a:latin typeface="Arial Black" pitchFamily="34" charset="0"/>
                <a:cs typeface="Times New Roman" pitchFamily="18" charset="0"/>
              </a:rPr>
              <a:t>smb</a:t>
            </a:r>
            <a:r>
              <a:rPr lang="en-US" sz="2400" b="1" dirty="0" smtClean="0">
                <a:solidFill>
                  <a:srgbClr val="FFC000"/>
                </a:solidFill>
                <a:latin typeface="Arial Black" pitchFamily="34" charset="0"/>
                <a:cs typeface="Times New Roman" pitchFamily="18" charset="0"/>
              </a:rPr>
              <a:t>/ for </a:t>
            </a:r>
            <a:r>
              <a:rPr lang="en-US" sz="2400" b="1" dirty="0" err="1" smtClean="0">
                <a:solidFill>
                  <a:srgbClr val="FFC000"/>
                </a:solidFill>
                <a:latin typeface="Arial Black" pitchFamily="34" charset="0"/>
                <a:cs typeface="Times New Roman" pitchFamily="18" charset="0"/>
              </a:rPr>
              <a:t>smth</a:t>
            </a:r>
            <a:r>
              <a:rPr lang="en-US" sz="2400" b="1" dirty="0" smtClean="0">
                <a:solidFill>
                  <a:srgbClr val="FFC000"/>
                </a:solidFill>
                <a:latin typeface="Arial Black" pitchFamily="34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2400" b="1" dirty="0" smtClean="0">
                <a:solidFill>
                  <a:srgbClr val="FFC000"/>
                </a:solidFill>
                <a:latin typeface="Arial Black" pitchFamily="34" charset="0"/>
                <a:cs typeface="Times New Roman" pitchFamily="18" charset="0"/>
              </a:rPr>
              <a:t>to deserve </a:t>
            </a:r>
            <a:r>
              <a:rPr lang="en-US" sz="2400" b="1" dirty="0" err="1" smtClean="0">
                <a:solidFill>
                  <a:srgbClr val="FFC000"/>
                </a:solidFill>
                <a:latin typeface="Arial Black" pitchFamily="34" charset="0"/>
                <a:cs typeface="Times New Roman" pitchFamily="18" charset="0"/>
              </a:rPr>
              <a:t>smth</a:t>
            </a:r>
            <a:r>
              <a:rPr lang="en-US" sz="2400" b="1" dirty="0" smtClean="0">
                <a:solidFill>
                  <a:srgbClr val="FFC000"/>
                </a:solidFill>
                <a:latin typeface="Arial Black" pitchFamily="34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2400" b="1" dirty="0" smtClean="0">
                <a:solidFill>
                  <a:srgbClr val="FFC000"/>
                </a:solidFill>
                <a:latin typeface="Arial Black" pitchFamily="34" charset="0"/>
                <a:cs typeface="Times New Roman" pitchFamily="18" charset="0"/>
              </a:rPr>
              <a:t>It occurred to me</a:t>
            </a:r>
            <a:endParaRPr lang="ru-RU" sz="2400" b="1" dirty="0" smtClean="0">
              <a:solidFill>
                <a:srgbClr val="FFC000"/>
              </a:solidFill>
              <a:latin typeface="Arial Black" pitchFamily="34" charset="0"/>
              <a:cs typeface="Times New Roman" pitchFamily="18" charset="0"/>
            </a:endParaRPr>
          </a:p>
          <a:p>
            <a:pPr algn="l"/>
            <a:endParaRPr lang="ru-RU" sz="2000" b="1" dirty="0" smtClean="0">
              <a:solidFill>
                <a:srgbClr val="FFC000"/>
              </a:solidFill>
              <a:latin typeface="Arial Black" pitchFamily="34" charset="0"/>
              <a:cs typeface="Times New Roman" pitchFamily="18" charset="0"/>
            </a:endParaRPr>
          </a:p>
          <a:p>
            <a:endParaRPr lang="ru-RU" dirty="0">
              <a:solidFill>
                <a:srgbClr val="FFC000"/>
              </a:solidFill>
              <a:latin typeface="LC Chalk" pitchFamily="2" charset="-52"/>
            </a:endParaRPr>
          </a:p>
        </p:txBody>
      </p:sp>
      <p:pic>
        <p:nvPicPr>
          <p:cNvPr id="6" name="U4_L5_6_Ex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25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85728"/>
            <a:ext cx="8215370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214313" y="214313"/>
            <a:ext cx="9358313" cy="857250"/>
          </a:xfrm>
        </p:spPr>
        <p:txBody>
          <a:bodyPr/>
          <a:lstStyle/>
          <a:p>
            <a:r>
              <a:rPr lang="ru-RU" sz="6000" u="sng" dirty="0" smtClean="0"/>
              <a:t/>
            </a:r>
            <a:br>
              <a:rPr lang="ru-RU" sz="6000" u="sng" dirty="0" smtClean="0"/>
            </a:br>
            <a:r>
              <a:rPr lang="en-US" u="sng" dirty="0" smtClean="0">
                <a:solidFill>
                  <a:srgbClr val="FFC000"/>
                </a:solidFill>
                <a:latin typeface="Arial Black" pitchFamily="34" charset="0"/>
              </a:rPr>
              <a:t>How to avoid(prevent) the conflicts ?</a:t>
            </a:r>
            <a:r>
              <a:rPr lang="ru-RU" sz="6000" u="sng" dirty="0" smtClean="0">
                <a:solidFill>
                  <a:srgbClr val="FFC000"/>
                </a:solidFill>
                <a:latin typeface="Arial Black" pitchFamily="34" charset="0"/>
              </a:rPr>
              <a:t/>
            </a:r>
            <a:br>
              <a:rPr lang="ru-RU" sz="6000" u="sng" dirty="0" smtClean="0">
                <a:solidFill>
                  <a:srgbClr val="FFC000"/>
                </a:solidFill>
                <a:latin typeface="Arial Black" pitchFamily="34" charset="0"/>
              </a:rPr>
            </a:br>
            <a:endParaRPr lang="ru-RU" sz="6000" dirty="0" smtClean="0">
              <a:solidFill>
                <a:srgbClr val="FFC000"/>
              </a:solidFill>
              <a:latin typeface="Arial Black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55576" y="1412776"/>
            <a:ext cx="3456384" cy="648072"/>
          </a:xfrm>
          <a:solidFill>
            <a:schemeClr val="bg2"/>
          </a:solidFill>
          <a:ln>
            <a:solidFill>
              <a:srgbClr val="59FFFF"/>
            </a:solidFill>
          </a:ln>
        </p:spPr>
        <p:txBody>
          <a:bodyPr/>
          <a:lstStyle/>
          <a:p>
            <a:r>
              <a:rPr lang="en-US" sz="3600" dirty="0" smtClean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</a:rPr>
              <a:t>   You should</a:t>
            </a:r>
            <a:endParaRPr lang="ru-RU" sz="3600" dirty="0" smtClean="0">
              <a:solidFill>
                <a:schemeClr val="tx2">
                  <a:lumMod val="9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250825" y="2204864"/>
            <a:ext cx="4465638" cy="4320480"/>
          </a:xfrm>
          <a:solidFill>
            <a:schemeClr val="bg2"/>
          </a:solidFill>
        </p:spPr>
        <p:txBody>
          <a:bodyPr/>
          <a:lstStyle/>
          <a:p>
            <a:endParaRPr lang="ru-RU" dirty="0" smtClean="0">
              <a:latin typeface="Times New Roman" pitchFamily="18" charset="0"/>
            </a:endParaRPr>
          </a:p>
          <a:p>
            <a:r>
              <a:rPr lang="en-US" b="1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To be able to listen to each other, </a:t>
            </a:r>
          </a:p>
          <a:p>
            <a:r>
              <a:rPr lang="en-US" b="1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 to</a:t>
            </a:r>
            <a:r>
              <a:rPr lang="ru-RU" b="1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 </a:t>
            </a:r>
            <a:r>
              <a:rPr lang="en-US" b="1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 reach a compromise , </a:t>
            </a:r>
          </a:p>
          <a:p>
            <a:r>
              <a:rPr lang="en-US" b="1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to give some pieces of advice (to ask for advice),</a:t>
            </a:r>
          </a:p>
          <a:p>
            <a:r>
              <a:rPr lang="en-US" b="1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 to respect </a:t>
            </a:r>
            <a:r>
              <a:rPr lang="en-US" b="1" dirty="0" err="1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smb</a:t>
            </a:r>
            <a:r>
              <a:rPr lang="ru-RU" b="1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.</a:t>
            </a:r>
            <a:r>
              <a:rPr lang="en-US" b="1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 opinion, </a:t>
            </a:r>
          </a:p>
          <a:p>
            <a:r>
              <a:rPr lang="en-US" b="1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 to try to forgive and approve, to understand the younger (older) generation, rely on own family, 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860032" y="1412776"/>
            <a:ext cx="3896618" cy="648072"/>
          </a:xfrm>
          <a:solidFill>
            <a:schemeClr val="bg2"/>
          </a:solidFill>
          <a:ln>
            <a:solidFill>
              <a:srgbClr val="59FFFF"/>
            </a:solidFill>
          </a:ln>
        </p:spPr>
        <p:txBody>
          <a:bodyPr/>
          <a:lstStyle/>
          <a:p>
            <a:endParaRPr lang="en-US" sz="3600" dirty="0" smtClean="0">
              <a:solidFill>
                <a:srgbClr val="FEEE59"/>
              </a:solidFill>
            </a:endParaRPr>
          </a:p>
          <a:p>
            <a:endParaRPr lang="en-US" sz="3600" dirty="0" smtClean="0">
              <a:solidFill>
                <a:srgbClr val="FEEE59"/>
              </a:solidFill>
            </a:endParaRPr>
          </a:p>
          <a:p>
            <a:endParaRPr lang="en-US" sz="3600" dirty="0" smtClean="0">
              <a:solidFill>
                <a:srgbClr val="FEEE59"/>
              </a:solidFill>
            </a:endParaRPr>
          </a:p>
          <a:p>
            <a:endParaRPr lang="en-US" sz="3600" dirty="0" smtClean="0">
              <a:solidFill>
                <a:srgbClr val="FEEE59"/>
              </a:solidFill>
            </a:endParaRPr>
          </a:p>
          <a:p>
            <a:endParaRPr lang="en-US" sz="3600" dirty="0" smtClean="0">
              <a:solidFill>
                <a:srgbClr val="FEEE59"/>
              </a:solidFill>
            </a:endParaRPr>
          </a:p>
          <a:p>
            <a:endParaRPr lang="en-US" sz="3600" dirty="0" smtClean="0">
              <a:solidFill>
                <a:srgbClr val="FEEE59"/>
              </a:solidFill>
            </a:endParaRPr>
          </a:p>
          <a:p>
            <a:endParaRPr lang="en-US" sz="3600" dirty="0" smtClean="0">
              <a:solidFill>
                <a:srgbClr val="FEEE59"/>
              </a:solidFill>
            </a:endParaRPr>
          </a:p>
          <a:p>
            <a:endParaRPr lang="en-US" sz="3600" dirty="0" smtClean="0">
              <a:solidFill>
                <a:srgbClr val="FEEE59"/>
              </a:solidFill>
            </a:endParaRPr>
          </a:p>
          <a:p>
            <a:endParaRPr lang="en-US" sz="3600" dirty="0" smtClean="0">
              <a:solidFill>
                <a:srgbClr val="FEEE59"/>
              </a:solidFill>
            </a:endParaRPr>
          </a:p>
          <a:p>
            <a:r>
              <a:rPr lang="en-US" sz="3600" dirty="0" smtClean="0">
                <a:solidFill>
                  <a:srgbClr val="FEEE59"/>
                </a:solidFill>
              </a:rPr>
              <a:t> </a:t>
            </a:r>
            <a:endParaRPr lang="ru-RU" sz="3600" dirty="0" smtClean="0">
              <a:solidFill>
                <a:srgbClr val="FEEE59"/>
              </a:solidFill>
            </a:endParaRPr>
          </a:p>
          <a:p>
            <a:r>
              <a:rPr lang="en-US" sz="3600" dirty="0" smtClean="0">
                <a:solidFill>
                  <a:srgbClr val="FF3300"/>
                </a:solidFill>
                <a:latin typeface="Times New Roman" pitchFamily="18" charset="0"/>
              </a:rPr>
              <a:t>  </a:t>
            </a:r>
            <a:r>
              <a:rPr lang="en-US" sz="3600" dirty="0" smtClean="0">
                <a:solidFill>
                  <a:schemeClr val="tx2"/>
                </a:solidFill>
                <a:latin typeface="Times New Roman" pitchFamily="18" charset="0"/>
              </a:rPr>
              <a:t>You shouldn’t</a:t>
            </a:r>
            <a:endParaRPr lang="ru-RU" sz="3600" dirty="0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4645025" y="2348880"/>
            <a:ext cx="4284663" cy="4294808"/>
          </a:xfrm>
          <a:solidFill>
            <a:schemeClr val="bg2"/>
          </a:solidFill>
        </p:spPr>
        <p:txBody>
          <a:bodyPr/>
          <a:lstStyle/>
          <a:p>
            <a:pPr>
              <a:lnSpc>
                <a:spcPct val="90000"/>
              </a:lnSpc>
            </a:pPr>
            <a:endParaRPr lang="en-US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b="1" dirty="0" smtClean="0">
                <a:latin typeface="Times New Roman" pitchFamily="18" charset="0"/>
              </a:rPr>
              <a:t>to tell day and night to (keep the room tidy),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latin typeface="Times New Roman" pitchFamily="18" charset="0"/>
              </a:rPr>
              <a:t> to spoil the mood, to threaten or frighten (bully), 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latin typeface="Times New Roman" pitchFamily="18" charset="0"/>
              </a:rPr>
              <a:t>to make fun of </a:t>
            </a:r>
            <a:r>
              <a:rPr lang="en-US" b="1" dirty="0" err="1" smtClean="0">
                <a:latin typeface="Times New Roman" pitchFamily="18" charset="0"/>
              </a:rPr>
              <a:t>smb</a:t>
            </a:r>
            <a:r>
              <a:rPr lang="en-US" b="1" dirty="0" smtClean="0">
                <a:latin typeface="Times New Roman" pitchFamily="18" charset="0"/>
              </a:rPr>
              <a:t>., 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latin typeface="Times New Roman" pitchFamily="18" charset="0"/>
              </a:rPr>
              <a:t>to make </a:t>
            </a:r>
            <a:r>
              <a:rPr lang="en-US" b="1" dirty="0" err="1" smtClean="0">
                <a:latin typeface="Times New Roman" pitchFamily="18" charset="0"/>
              </a:rPr>
              <a:t>smb</a:t>
            </a:r>
            <a:r>
              <a:rPr lang="ru-RU" b="1" dirty="0" smtClean="0">
                <a:latin typeface="Times New Roman" pitchFamily="18" charset="0"/>
              </a:rPr>
              <a:t>.</a:t>
            </a:r>
            <a:r>
              <a:rPr lang="en-US" b="1" dirty="0" smtClean="0">
                <a:latin typeface="Times New Roman" pitchFamily="18" charset="0"/>
              </a:rPr>
              <a:t> feel uncomfortable,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latin typeface="Times New Roman" pitchFamily="18" charset="0"/>
              </a:rPr>
              <a:t> to lecture </a:t>
            </a:r>
            <a:r>
              <a:rPr lang="en-US" b="1" dirty="0" err="1" smtClean="0">
                <a:latin typeface="Times New Roman" pitchFamily="18" charset="0"/>
              </a:rPr>
              <a:t>smb</a:t>
            </a:r>
            <a:r>
              <a:rPr lang="en-US" b="1" dirty="0" smtClean="0">
                <a:latin typeface="Times New Roman" pitchFamily="18" charset="0"/>
              </a:rPr>
              <a:t>.,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latin typeface="Times New Roman" pitchFamily="18" charset="0"/>
              </a:rPr>
              <a:t> to shout and quarrel in a loud voice…</a:t>
            </a:r>
            <a:endParaRPr lang="ru-RU" b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Complex Object</a:t>
            </a: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88913"/>
            <a:ext cx="4095750" cy="719137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отрудничество">
  <a:themeElements>
    <a:clrScheme name="Сотрудничество 2">
      <a:dk1>
        <a:srgbClr val="0000A6"/>
      </a:dk1>
      <a:lt1>
        <a:srgbClr val="FFFFFF"/>
      </a:lt1>
      <a:dk2>
        <a:srgbClr val="000099"/>
      </a:dk2>
      <a:lt2>
        <a:srgbClr val="CCFFFF"/>
      </a:lt2>
      <a:accent1>
        <a:srgbClr val="00CCFF"/>
      </a:accent1>
      <a:accent2>
        <a:srgbClr val="FFE701"/>
      </a:accent2>
      <a:accent3>
        <a:srgbClr val="AAAACA"/>
      </a:accent3>
      <a:accent4>
        <a:srgbClr val="DADADA"/>
      </a:accent4>
      <a:accent5>
        <a:srgbClr val="AAE2FF"/>
      </a:accent5>
      <a:accent6>
        <a:srgbClr val="E7D101"/>
      </a:accent6>
      <a:hlink>
        <a:srgbClr val="FFCC66"/>
      </a:hlink>
      <a:folHlink>
        <a:srgbClr val="00CA00"/>
      </a:folHlink>
    </a:clrScheme>
    <a:fontScheme name="Сотрудничество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отрудничество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2468</TotalTime>
  <Words>484</Words>
  <Application>Microsoft Office PowerPoint</Application>
  <PresentationFormat>Экран (4:3)</PresentationFormat>
  <Paragraphs>106</Paragraphs>
  <Slides>17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Сотрудничество</vt:lpstr>
      <vt:lpstr>The 2nd of March</vt:lpstr>
      <vt:lpstr>Презентация к уроку</vt:lpstr>
      <vt:lpstr>Read the poem and repeat after me:</vt:lpstr>
      <vt:lpstr>Слайд 4</vt:lpstr>
      <vt:lpstr>The questions of the lesson:</vt:lpstr>
      <vt:lpstr>Listen and repeat:</vt:lpstr>
      <vt:lpstr>Слайд 7</vt:lpstr>
      <vt:lpstr> How to avoid(prevent) the conflicts ? </vt:lpstr>
      <vt:lpstr>Complex Object</vt:lpstr>
      <vt:lpstr>Слайд 10</vt:lpstr>
      <vt:lpstr>Слайд 11</vt:lpstr>
      <vt:lpstr>Personal Pronouns</vt:lpstr>
      <vt:lpstr>Слайд 13</vt:lpstr>
      <vt:lpstr>Open the brackets and use the Complex Object. </vt:lpstr>
      <vt:lpstr>Do your parents understand you?</vt:lpstr>
      <vt:lpstr>Listen to the dialogue</vt:lpstr>
      <vt:lpstr>Слайд 17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Пантера</dc:creator>
  <cp:lastModifiedBy>Admin</cp:lastModifiedBy>
  <cp:revision>110</cp:revision>
  <dcterms:created xsi:type="dcterms:W3CDTF">2012-01-24T17:33:46Z</dcterms:created>
  <dcterms:modified xsi:type="dcterms:W3CDTF">2016-10-02T13:46:12Z</dcterms:modified>
</cp:coreProperties>
</file>