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300" r:id="rId2"/>
    <p:sldId id="274" r:id="rId3"/>
    <p:sldId id="279" r:id="rId4"/>
    <p:sldId id="256" r:id="rId5"/>
    <p:sldId id="291" r:id="rId6"/>
    <p:sldId id="285" r:id="rId7"/>
    <p:sldId id="299" r:id="rId8"/>
    <p:sldId id="286" r:id="rId9"/>
    <p:sldId id="275" r:id="rId10"/>
    <p:sldId id="276" r:id="rId11"/>
    <p:sldId id="292" r:id="rId12"/>
    <p:sldId id="281" r:id="rId13"/>
    <p:sldId id="277" r:id="rId14"/>
    <p:sldId id="278" r:id="rId15"/>
    <p:sldId id="259" r:id="rId16"/>
    <p:sldId id="268" r:id="rId17"/>
    <p:sldId id="267" r:id="rId18"/>
    <p:sldId id="257" r:id="rId19"/>
    <p:sldId id="258" r:id="rId20"/>
    <p:sldId id="265" r:id="rId21"/>
    <p:sldId id="260" r:id="rId22"/>
    <p:sldId id="294" r:id="rId23"/>
    <p:sldId id="293" r:id="rId24"/>
    <p:sldId id="262" r:id="rId25"/>
    <p:sldId id="287" r:id="rId26"/>
    <p:sldId id="288" r:id="rId27"/>
    <p:sldId id="261" r:id="rId28"/>
    <p:sldId id="263" r:id="rId29"/>
    <p:sldId id="270" r:id="rId30"/>
    <p:sldId id="271" r:id="rId31"/>
    <p:sldId id="295" r:id="rId32"/>
    <p:sldId id="289" r:id="rId33"/>
    <p:sldId id="290" r:id="rId34"/>
    <p:sldId id="296" r:id="rId35"/>
    <p:sldId id="284" r:id="rId36"/>
    <p:sldId id="298" r:id="rId37"/>
    <p:sldId id="297" r:id="rId38"/>
    <p:sldId id="301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3300"/>
    <a:srgbClr val="0000FF"/>
    <a:srgbClr val="FF0066"/>
    <a:srgbClr val="660033"/>
    <a:srgbClr val="800000"/>
    <a:srgbClr val="66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E7688-2E0F-410A-BE72-45FF8DA09A65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C4365E-A9C7-41FD-BB25-4F8F9F0E99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BA5F8-D7BC-4BEB-BB53-FEF167A75130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C0329-A7B9-4359-A1C6-50932D264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0C6BF-452A-4E54-B418-69973263D7DC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65477-2248-4CC4-950E-D1B5CA3E67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4952453-877E-4CF0-94CD-683A49D06912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C5A9049-C18B-4442-B9F8-47D010FBDF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79D88B-CE1D-4F92-A53B-BE4C23FE728E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DFD27-04F8-4B97-A0BF-EE4F770C55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AFF4F-353E-4DA2-9640-C092009949EA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1AAEB-E68C-446B-8C88-5C62929A91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E4670-56A7-4EFF-B382-7733A297D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786E08-9C98-4DC9-9E32-27DB26C5EEBD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7D602F-E7CC-486A-A2C5-2D3AF0247F79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13533-E38D-4665-BE05-5D110CFE48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3C70D-D962-4FD0-AAFD-BFCC654A5C11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C5CAD-D812-40AA-B74A-16F7EE6AF1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B1A6575-AD30-4CFA-8A9F-FA54531822B7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63CA32D-E2D3-4750-962D-1071FE9F96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6AA3C-6937-49C3-9EB6-106EB2A3B9BF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F3E05E-AFFF-4CD4-9361-72CD1344EE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C016E3-73F6-4B6F-A865-3810DB38FDA8}" type="datetimeFigureOut">
              <a:rPr lang="ru-RU" smtClean="0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DA150A-52CE-4FEA-8F3D-F3A87B76C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mms.mts.ru/datas/000/256/256390_thumb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estgif.ru/photo/1_sentjabrja_den_znanij/animashki_s_dnem_znanij/15-0-1965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img0.liveinternet.ru/images/attach/c/1/50/206/50206360_44779219_3183197_large.jpg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open.az/uploads/posts/2009-11/1258104341_5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shka.info/photo/prazdniki/1_sentjabrja/77-0-6499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2;&#1085;&#1103;\Desktop\Diego%20Modena-Song%20Of%20Baby%20Jane.mp3" TargetMode="External"/><Relationship Id="rId5" Type="http://schemas.openxmlformats.org/officeDocument/2006/relationships/hyperlink" Target="http://prezentacii.com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.sunhome.ru/UsersGallery/012008/1081156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029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C3300"/>
                </a:solidFill>
              </a:rPr>
              <a:t>Учитель русского языка и литературы </a:t>
            </a:r>
          </a:p>
          <a:p>
            <a:pPr algn="ctr"/>
            <a:r>
              <a:rPr lang="ru-RU" b="1" dirty="0" smtClean="0">
                <a:solidFill>
                  <a:srgbClr val="CC3300"/>
                </a:solidFill>
              </a:rPr>
              <a:t>МОУ СОШ №13 н. </a:t>
            </a:r>
            <a:r>
              <a:rPr lang="ru-RU" b="1" dirty="0" err="1" smtClean="0">
                <a:solidFill>
                  <a:srgbClr val="CC3300"/>
                </a:solidFill>
              </a:rPr>
              <a:t>п.Высокий</a:t>
            </a:r>
            <a:r>
              <a:rPr lang="ru-RU" b="1" dirty="0" smtClean="0">
                <a:solidFill>
                  <a:srgbClr val="CC3300"/>
                </a:solidFill>
              </a:rPr>
              <a:t>, г. Оленегорск, Мурманской области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CC3300"/>
                </a:solidFill>
              </a:rPr>
              <a:t>Моя семья</a:t>
            </a:r>
            <a:endParaRPr lang="ru-RU" sz="8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0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23762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Делая друг другу комплименты и пожелания, мы обязательно желаем СЧАСТЬЯ. А ведь СЕМЬЯ тоже должна быть счастливой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Рисунок20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5688632" cy="360040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Я могу ответить: это когда голову обдувает ветер,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И когда рубашка прилипает к телу,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И когда от солнца кожа задубела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Что такое счастье?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Молодым умом постигать науки на пути земном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Верить в человечность. Коль придет беда,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чуткость и сердечность проявлять всегда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Мирно жить с соседом, презирать скандал,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Накормить обедом, кто в пути устал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Что такое счастье?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620688"/>
            <a:ext cx="8856984" cy="12192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Каково на дому –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таково и самому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4" descr="коттедж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032448" cy="4536504"/>
          </a:xfrm>
          <a:prstGeom prst="rect">
            <a:avLst/>
          </a:prstGeom>
          <a:noFill/>
        </p:spPr>
      </p:pic>
      <p:pic>
        <p:nvPicPr>
          <p:cNvPr id="5" name="Содержимое 4" descr="коттедж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312368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5976" y="1841242"/>
            <a:ext cx="47880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Каждый должен стараться, чтобы всем в семье было тепло, уютно, комфортно.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Только тогда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это будет действительно </a:t>
            </a:r>
            <a:r>
              <a:rPr lang="ru-RU" sz="4400" b="1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СЕМЬ  Я</a:t>
            </a:r>
            <a:endParaRPr lang="ru-RU" sz="4400" b="1" dirty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Так не должно быть …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насилие 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00808"/>
            <a:ext cx="2597274" cy="2376264"/>
          </a:xfrm>
          <a:prstGeom prst="rect">
            <a:avLst/>
          </a:prstGeom>
          <a:noFill/>
        </p:spPr>
      </p:pic>
      <p:pic>
        <p:nvPicPr>
          <p:cNvPr id="5" name="Рисунок 4" descr="девочка плаче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05064"/>
            <a:ext cx="2880320" cy="244827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6" name="Рисунок 5" descr="кризи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266429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Должно быть так!!!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Рисунок20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312368" cy="2376264"/>
          </a:xfrm>
          <a:prstGeom prst="rect">
            <a:avLst/>
          </a:prstGeom>
          <a:noFill/>
        </p:spPr>
      </p:pic>
      <p:pic>
        <p:nvPicPr>
          <p:cNvPr id="6" name="Рисунок 5" descr="двой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509120"/>
            <a:ext cx="2808312" cy="2016224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00808"/>
            <a:ext cx="3091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Счастлив тот, кто счастлив </a:t>
            </a:r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дома.                                 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Л.Н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Толстой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040" y="6858000"/>
            <a:ext cx="8640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857250"/>
            <a:ext cx="83534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0638" y="12700"/>
            <a:ext cx="87998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глазами наших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260350"/>
            <a:ext cx="87137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23850" y="260350"/>
            <a:ext cx="84966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думаю, что когда в семье есть взаимопонимание, трудолюбие, доброта, а самое главное – любовь, то это самая настоящая семья. Семья – это когда родители помогают детям, а когда их дети вырастают, то они </a:t>
            </a:r>
            <a:r>
              <a:rPr lang="ru-RU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начинают помогать </a:t>
            </a: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родителям. </a:t>
            </a:r>
          </a:p>
          <a:p>
            <a:pPr algn="r">
              <a:defRPr/>
            </a:pPr>
            <a:r>
              <a:rPr lang="ru-RU" sz="2400" b="1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Акбашева</a:t>
            </a: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Лиля 9А </a:t>
            </a: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509120"/>
            <a:ext cx="84963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Семья – это группа людей, которые соединены невидимыми родственными узелками.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Иногда в жизни бывают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трудные моменты, и тогда на помощь приходит семья. Семью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невозможно </a:t>
            </a:r>
            <a:r>
              <a:rPr lang="ru-RU" sz="24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разлучить. У меня счастливая семья. </a:t>
            </a:r>
          </a:p>
          <a:p>
            <a:pPr algn="r">
              <a:defRPr/>
            </a:pP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Ученица 6 А </a:t>
            </a:r>
            <a:r>
              <a:rPr lang="ru-RU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Трухина Дарья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1" y="404664"/>
            <a:ext cx="9143999" cy="6048672"/>
          </a:xfrm>
        </p:spPr>
        <p:txBody>
          <a:bodyPr>
            <a:normAutofit fontScale="62500" lnSpcReduction="20000"/>
          </a:bodyPr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5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5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это союз двух людей, у которых есть взаимопонимание, верность, любовь.          </a:t>
            </a:r>
          </a:p>
          <a:p>
            <a:pPr marL="44450" indent="0" algn="r" eaLnBrk="1" hangingPunct="1">
              <a:buFont typeface="Georgia" pitchFamily="18" charset="0"/>
              <a:buNone/>
            </a:pPr>
            <a:r>
              <a:rPr lang="ru-RU" sz="51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ученица 9 Б Волкова Дарья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51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Семья </a:t>
            </a:r>
            <a:r>
              <a:rPr lang="ru-RU" sz="5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моем понимании, в первую очередь, должна быть счастливой. Чтобы просыпаясь каждое утро, ты видел глаза своих дорогих и любимых людей. Чтобы в доме всегда лился веселый смех детей. Ведь дети – это жизнь!</a:t>
            </a:r>
          </a:p>
          <a:p>
            <a:pPr marL="44450" indent="0" algn="r" eaLnBrk="1" hangingPunct="1">
              <a:buFont typeface="Georgia" pitchFamily="18" charset="0"/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ученик 10 Б </a:t>
            </a:r>
            <a:r>
              <a:rPr lang="ru-RU" sz="51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Туяков</a:t>
            </a:r>
            <a:r>
              <a:rPr lang="ru-RU" sz="5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Саша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5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5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это прежде всего гармония между двумя людьми, это хорошие отношения, любовь друг к другу. А вообще семья – это Мама, Папа, Я!!!</a:t>
            </a:r>
          </a:p>
          <a:p>
            <a:pPr marL="44450" indent="0" algn="r" eaLnBrk="1" hangingPunct="1">
              <a:buFont typeface="Georgia" pitchFamily="18" charset="0"/>
              <a:buNone/>
            </a:pPr>
            <a:r>
              <a:rPr lang="ru-RU" sz="5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ученица 10 А Волкова Алёна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1300"/>
            <a:ext cx="8748712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-24340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81128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- -это общество людей, которые помогают друг другу. Люди родственные по крови. Семья должна быть дружной и веселой. В семье всегда должны быть родители и дети.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04056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Каждый год звонок веселый 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Собирает вместе нас. 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Здравствуй, осень! </a:t>
            </a:r>
          </a:p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Здравствуй, школа! 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Здравствуй, </a:t>
            </a:r>
          </a:p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Наш любимый класс.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Пусть нам лета жаль немного -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Мы грустить не будем зря. 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Здравствуй, к знаниям дорога! 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Здравствуй,</a:t>
            </a:r>
          </a:p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 Праздник сентября!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                                                                          </a:t>
            </a:r>
          </a:p>
          <a:p>
            <a:pPr algn="r"/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002060"/>
                </a:solidFill>
              </a:rPr>
              <a:t>С Днем знаний</a:t>
            </a:r>
            <a:r>
              <a:rPr lang="ru-RU" sz="8800" dirty="0" smtClean="0"/>
              <a:t> </a:t>
            </a:r>
            <a:endParaRPr lang="ru-RU" sz="8800" dirty="0"/>
          </a:p>
        </p:txBody>
      </p:sp>
      <p:pic>
        <p:nvPicPr>
          <p:cNvPr id="5" name="i-main-pic" descr="Картинка 11 из 6283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30384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333375"/>
            <a:ext cx="8785225" cy="64087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Счастливая семья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не та, где не бывает конфликтов, а та, где каждая ссора заканчивается примирением.</a:t>
            </a:r>
          </a:p>
          <a:p>
            <a:pPr marL="46037" indent="0" eaLnBrk="1" hangingPunct="1">
              <a:buFont typeface="Georgia" pitchFamily="18" charset="0"/>
              <a:buNone/>
              <a:defRPr/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это когда все дружат, не ругаются, живут мирно. У меня вот такая семья: если мама ругает меня, то на защиту встает папа, если папа ругает, на защиту встает мама, а если они оба на меня, то выход один  - идти к бабуле и дедуле.</a:t>
            </a:r>
          </a:p>
          <a:p>
            <a:pPr marL="46037" indent="0" algn="r" eaLnBrk="1" hangingPunct="1">
              <a:buFont typeface="Georgia" pitchFamily="18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Белова  Александра  10 класс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214313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-это сообщество родных душ, оберег от измены, </a:t>
            </a: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коварства, </a:t>
            </a:r>
            <a:r>
              <a:rPr lang="ru-RU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беды, </a:t>
            </a: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одиночества. </a:t>
            </a:r>
            <a:endParaRPr lang="ru-RU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15816" y="3140968"/>
            <a:ext cx="6228184" cy="3717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Семья – это несколько человек, которые уважают и любят друг друга. Семья – это самое святое  на свете. Я очень люблю свою семью. </a:t>
            </a:r>
          </a:p>
          <a:p>
            <a:pPr algn="r">
              <a:defRPr/>
            </a:pPr>
            <a:r>
              <a:rPr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Сафина Диана 11Б класс</a:t>
            </a:r>
          </a:p>
          <a:p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30963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Счастливая семья – это та семья, в которой никогда нет ссор, а всегда царит любовь и дружба. У меня самая счастливая семья, потому что каждый день я вижу своих родных.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8А Филимонова Аня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2-tub-ru.yandex.net/i?id=48082251-0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3059832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286000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7920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–это круг  друзей, где тебя все понимают, любят и уважают. И ты должен отплатить им своей любовью. В семье всегда тебя поймут и простят. </a:t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68960"/>
            <a:ext cx="9395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Детство – это самая счастливая и безмятежная пора в жизни человека, а дети, как счастье каждой семьи,</a:t>
            </a:r>
          </a:p>
          <a:p>
            <a:pPr algn="ctr"/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должны быть окружены неизменной любовью, заботой и находиться в </a:t>
            </a:r>
          </a:p>
          <a:p>
            <a:pPr algn="ctr"/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центре доброжелательного внимания.</a:t>
            </a:r>
            <a:endParaRPr lang="ru-RU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2070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68313" y="266700"/>
            <a:ext cx="80994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arkisim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3965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Я считаю, что в семье обязательно </a:t>
            </a:r>
          </a:p>
          <a:p>
            <a:pPr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должны быть дети. А  у них, конечно, любящие родители. Только тогда семья будет полноценной и счастливой.</a:t>
            </a:r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i="1" u="sng" dirty="0" smtClean="0">
                <a:solidFill>
                  <a:srgbClr val="660066"/>
                </a:solidFill>
                <a:latin typeface="Arial Black" pitchFamily="34" charset="0"/>
              </a:rPr>
              <a:t>ФУНДАМЕНТ: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800000"/>
                </a:solidFill>
                <a:latin typeface="Arial Black" pitchFamily="34" charset="0"/>
              </a:rPr>
              <a:t>ДОВЕРИЕ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FF0066"/>
                </a:solidFill>
                <a:latin typeface="Arial Black" pitchFamily="34" charset="0"/>
              </a:rPr>
              <a:t>ЛЮБОВЬ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00FF"/>
                </a:solidFill>
                <a:latin typeface="Arial Black" pitchFamily="34" charset="0"/>
              </a:rPr>
              <a:t>ВЗАИМОУВАЖЕНИЕ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Arial Black" pitchFamily="34" charset="0"/>
              </a:rPr>
              <a:t>ВЗАИМОПОНИМАНИЕ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FF3300"/>
                </a:solidFill>
                <a:latin typeface="Arial Black" pitchFamily="34" charset="0"/>
              </a:rPr>
              <a:t>ОБЩИЕ ИНТЕРЕСЫ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Семейные ценности – это крепкий фундамент для семьи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50013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800000"/>
                </a:solidFill>
              </a:rPr>
              <a:t>  </a:t>
            </a:r>
            <a:r>
              <a:rPr lang="ru-RU" sz="4500" b="1" dirty="0" smtClean="0">
                <a:solidFill>
                  <a:srgbClr val="800000"/>
                </a:solidFill>
              </a:rPr>
              <a:t>Уют, спокойствие, вражда, здоровье, болезнь, любовь, ненависть, радость, добро, счастье, ссора, сочувствие,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800000"/>
                </a:solidFill>
              </a:rPr>
              <a:t>  согласие, грубость, уважение, понимание, злоба, жестокость, 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800000"/>
                </a:solidFill>
              </a:rPr>
              <a:t>  раздражение, достаток, тепло </a:t>
            </a:r>
            <a:endParaRPr lang="ru-RU" sz="4500" b="1" dirty="0">
              <a:solidFill>
                <a:srgbClr val="8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Какие «слова» должны «жить» в Вашей семье?  Выберите их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Счастье, добро, любовь, вера, понимание –вот это семья. Семья –это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всё, 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у меня есть. И самое хорошее, что может быть в жизни каждого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0"/>
            <a:ext cx="84963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78486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88924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52928" cy="612068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Чему  учат  в  школе?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p245091233" descr="http://bestgif.su/_ph/43/2/245091233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4563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estgif.ru/_ph/15/1/87056043.jpg">
            <a:hlinkClick r:id="rId3" tooltip="&quot;Анимашки с днем Знаний-Картинки и открытки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8584" y="3501008"/>
            <a:ext cx="40679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9 из 62835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861048"/>
            <a:ext cx="3096344" cy="26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6016" y="1340768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Жить среди людей –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 обществе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797152"/>
            <a:ext cx="51347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Жить среди родных –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в семье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1" cy="614778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80112" y="1268760"/>
            <a:ext cx="3563888" cy="50405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arkisim" pitchFamily="34" charset="-79"/>
              </a:rPr>
              <a:t>Семья – это часть души, круг родственных отношений и взаимопонимания. Семья – это близкие люди, которым я могу довериться .</a:t>
            </a:r>
          </a:p>
          <a:p>
            <a:pPr algn="r">
              <a:defRPr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arkisim" pitchFamily="34" charset="-79"/>
              </a:rPr>
              <a:t> 10 класс </a:t>
            </a:r>
          </a:p>
          <a:p>
            <a:pPr algn="r">
              <a:defRPr/>
            </a:pPr>
            <a:r>
              <a:rPr lang="ru-RU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arkisim" pitchFamily="34" charset="-79"/>
              </a:rPr>
              <a:t>Шабахова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arkisim" pitchFamily="34" charset="-79"/>
              </a:rPr>
              <a:t> Аня</a:t>
            </a:r>
            <a:endParaRPr lang="ru-RU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arkisim" pitchFamily="34" charset="-79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66"/>
                </a:solidFill>
              </a:rPr>
              <a:t>Познакомьтесь с викториной на тему: «Семья»</a:t>
            </a:r>
            <a:endParaRPr lang="ru-RU" sz="4000" b="1" dirty="0">
              <a:solidFill>
                <a:srgbClr val="FF0066"/>
              </a:solidFill>
            </a:endParaRPr>
          </a:p>
        </p:txBody>
      </p:sp>
      <p:pic>
        <p:nvPicPr>
          <p:cNvPr id="4098" name="Picture 2" descr="Картинка 2 из 2015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5148833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4800" u="sng" dirty="0" smtClean="0">
                <a:solidFill>
                  <a:srgbClr val="0000FF"/>
                </a:solidFill>
              </a:rPr>
              <a:t>а) Трое в лодке;</a:t>
            </a:r>
          </a:p>
          <a:p>
            <a:pPr>
              <a:lnSpc>
                <a:spcPct val="150000"/>
              </a:lnSpc>
            </a:pPr>
            <a:r>
              <a:rPr lang="ru-RU" sz="4800" u="sng" dirty="0" smtClean="0">
                <a:solidFill>
                  <a:srgbClr val="0000FF"/>
                </a:solidFill>
              </a:rPr>
              <a:t>б) Четверо за компьютером;</a:t>
            </a:r>
            <a:endParaRPr lang="ru-RU" sz="48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4800" u="sng" dirty="0" smtClean="0">
                <a:solidFill>
                  <a:srgbClr val="0000FF"/>
                </a:solidFill>
              </a:rPr>
              <a:t>в) Пятеро в ванной;</a:t>
            </a:r>
            <a:endParaRPr lang="ru-RU" sz="48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4800" u="sng" dirty="0" smtClean="0">
                <a:solidFill>
                  <a:srgbClr val="0000FF"/>
                </a:solidFill>
              </a:rPr>
              <a:t>г) Семеро по лавкам.</a:t>
            </a:r>
            <a:endParaRPr lang="ru-RU" sz="48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ru-RU" u="sng" dirty="0" smtClean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800000"/>
                </a:solidFill>
              </a:rPr>
              <a:t>Какое выражение стало символом большой семьи?</a:t>
            </a:r>
            <a:endParaRPr lang="ru-RU" sz="48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</a:rPr>
              <a:t>«33 родных сестрицы, писаных красавицы…»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1.О чём это  сказано ? Что это за семья?  </a:t>
            </a:r>
            <a:endParaRPr lang="ru-RU" sz="4400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64904"/>
            <a:ext cx="8820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2.Назовите цветок – символ семьи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83568" y="3356992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3.Какую погоду не в силах предсказать синоптики?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65313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4. В названии какого растения  упоминается и родной, </a:t>
            </a:r>
          </a:p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и неродной человек?</a:t>
            </a:r>
            <a:endParaRPr lang="ru-RU" sz="4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6855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«Она олицетворяет идею крепкой семьи, достатка, продолжения рода, несёт в себе идею единства»?</a:t>
            </a:r>
          </a:p>
          <a:p>
            <a:r>
              <a:rPr lang="ru-RU" sz="3600" b="1" dirty="0" smtClean="0">
                <a:solidFill>
                  <a:srgbClr val="0000FF"/>
                </a:solidFill>
              </a:rPr>
              <a:t>   Как звучит русская «фруктовая» пословица о том,  кто унаследовал плохое, неблаговидное поведение от отца или матери?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О какой русской игрушке эта цитата: </a:t>
            </a:r>
            <a:endParaRPr lang="ru-RU" sz="4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3906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Давайте никогда не ссориться 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Итог беседы. Символ семейного счастья. С единым телом я сравню семью: Отец – глава, а руки – сыновья. И в теле – мать, она, как сердце, И от нее зависит вся семья. Камол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9448"/>
            <a:ext cx="7848872" cy="449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908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126477173" descr="http://www.animashka.info/_ph/77/2/12647717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2514600" cy="622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nimashka.info/_ph/77/1/989365948.jpg">
            <a:hlinkClick r:id="rId3" tooltip="&quot;Просмотры: 1291 | Размеры: 580x480, 638.7Kb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0"/>
            <a:ext cx="360040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3848" y="2132856"/>
            <a:ext cx="5940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>В каждом человеке природа всходит либо злаками, либо сорной травой. Давайте же своевременно поливать первое и истреблять второе.                </a:t>
            </a:r>
            <a:r>
              <a:rPr lang="ru-RU" sz="2800" b="1" dirty="0" smtClean="0">
                <a:solidFill>
                  <a:srgbClr val="660033"/>
                </a:solidFill>
              </a:rPr>
              <a:t>Ф. Бэкон</a:t>
            </a:r>
            <a:endParaRPr lang="ru-RU" sz="28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27363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Когда в последний раз Вы дома слышали похвалы или комплименты</a:t>
            </a:r>
          </a:p>
          <a:p>
            <a:r>
              <a:rPr lang="ru-RU" sz="3200" b="1" dirty="0" smtClean="0">
                <a:solidFill>
                  <a:srgbClr val="006600"/>
                </a:solidFill>
              </a:rPr>
              <a:t> в свой адрес?</a:t>
            </a:r>
          </a:p>
          <a:p>
            <a:r>
              <a:rPr lang="ru-RU" sz="3200" b="1" dirty="0" smtClean="0">
                <a:solidFill>
                  <a:srgbClr val="006600"/>
                </a:solidFill>
              </a:rPr>
              <a:t>Когда Вы сами говорили хорошие, добрые, приятные слова?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66"/>
                </a:solidFill>
              </a:rPr>
              <a:t>Вспомните, пожалуйста,</a:t>
            </a:r>
            <a:endParaRPr lang="ru-RU" sz="5400" b="1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501008"/>
            <a:ext cx="71962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66"/>
                </a:solidFill>
              </a:rPr>
              <a:t>Ваше домашнее задание:</a:t>
            </a:r>
            <a:endParaRPr lang="ru-RU" sz="4400" b="1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365104"/>
            <a:ext cx="84930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По приходе домой </a:t>
            </a:r>
            <a:r>
              <a:rPr lang="ru-RU" sz="3600" b="1" dirty="0" smtClean="0">
                <a:solidFill>
                  <a:srgbClr val="006600"/>
                </a:solidFill>
              </a:rPr>
              <a:t>обязательно</a:t>
            </a:r>
            <a:r>
              <a:rPr lang="ru-RU" sz="2800" b="1" dirty="0" smtClean="0">
                <a:solidFill>
                  <a:srgbClr val="006600"/>
                </a:solidFill>
              </a:rPr>
              <a:t> сказать 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родителям (или братьям, сестрам, бабушкам,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 дедушкам), как сильно Вы их любите, цените,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 уважаете, за них переживаете и т.д.</a:t>
            </a:r>
            <a:endParaRPr lang="ru-RU" sz="2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006600"/>
                </a:solidFill>
              </a:rPr>
              <a:t>СПАСИБО ЗА ВНИМАНИЕ!</a:t>
            </a:r>
            <a:endParaRPr lang="ru-RU" sz="8800" dirty="0">
              <a:solidFill>
                <a:srgbClr val="0066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41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712968" cy="6264696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520" y="2060848"/>
            <a:ext cx="8568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семья»</a:t>
            </a:r>
            <a:endParaRPr lang="ru-RU" sz="9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Diego Modena-Song Of Baby J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288" y="5843588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 bwMode="auto">
          <a:xfrm flipV="1">
            <a:off x="3779912" y="-603448"/>
            <a:ext cx="2214562" cy="270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5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32656"/>
            <a:ext cx="79912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Сегодня мы поговорим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 на тему :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140968"/>
            <a:ext cx="9144000" cy="338437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900" b="1" dirty="0" smtClean="0">
                <a:solidFill>
                  <a:srgbClr val="660066"/>
                </a:solidFill>
              </a:rPr>
              <a:t>Уполномоченный по правам ребенка Павел Астахов предложил во всех школах России провести </a:t>
            </a:r>
            <a:r>
              <a:rPr lang="ru-RU" sz="4700" b="1" dirty="0" smtClean="0">
                <a:solidFill>
                  <a:srgbClr val="660066"/>
                </a:solidFill>
              </a:rPr>
              <a:t>1</a:t>
            </a:r>
            <a:r>
              <a:rPr lang="ru-RU" sz="3900" b="1" dirty="0" smtClean="0">
                <a:solidFill>
                  <a:srgbClr val="660066"/>
                </a:solidFill>
              </a:rPr>
              <a:t> сентября </a:t>
            </a:r>
            <a:r>
              <a:rPr lang="ru-RU" sz="4700" b="1" dirty="0" smtClean="0">
                <a:solidFill>
                  <a:srgbClr val="660066"/>
                </a:solidFill>
              </a:rPr>
              <a:t>2012</a:t>
            </a:r>
            <a:r>
              <a:rPr lang="ru-RU" sz="3900" b="1" dirty="0" smtClean="0">
                <a:solidFill>
                  <a:srgbClr val="660066"/>
                </a:solidFill>
              </a:rPr>
              <a:t> года </a:t>
            </a:r>
            <a:r>
              <a:rPr lang="ru-RU" sz="3900" b="1" u="sng" dirty="0" smtClean="0">
                <a:solidFill>
                  <a:srgbClr val="660033"/>
                </a:solidFill>
              </a:rPr>
              <a:t>«Уроки семьи и семейных ценностей». </a:t>
            </a:r>
            <a:r>
              <a:rPr lang="ru-RU" sz="3900" b="1" dirty="0" smtClean="0">
                <a:solidFill>
                  <a:srgbClr val="660066"/>
                </a:solidFill>
              </a:rPr>
              <a:t>Данное предложение было поддержано министром образования и науки РФ </a:t>
            </a:r>
          </a:p>
          <a:p>
            <a:pPr algn="ctr"/>
            <a:r>
              <a:rPr lang="ru-RU" sz="3900" b="1" dirty="0" smtClean="0">
                <a:solidFill>
                  <a:srgbClr val="660066"/>
                </a:solidFill>
              </a:rPr>
              <a:t> Д.В. Ливановым.</a:t>
            </a:r>
          </a:p>
          <a:p>
            <a:pPr algn="ctr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2536" y="0"/>
            <a:ext cx="9649072" cy="32129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600" dirty="0" smtClean="0">
                <a:solidFill>
                  <a:schemeClr val="bg1"/>
                </a:solidFill>
              </a:rPr>
              <a:t>Указом президента РФ от </a:t>
            </a:r>
            <a:r>
              <a:rPr lang="ru-RU" sz="4400" dirty="0" smtClean="0">
                <a:solidFill>
                  <a:schemeClr val="bg1"/>
                </a:solidFill>
              </a:rPr>
              <a:t>1</a:t>
            </a:r>
            <a:r>
              <a:rPr lang="ru-RU" sz="3600" dirty="0" smtClean="0">
                <a:solidFill>
                  <a:schemeClr val="bg1"/>
                </a:solidFill>
              </a:rPr>
              <a:t> июня </a:t>
            </a:r>
            <a:r>
              <a:rPr lang="ru-RU" sz="4400" dirty="0" smtClean="0">
                <a:solidFill>
                  <a:schemeClr val="bg1"/>
                </a:solidFill>
              </a:rPr>
              <a:t>2012</a:t>
            </a:r>
            <a:r>
              <a:rPr lang="ru-RU" sz="3600" dirty="0" smtClean="0">
                <a:solidFill>
                  <a:schemeClr val="bg1"/>
                </a:solidFill>
              </a:rPr>
              <a:t> года «О национальной стратегии действий в интересах детей на </a:t>
            </a:r>
            <a:r>
              <a:rPr lang="ru-RU" sz="4400" dirty="0" smtClean="0">
                <a:solidFill>
                  <a:schemeClr val="bg1"/>
                </a:solidFill>
              </a:rPr>
              <a:t>2012-2017 </a:t>
            </a:r>
            <a:r>
              <a:rPr lang="ru-RU" sz="3600" dirty="0" smtClean="0">
                <a:solidFill>
                  <a:schemeClr val="bg1"/>
                </a:solidFill>
              </a:rPr>
              <a:t>годы» объявлен безусловный приоритет семьи и семейных ценностей, предусмотрено развитие государственной семейной политики.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3000" b="1" dirty="0" smtClean="0">
                <a:solidFill>
                  <a:srgbClr val="7030A0"/>
                </a:solidFill>
                <a:cs typeface="Aharoni" pitchFamily="2" charset="-79"/>
              </a:rPr>
              <a:t>«</a:t>
            </a:r>
            <a:r>
              <a:rPr lang="ru-RU" sz="3000" b="1" dirty="0" smtClean="0">
                <a:solidFill>
                  <a:schemeClr val="bg1"/>
                </a:solidFill>
                <a:cs typeface="Aharoni" pitchFamily="2" charset="-79"/>
              </a:rPr>
              <a:t>Семья – это дом, где тепло и уютно, где тебя любят и ценят»</a:t>
            </a:r>
          </a:p>
          <a:p>
            <a:pPr marL="0" indent="0">
              <a:spcBef>
                <a:spcPts val="0"/>
              </a:spcBef>
            </a:pPr>
            <a:r>
              <a:rPr lang="ru-RU" sz="3000" b="1" dirty="0" smtClean="0">
                <a:solidFill>
                  <a:schemeClr val="bg2">
                    <a:lumMod val="75000"/>
                  </a:schemeClr>
                </a:solidFill>
              </a:rPr>
              <a:t>«Семья – это близкие друг другу люди, которых объединяют общие интересы».</a:t>
            </a:r>
          </a:p>
          <a:p>
            <a:pPr marL="0" indent="0">
              <a:spcBef>
                <a:spcPts val="0"/>
              </a:spcBef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«Семья – это родные друг другу люди». </a:t>
            </a:r>
          </a:p>
          <a:p>
            <a:pPr marL="0" indent="0">
              <a:spcBef>
                <a:spcPts val="0"/>
              </a:spcBef>
            </a:pPr>
            <a:r>
              <a:rPr lang="ru-RU" sz="3000" b="1" dirty="0" smtClean="0">
                <a:solidFill>
                  <a:srgbClr val="002060"/>
                </a:solidFill>
              </a:rPr>
              <a:t>«Это люди, с которыми мы вместе живём, отдыхаем, которые рядом и в праздники, и в трудные минуты»</a:t>
            </a:r>
          </a:p>
          <a:p>
            <a:pPr marL="0" indent="0">
              <a:spcBef>
                <a:spcPts val="0"/>
              </a:spcBef>
            </a:pPr>
            <a:r>
              <a:rPr lang="ru-RU" sz="3000" b="1" dirty="0" smtClean="0">
                <a:solidFill>
                  <a:srgbClr val="C00000"/>
                </a:solidFill>
              </a:rPr>
              <a:t>«Это самые близкие, самые надёжные друзья, которые всегда поймут, помогут, поддержат»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908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002060"/>
                </a:solidFill>
              </a:rPr>
              <a:t>«Семья – группа живущих вместе близких родственников» (</a:t>
            </a:r>
            <a:r>
              <a:rPr lang="ru-RU" sz="4000" dirty="0" smtClean="0">
                <a:solidFill>
                  <a:srgbClr val="002060"/>
                </a:solidFill>
              </a:rPr>
              <a:t>Из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dirty="0" smtClean="0">
                <a:solidFill>
                  <a:srgbClr val="002060"/>
                </a:solidFill>
              </a:rPr>
              <a:t>толкового  словаря С.И. Ожегова)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</a:rPr>
              <a:t>Моя семья – моя радость</a:t>
            </a:r>
            <a:endParaRPr lang="ru-RU" sz="5400" b="1" dirty="0">
              <a:solidFill>
                <a:srgbClr val="0000FF"/>
              </a:solidFill>
            </a:endParaRPr>
          </a:p>
        </p:txBody>
      </p:sp>
      <p:pic>
        <p:nvPicPr>
          <p:cNvPr id="52226" name="Picture 2" descr="Картинка 8 из 2025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684076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843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Семьи есть не только у людей…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Public\Pictures\Sample Pictures\Pengui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920880" cy="4464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08666" y="5661248"/>
            <a:ext cx="5654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И это тоже семья!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62041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«Семья – это та среда, где человек должен учиться творить добро» (В. А. Сухомлинский)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878271712" descr="http://bestgif.ru/_ph/15/2/87827171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86000"/>
            <a:ext cx="691276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551</TotalTime>
  <Words>853</Words>
  <Application>Microsoft Office PowerPoint</Application>
  <PresentationFormat>Экран (4:3)</PresentationFormat>
  <Paragraphs>123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Бумажная</vt:lpstr>
      <vt:lpstr>Моя семья</vt:lpstr>
      <vt:lpstr>С Днем знаний </vt:lpstr>
      <vt:lpstr>Чему  учат  в  школе?</vt:lpstr>
      <vt:lpstr> </vt:lpstr>
      <vt:lpstr>  Указом президента РФ от 1 июня 2012 года «О национальной стратегии действий в интересах детей на 2012-2017 годы» объявлен безусловный приоритет семьи и семейных ценностей, предусмотрено развитие государственной семейной политики. </vt:lpstr>
      <vt:lpstr>«Семья – группа живущих вместе близких родственников» (Из  толкового  словаря С.И. Ожегова)</vt:lpstr>
      <vt:lpstr>Моя семья – моя радость</vt:lpstr>
      <vt:lpstr>Семьи есть не только у людей…</vt:lpstr>
      <vt:lpstr>«Семья – это та среда, где человек должен учиться творить добро» (В. А. Сухомлинский)</vt:lpstr>
      <vt:lpstr>Делая друг другу комплименты и пожелания, мы обязательно желаем СЧАСТЬЯ. А ведь СЕМЬЯ тоже должна быть счастливой</vt:lpstr>
      <vt:lpstr>Что такое счастье?</vt:lpstr>
      <vt:lpstr>Каково на дому –  таково и самому</vt:lpstr>
      <vt:lpstr>Так не должно быть …</vt:lpstr>
      <vt:lpstr>Должно быть так!!!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Счастливая семья – это та семья, в которой никогда нет ссор, а всегда царит любовь и дружба. У меня самая счастливая семья, потому что каждый день я вижу своих родных.                                 8А Филимонова Аня</vt:lpstr>
      <vt:lpstr>  Семья –это круг  друзей, где тебя все понимают, любят и уважают. И ты должен отплатить им своей любовью. В семье всегда тебя поймут и простят.  </vt:lpstr>
      <vt:lpstr>Презентация PowerPoint</vt:lpstr>
      <vt:lpstr>Семейные ценности – это крепкий фундамент для семьи</vt:lpstr>
      <vt:lpstr>Какие «слова» должны «жить» в Вашей семье?  Выберите их</vt:lpstr>
      <vt:lpstr>Презентация PowerPoint</vt:lpstr>
      <vt:lpstr>Презентация PowerPoint</vt:lpstr>
      <vt:lpstr>Презентация PowerPoint</vt:lpstr>
      <vt:lpstr>Презентация PowerPoint</vt:lpstr>
      <vt:lpstr>Познакомьтесь с викториной на тему: «Семья»</vt:lpstr>
      <vt:lpstr>Какое выражение стало символом большой семьи?</vt:lpstr>
      <vt:lpstr>1.О чём это  сказано ? Что это за семья?  </vt:lpstr>
      <vt:lpstr>О какой русской игрушке эта цитата: </vt:lpstr>
      <vt:lpstr>Давайте никогда не ссориться !</vt:lpstr>
      <vt:lpstr>Презентация PowerPoint</vt:lpstr>
      <vt:lpstr>Вспомните, пожалуйста,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Чти отца и мать твою и преклоняй главу свою к их стопам, ибо мать родила тебя из утробы своей, претерпев немалые страдания, отец же всегда соболезнует тебе и всегда о тебе печалится. Того ради старость его поддержи, болезнь его излечи, седины его облобызай и накорми его сладкою пищей. То же самое твори и матери своей, а если стала она от старости ветха, носи ее на руках, а через грязь перенеси на своих плечах, прежде ее накорми, а потом уже и сам вкуси, с похвалою припади ко груди ее, и расцелуй мать свою — корень рождения своего. Ибо как ты родителям своим сотворишь, так же и дети твои воздадут тебе тою же мерою.                                                                                                                                Аввакум</dc:title>
  <dc:creator>Саня</dc:creator>
  <cp:lastModifiedBy>Home</cp:lastModifiedBy>
  <cp:revision>49</cp:revision>
  <dcterms:created xsi:type="dcterms:W3CDTF">2012-05-10T03:07:37Z</dcterms:created>
  <dcterms:modified xsi:type="dcterms:W3CDTF">2016-01-12T19:26:15Z</dcterms:modified>
</cp:coreProperties>
</file>