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81263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FF02BB-10E2-4D92-B569-E2E9C641A3D7}" type="datetimeFigureOut">
              <a:rPr lang="ru-RU" smtClean="0"/>
              <a:t>01.10.2016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68826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290858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1201736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148424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583027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965965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4149122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11599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517882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1FF02BB-10E2-4D92-B569-E2E9C641A3D7}" type="datetimeFigureOut">
              <a:rPr lang="ru-RU" smtClean="0"/>
              <a:t>01.10.2016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13625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1FF02BB-10E2-4D92-B569-E2E9C641A3D7}" type="datetimeFigureOut">
              <a:rPr lang="ru-RU" smtClean="0"/>
              <a:t>01.10.2016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234722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1FF02BB-10E2-4D92-B569-E2E9C641A3D7}" type="datetimeFigureOut">
              <a:rPr lang="ru-RU" smtClean="0"/>
              <a:t>01.10.2016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171797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1FF02BB-10E2-4D92-B569-E2E9C641A3D7}" type="datetimeFigureOut">
              <a:rPr lang="ru-RU" smtClean="0"/>
              <a:t>01.10.2016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9703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F02BB-10E2-4D92-B569-E2E9C641A3D7}" type="datetimeFigureOut">
              <a:rPr lang="ru-RU" smtClean="0"/>
              <a:t>01.10.2016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8665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FF02BB-10E2-4D92-B569-E2E9C641A3D7}" type="datetimeFigureOut">
              <a:rPr lang="ru-RU" smtClean="0"/>
              <a:t>01.10.2016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315869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1FF02BB-10E2-4D92-B569-E2E9C641A3D7}" type="datetimeFigureOut">
              <a:rPr lang="ru-RU" smtClean="0"/>
              <a:t>01.10.2016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00E914-6FFD-4AD3-83A5-6A6E9408A85A}" type="slidenum">
              <a:rPr lang="ru-RU" smtClean="0"/>
              <a:t>‹#›</a:t>
            </a:fld>
            <a:endParaRPr lang="ru-RU"/>
          </a:p>
        </p:txBody>
      </p:sp>
    </p:spTree>
    <p:extLst>
      <p:ext uri="{BB962C8B-B14F-4D97-AF65-F5344CB8AC3E}">
        <p14:creationId xmlns:p14="http://schemas.microsoft.com/office/powerpoint/2010/main" val="9063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1FF02BB-10E2-4D92-B569-E2E9C641A3D7}" type="datetimeFigureOut">
              <a:rPr lang="ru-RU" smtClean="0"/>
              <a:t>01.10.2016</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C00E914-6FFD-4AD3-83A5-6A6E9408A85A}" type="slidenum">
              <a:rPr lang="ru-RU" smtClean="0"/>
              <a:t>‹#›</a:t>
            </a:fld>
            <a:endParaRPr lang="ru-RU"/>
          </a:p>
        </p:txBody>
      </p:sp>
    </p:spTree>
    <p:extLst>
      <p:ext uri="{BB962C8B-B14F-4D97-AF65-F5344CB8AC3E}">
        <p14:creationId xmlns:p14="http://schemas.microsoft.com/office/powerpoint/2010/main" val="873186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492875"/>
          </a:xfrm>
        </p:spPr>
        <p:txBody>
          <a:bodyPr/>
          <a:lstStyle/>
          <a:p>
            <a:pPr algn="ctr"/>
            <a:r>
              <a:rPr lang="ru-RU" b="1" dirty="0" smtClean="0">
                <a:latin typeface="Times New Roman" panose="02020603050405020304" pitchFamily="18" charset="0"/>
                <a:cs typeface="Times New Roman" panose="02020603050405020304" pitchFamily="18" charset="0"/>
              </a:rPr>
              <a:t>Мотивация игровой деятельности. Формы и методы мотивации.</a:t>
            </a:r>
            <a:endParaRPr lang="ru-RU"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670430" y="4790828"/>
            <a:ext cx="6096000" cy="2247988"/>
          </a:xfrm>
          <a:prstGeom prst="rect">
            <a:avLst/>
          </a:prstGeom>
        </p:spPr>
        <p:txBody>
          <a:bodyPr>
            <a:spAutoFit/>
          </a:bodyPr>
          <a:lstStyle/>
          <a:p>
            <a:pPr marL="4140835">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Подготовила:</a:t>
            </a:r>
          </a:p>
          <a:p>
            <a:pPr marL="4140835">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Родина </a:t>
            </a:r>
            <a:r>
              <a:rPr lang="ru-RU" b="1" dirty="0">
                <a:latin typeface="Times New Roman" panose="02020603050405020304" pitchFamily="18" charset="0"/>
                <a:ea typeface="Calibri" panose="020F0502020204030204" pitchFamily="34" charset="0"/>
                <a:cs typeface="Times New Roman" panose="02020603050405020304" pitchFamily="18" charset="0"/>
              </a:rPr>
              <a:t>Вера Ивановна</a:t>
            </a:r>
            <a:endParaRPr lang="ru-RU" sz="1600" b="1" dirty="0">
              <a:latin typeface="Times New Roman" panose="02020603050405020304" pitchFamily="18" charset="0"/>
              <a:ea typeface="Calibri" panose="020F0502020204030204" pitchFamily="34" charset="0"/>
              <a:cs typeface="Times New Roman" panose="02020603050405020304" pitchFamily="18" charset="0"/>
            </a:endParaRPr>
          </a:p>
          <a:p>
            <a:pPr marL="4140835">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Воспитатель</a:t>
            </a:r>
          </a:p>
          <a:p>
            <a:pPr marL="4140835">
              <a:lnSpc>
                <a:spcPct val="107000"/>
              </a:lnSpc>
              <a:spcAft>
                <a:spcPts val="800"/>
              </a:spcAft>
            </a:pPr>
            <a:r>
              <a:rPr lang="en-US" sz="1600" b="1" dirty="0" smtClean="0">
                <a:latin typeface="Times New Roman" panose="02020603050405020304" pitchFamily="18" charset="0"/>
                <a:ea typeface="Calibri" panose="020F0502020204030204" pitchFamily="34" charset="0"/>
                <a:cs typeface="Times New Roman" panose="02020603050405020304" pitchFamily="18" charset="0"/>
              </a:rPr>
              <a:t>I</a:t>
            </a:r>
            <a:r>
              <a:rPr lang="ru-RU" sz="1600" b="1" dirty="0" smtClean="0">
                <a:latin typeface="Times New Roman" panose="02020603050405020304" pitchFamily="18" charset="0"/>
                <a:ea typeface="Calibri" panose="020F0502020204030204" pitchFamily="34" charset="0"/>
                <a:cs typeface="Times New Roman" panose="02020603050405020304" pitchFamily="18" charset="0"/>
              </a:rPr>
              <a:t> кв. категории</a:t>
            </a:r>
            <a:endParaRPr lang="ru-RU" sz="16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4563110"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2828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31494"/>
          </a:xfrm>
        </p:spPr>
        <p:txBody>
          <a:bodyPr>
            <a:normAutofit/>
          </a:bodyPr>
          <a:lstStyle/>
          <a:p>
            <a:pPr algn="ctr"/>
            <a:r>
              <a:rPr lang="ru-RU" sz="3600" dirty="0">
                <a:latin typeface="Times New Roman" panose="02020603050405020304" pitchFamily="18" charset="0"/>
                <a:cs typeface="Times New Roman" panose="02020603050405020304" pitchFamily="18" charset="0"/>
              </a:rPr>
              <a:t>Обучение детей должно быть </a:t>
            </a:r>
            <a:r>
              <a:rPr lang="ru-RU" sz="3600" b="1" dirty="0">
                <a:latin typeface="Times New Roman" panose="02020603050405020304" pitchFamily="18" charset="0"/>
                <a:cs typeface="Times New Roman" panose="02020603050405020304" pitchFamily="18" charset="0"/>
              </a:rPr>
              <a:t>развивающим,</a:t>
            </a:r>
            <a:r>
              <a:rPr lang="ru-RU" sz="3600" dirty="0">
                <a:latin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cs typeface="Times New Roman" panose="02020603050405020304" pitchFamily="18" charset="0"/>
              </a:rPr>
              <a:t>увлекательным, проблемно игровым</a:t>
            </a:r>
            <a:r>
              <a:rPr lang="ru-RU" sz="3600" dirty="0">
                <a:latin typeface="Times New Roman" panose="02020603050405020304" pitchFamily="18" charset="0"/>
                <a:cs typeface="Times New Roman" panose="02020603050405020304" pitchFamily="18" charset="0"/>
              </a:rPr>
              <a:t>, обеспечивать субъективную позицию ребёнка и постоянный рост его самостоятельности и творчества.</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134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1716" y="0"/>
            <a:ext cx="10515600" cy="6858000"/>
          </a:xfrm>
        </p:spPr>
        <p:txBody>
          <a:bodyPr>
            <a:normAutofit/>
          </a:bodyPr>
          <a:lstStyle/>
          <a:p>
            <a:pPr algn="ctr"/>
            <a:r>
              <a:rPr lang="ru-RU" sz="3600" b="1" dirty="0">
                <a:latin typeface="Times New Roman" panose="02020603050405020304" pitchFamily="18" charset="0"/>
                <a:cs typeface="Times New Roman" panose="02020603050405020304" pitchFamily="18" charset="0"/>
              </a:rPr>
              <a:t>Что такое игровая мотивация</a:t>
            </a:r>
            <a:r>
              <a:rPr lang="ru-RU" sz="3600" b="1" dirty="0" smtClean="0">
                <a:latin typeface="Times New Roman" panose="02020603050405020304" pitchFamily="18" charset="0"/>
                <a:cs typeface="Times New Roman" panose="02020603050405020304" pitchFamily="18" charset="0"/>
              </a:rPr>
              <a:t>?</a:t>
            </a:r>
            <a:br>
              <a:rPr lang="ru-RU" sz="3600" b="1"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1.</a:t>
            </a:r>
            <a:r>
              <a:rPr lang="ru-RU" sz="3600" b="1" dirty="0" smtClean="0">
                <a:latin typeface="Times New Roman" panose="02020603050405020304" pitchFamily="18" charset="0"/>
                <a:cs typeface="Times New Roman" panose="02020603050405020304" pitchFamily="18" charset="0"/>
              </a:rPr>
              <a:t>Мотивация</a:t>
            </a:r>
            <a:r>
              <a:rPr lang="ru-RU" sz="3600" b="1"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–(от лат. приводить в движение, толкать) </a:t>
            </a:r>
            <a:r>
              <a:rPr lang="ru-RU" sz="3600" dirty="0" smtClean="0">
                <a:latin typeface="Times New Roman" panose="02020603050405020304" pitchFamily="18" charset="0"/>
                <a:cs typeface="Times New Roman" panose="02020603050405020304" pitchFamily="18" charset="0"/>
              </a:rPr>
              <a:t>Побуждение </a:t>
            </a:r>
            <a:r>
              <a:rPr lang="ru-RU" sz="3600" dirty="0">
                <a:latin typeface="Times New Roman" panose="02020603050405020304" pitchFamily="18" charset="0"/>
                <a:cs typeface="Times New Roman" panose="02020603050405020304" pitchFamily="18" charset="0"/>
              </a:rPr>
              <a:t>к деятельности.</a:t>
            </a:r>
            <a:br>
              <a:rPr lang="ru-RU" sz="36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2.</a:t>
            </a:r>
            <a:r>
              <a:rPr lang="ru-RU" sz="3600" b="1" dirty="0" smtClean="0">
                <a:latin typeface="Times New Roman" panose="02020603050405020304" pitchFamily="18" charset="0"/>
                <a:cs typeface="Times New Roman" panose="02020603050405020304" pitchFamily="18" charset="0"/>
              </a:rPr>
              <a:t>Мотивация</a:t>
            </a:r>
            <a:r>
              <a:rPr lang="ru-RU" sz="3600" dirty="0" smtClean="0">
                <a:latin typeface="Times New Roman" panose="02020603050405020304" pitchFamily="18" charset="0"/>
                <a:cs typeface="Times New Roman" panose="02020603050405020304" pitchFamily="18" charset="0"/>
              </a:rPr>
              <a:t> - </a:t>
            </a:r>
            <a:r>
              <a:rPr lang="ru-RU" sz="3600" dirty="0">
                <a:latin typeface="Times New Roman" panose="02020603050405020304" pitchFamily="18" charset="0"/>
                <a:cs typeface="Times New Roman" panose="02020603050405020304" pitchFamily="18" charset="0"/>
              </a:rPr>
              <a:t>совокупность стойких мотивов, побуждений, определяющих содержание, направленность и характер деятельности личности, ее поведения.</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1097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87433"/>
          </a:xfrm>
        </p:spPr>
        <p:txBody>
          <a:bodyPr>
            <a:normAutofit/>
          </a:bodyPr>
          <a:lstStyle/>
          <a:p>
            <a:pPr algn="ctr"/>
            <a:r>
              <a:rPr lang="ru-RU" sz="3600" b="1" dirty="0">
                <a:latin typeface="Times New Roman" panose="02020603050405020304" pitchFamily="18" charset="0"/>
                <a:cs typeface="Times New Roman" panose="02020603050405020304" pitchFamily="18" charset="0"/>
              </a:rPr>
              <a:t>Для чего вообще нужна мотивация</a:t>
            </a:r>
            <a:r>
              <a:rPr lang="ru-RU" sz="3600" b="1" dirty="0" smtClean="0">
                <a:latin typeface="Times New Roman" panose="02020603050405020304" pitchFamily="18" charset="0"/>
                <a:cs typeface="Times New Roman" panose="02020603050405020304" pitchFamily="18" charset="0"/>
              </a:rPr>
              <a:t>?</a:t>
            </a:r>
            <a:br>
              <a:rPr lang="ru-RU" sz="3600" b="1"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Цель мотивации</a:t>
            </a:r>
            <a:r>
              <a:rPr lang="ru-RU" sz="3600" dirty="0">
                <a:latin typeface="Times New Roman" panose="02020603050405020304" pitchFamily="18" charset="0"/>
                <a:cs typeface="Times New Roman" panose="02020603050405020304" pitchFamily="18" charset="0"/>
              </a:rPr>
              <a:t> – вызвать у детей интерес к занятию, занимательному делу, или какой либо деятельности, создать условия увлеченности, умственного напряжения, направить усилия детей на осознанное освоение и приобретение знаний и умений.</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083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4"/>
            <a:ext cx="10515600" cy="6492875"/>
          </a:xfrm>
        </p:spPr>
        <p:txBody>
          <a:bodyPr>
            <a:normAutofit/>
          </a:bodyPr>
          <a:lstStyle/>
          <a:p>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Формы </a:t>
            </a:r>
            <a:r>
              <a:rPr lang="ru-RU" sz="3600" b="1" dirty="0">
                <a:latin typeface="Times New Roman" panose="02020603050405020304" pitchFamily="18" charset="0"/>
                <a:cs typeface="Times New Roman" panose="02020603050405020304" pitchFamily="18" charset="0"/>
              </a:rPr>
              <a:t>мотивации</a:t>
            </a:r>
            <a:r>
              <a:rPr lang="ru-RU" sz="3600" b="1" dirty="0" smtClean="0">
                <a:latin typeface="Times New Roman" panose="02020603050405020304" pitchFamily="18" charset="0"/>
                <a:cs typeface="Times New Roman" panose="02020603050405020304" pitchFamily="18" charset="0"/>
              </a:rPr>
              <a:t>.</a:t>
            </a:r>
            <a:br>
              <a:rPr lang="ru-RU" sz="3600" b="1"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1.Словесная </a:t>
            </a:r>
            <a:r>
              <a:rPr lang="ru-RU" sz="3600" b="1" dirty="0">
                <a:latin typeface="Times New Roman" panose="02020603050405020304" pitchFamily="18" charset="0"/>
                <a:cs typeface="Times New Roman" panose="02020603050405020304" pitchFamily="18" charset="0"/>
              </a:rPr>
              <a:t>мотивация </a:t>
            </a:r>
            <a:r>
              <a:rPr lang="ru-RU" sz="3600" dirty="0">
                <a:latin typeface="Times New Roman" panose="02020603050405020304" pitchFamily="18" charset="0"/>
                <a:cs typeface="Times New Roman" panose="02020603050405020304" pitchFamily="18" charset="0"/>
              </a:rPr>
              <a:t>– основана на прямом речевом указании ( </a:t>
            </a:r>
            <a:r>
              <a:rPr lang="ru-RU" sz="3600" i="1" dirty="0">
                <a:latin typeface="Times New Roman" panose="02020603050405020304" pitchFamily="18" charset="0"/>
                <a:cs typeface="Times New Roman" panose="02020603050405020304" pitchFamily="18" charset="0"/>
              </a:rPr>
              <a:t>прием соревнования, </a:t>
            </a:r>
            <a:r>
              <a:rPr lang="ru-RU" sz="3600" i="1" dirty="0" smtClean="0">
                <a:latin typeface="Times New Roman" panose="02020603050405020304" pitchFamily="18" charset="0"/>
                <a:cs typeface="Times New Roman" panose="02020603050405020304" pitchFamily="18" charset="0"/>
              </a:rPr>
              <a:t>постановка проблемы</a:t>
            </a:r>
            <a:r>
              <a:rPr lang="ru-RU" sz="3600" i="1" dirty="0">
                <a:latin typeface="Times New Roman" panose="02020603050405020304" pitchFamily="18" charset="0"/>
                <a:cs typeface="Times New Roman" panose="02020603050405020304" pitchFamily="18" charset="0"/>
              </a:rPr>
              <a:t>, просьба, похвала-хула</a:t>
            </a:r>
            <a:r>
              <a:rPr lang="ru-RU" sz="3600" i="1" dirty="0" smtClean="0">
                <a:latin typeface="Times New Roman" panose="02020603050405020304" pitchFamily="18" charset="0"/>
                <a:cs typeface="Times New Roman" panose="02020603050405020304" pitchFamily="18" charset="0"/>
              </a:rPr>
              <a:t>)</a:t>
            </a:r>
            <a:br>
              <a:rPr lang="ru-RU" sz="3600" i="1" dirty="0" smtClean="0">
                <a:latin typeface="Times New Roman" panose="02020603050405020304" pitchFamily="18" charset="0"/>
                <a:cs typeface="Times New Roman" panose="02020603050405020304" pitchFamily="18" charset="0"/>
              </a:rPr>
            </a:br>
            <a:r>
              <a:rPr lang="ru-RU" sz="3600" i="1" dirty="0" smtClean="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2.Предметно-действенная </a:t>
            </a:r>
            <a:r>
              <a:rPr lang="ru-RU" sz="3600" b="1" dirty="0">
                <a:latin typeface="Times New Roman" panose="02020603050405020304" pitchFamily="18" charset="0"/>
                <a:cs typeface="Times New Roman" panose="02020603050405020304" pitchFamily="18" charset="0"/>
              </a:rPr>
              <a:t>мотивация </a:t>
            </a:r>
            <a:r>
              <a:rPr lang="ru-RU" sz="3600" dirty="0">
                <a:latin typeface="Times New Roman" panose="02020603050405020304" pitchFamily="18" charset="0"/>
                <a:cs typeface="Times New Roman" panose="02020603050405020304" pitchFamily="18" charset="0"/>
              </a:rPr>
              <a:t>- внедрение в процесс какого-либо предмета игрушки или пособия, с которым в дальнейшем ребенок будет </a:t>
            </a:r>
            <a:r>
              <a:rPr lang="ru-RU" sz="3600" dirty="0" smtClean="0">
                <a:latin typeface="Times New Roman" panose="02020603050405020304" pitchFamily="18" charset="0"/>
                <a:cs typeface="Times New Roman" panose="02020603050405020304" pitchFamily="18" charset="0"/>
              </a:rPr>
              <a:t>действовать. </a:t>
            </a:r>
            <a:r>
              <a:rPr lang="ru-RU" sz="3600" i="1" dirty="0" smtClean="0">
                <a:latin typeface="Times New Roman" panose="02020603050405020304" pitchFamily="18" charset="0"/>
                <a:cs typeface="Times New Roman" panose="02020603050405020304" pitchFamily="18" charset="0"/>
              </a:rPr>
              <a:t>(письмо</a:t>
            </a:r>
            <a:r>
              <a:rPr lang="ru-RU" sz="3600" i="1" dirty="0">
                <a:latin typeface="Times New Roman" panose="02020603050405020304" pitchFamily="18" charset="0"/>
                <a:cs typeface="Times New Roman" panose="02020603050405020304" pitchFamily="18" charset="0"/>
              </a:rPr>
              <a:t>, сказочный персонаж, волшебная корзина, коробочки, плакаты)</a:t>
            </a: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924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492875"/>
          </a:xfrm>
        </p:spPr>
        <p:txBody>
          <a:bodyPr>
            <a:normAutofit fontScale="90000"/>
          </a:bodyPr>
          <a:lstStyle/>
          <a:p>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Методы (способы) мотивации</a:t>
            </a:r>
            <a:br>
              <a:rPr lang="ru-RU" sz="3600" b="1"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cs typeface="Times New Roman" panose="02020603050405020304" pitchFamily="18" charset="0"/>
              </a:rPr>
              <a:t>С</a:t>
            </a:r>
            <a:r>
              <a:rPr lang="ru-RU" sz="3600" b="1" dirty="0" smtClean="0">
                <a:latin typeface="Times New Roman" panose="02020603050405020304" pitchFamily="18" charset="0"/>
                <a:cs typeface="Times New Roman" panose="02020603050405020304" pitchFamily="18" charset="0"/>
              </a:rPr>
              <a:t>юрпризный момент </a:t>
            </a:r>
            <a:r>
              <a:rPr lang="ru-RU" sz="3600" dirty="0" smtClean="0">
                <a:latin typeface="Times New Roman" panose="02020603050405020304" pitchFamily="18" charset="0"/>
                <a:cs typeface="Times New Roman" panose="02020603050405020304" pitchFamily="18" charset="0"/>
              </a:rPr>
              <a:t>(появление какого-либо героя например, в группе появляется Незнайка, который очень хочет быть доктором)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Создание проблемной ситуации </a:t>
            </a:r>
            <a:r>
              <a:rPr lang="ru-RU" sz="3600" dirty="0" smtClean="0">
                <a:latin typeface="Times New Roman" panose="02020603050405020304" pitchFamily="18" charset="0"/>
                <a:cs typeface="Times New Roman" panose="02020603050405020304" pitchFamily="18" charset="0"/>
              </a:rPr>
              <a:t>(воспитатель берет мяч кладет его в пакет говорит, что купила тяжелый арбуз не может его донести. Дети сами предлагают варианты решения проблемы, а воспитатель выбирает нужный).</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Воображаемая ситуация </a:t>
            </a:r>
            <a:r>
              <a:rPr lang="ru-RU" sz="3600" dirty="0" smtClean="0">
                <a:latin typeface="Times New Roman" panose="02020603050405020304" pitchFamily="18" charset="0"/>
                <a:cs typeface="Times New Roman" panose="02020603050405020304" pitchFamily="18" charset="0"/>
              </a:rPr>
              <a:t>(воспитатель садится за столик и говорит, что пришла в уютное кафе и хочет покушать).</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139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9011"/>
            <a:ext cx="10515600" cy="6788989"/>
          </a:xfrm>
        </p:spPr>
        <p:txBody>
          <a:bodyPr>
            <a:noAutofit/>
          </a:bodyPr>
          <a:lstStyle/>
          <a:p>
            <a:r>
              <a:rPr lang="ru-RU" sz="3600" dirty="0" smtClean="0">
                <a:latin typeface="Times New Roman" panose="02020603050405020304" pitchFamily="18" charset="0"/>
                <a:cs typeface="Times New Roman" panose="02020603050405020304" pitchFamily="18" charset="0"/>
              </a:rPr>
              <a:t>         Мотивация </a:t>
            </a:r>
            <a:r>
              <a:rPr lang="ru-RU" sz="3600" dirty="0">
                <a:latin typeface="Times New Roman" panose="02020603050405020304" pitchFamily="18" charset="0"/>
                <a:cs typeface="Times New Roman" panose="02020603050405020304" pitchFamily="18" charset="0"/>
              </a:rPr>
              <a:t>определяет ход </a:t>
            </a:r>
            <a:r>
              <a:rPr lang="ru-RU" sz="3600" dirty="0" smtClean="0">
                <a:latin typeface="Times New Roman" panose="02020603050405020304" pitchFamily="18" charset="0"/>
                <a:cs typeface="Times New Roman" panose="02020603050405020304" pitchFamily="18" charset="0"/>
              </a:rPr>
              <a:t>игры, </a:t>
            </a:r>
            <a:r>
              <a:rPr lang="ru-RU" sz="3600" dirty="0">
                <a:latin typeface="Times New Roman" panose="02020603050405020304" pitchFamily="18" charset="0"/>
                <a:cs typeface="Times New Roman" panose="02020603050405020304" pitchFamily="18" charset="0"/>
              </a:rPr>
              <a:t>п</a:t>
            </a:r>
            <a:r>
              <a:rPr lang="ru-RU" sz="3600" dirty="0" smtClean="0">
                <a:latin typeface="Times New Roman" panose="02020603050405020304" pitchFamily="18" charset="0"/>
                <a:cs typeface="Times New Roman" panose="02020603050405020304" pitchFamily="18" charset="0"/>
              </a:rPr>
              <a:t>ри </a:t>
            </a:r>
            <a:r>
              <a:rPr lang="ru-RU" sz="3600" dirty="0">
                <a:latin typeface="Times New Roman" panose="02020603050405020304" pitchFamily="18" charset="0"/>
                <a:cs typeface="Times New Roman" panose="02020603050405020304" pitchFamily="18" charset="0"/>
              </a:rPr>
              <a:t>этом </a:t>
            </a:r>
            <a:r>
              <a:rPr lang="ru-RU" sz="3600" dirty="0" smtClean="0">
                <a:latin typeface="Times New Roman" panose="02020603050405020304" pitchFamily="18" charset="0"/>
                <a:cs typeface="Times New Roman" panose="02020603050405020304" pitchFamily="18" charset="0"/>
              </a:rPr>
              <a:t>                   учитываем </a:t>
            </a:r>
            <a:r>
              <a:rPr lang="ru-RU" sz="3600" dirty="0">
                <a:latin typeface="Times New Roman" panose="02020603050405020304" pitchFamily="18" charset="0"/>
                <a:cs typeface="Times New Roman" panose="02020603050405020304" pitchFamily="18" charset="0"/>
              </a:rPr>
              <a:t>следующие </a:t>
            </a:r>
            <a:r>
              <a:rPr lang="ru-RU" sz="3600" b="1" dirty="0">
                <a:latin typeface="Times New Roman" panose="02020603050405020304" pitchFamily="18" charset="0"/>
                <a:cs typeface="Times New Roman" panose="02020603050405020304" pitchFamily="18" charset="0"/>
              </a:rPr>
              <a:t>условия</a:t>
            </a:r>
            <a:r>
              <a:rPr lang="ru-RU" sz="3600" dirty="0" smtClean="0">
                <a:latin typeface="Times New Roman" panose="02020603050405020304" pitchFamily="18" charset="0"/>
                <a:cs typeface="Times New Roman" panose="02020603050405020304" pitchFamily="18" charset="0"/>
              </a:rPr>
              <a:t>:</a:t>
            </a:r>
            <a:br>
              <a:rPr lang="ru-RU" sz="3600" dirty="0" smtClean="0">
                <a:latin typeface="Times New Roman" panose="02020603050405020304" pitchFamily="18" charset="0"/>
                <a:cs typeface="Times New Roman" panose="02020603050405020304" pitchFamily="18" charset="0"/>
              </a:rPr>
            </a:b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1</a:t>
            </a:r>
            <a:r>
              <a:rPr lang="ru-RU" sz="2400" dirty="0">
                <a:latin typeface="Times New Roman" panose="02020603050405020304" pitchFamily="18" charset="0"/>
                <a:cs typeface="Times New Roman" panose="02020603050405020304" pitchFamily="18" charset="0"/>
              </a:rPr>
              <a:t>. Организация игры, при которой ребёнок вовлекается в процесс </a:t>
            </a:r>
            <a:r>
              <a:rPr lang="ru-RU" sz="2400" dirty="0" smtClean="0">
                <a:latin typeface="Times New Roman" panose="02020603050405020304" pitchFamily="18" charset="0"/>
                <a:cs typeface="Times New Roman" panose="02020603050405020304" pitchFamily="18" charset="0"/>
              </a:rPr>
              <a:t>        самостоятельного </a:t>
            </a:r>
            <a:r>
              <a:rPr lang="ru-RU" sz="2400" dirty="0">
                <a:latin typeface="Times New Roman" panose="02020603050405020304" pitchFamily="18" charset="0"/>
                <a:cs typeface="Times New Roman" panose="02020603050405020304" pitchFamily="18" charset="0"/>
              </a:rPr>
              <a:t>поиска и открытия новых знаний, решает задачи проблемного </a:t>
            </a:r>
            <a:r>
              <a:rPr lang="ru-RU" sz="2400" dirty="0" smtClean="0">
                <a:latin typeface="Times New Roman" panose="02020603050405020304" pitchFamily="18" charset="0"/>
                <a:cs typeface="Times New Roman" panose="02020603050405020304" pitchFamily="18" charset="0"/>
              </a:rPr>
              <a:t>характера.  </a:t>
            </a:r>
            <a:br>
              <a:rPr lang="ru-RU" sz="240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2</a:t>
            </a:r>
            <a:r>
              <a:rPr lang="ru-RU" sz="2400" dirty="0">
                <a:latin typeface="Times New Roman" panose="02020603050405020304" pitchFamily="18" charset="0"/>
                <a:cs typeface="Times New Roman" panose="02020603050405020304" pitchFamily="18" charset="0"/>
              </a:rPr>
              <a:t>. Игровая деятельность должна быть разнообразной.</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3</a:t>
            </a:r>
            <a:r>
              <a:rPr lang="ru-RU" sz="2400" dirty="0">
                <a:latin typeface="Times New Roman" panose="02020603050405020304" pitchFamily="18" charset="0"/>
                <a:cs typeface="Times New Roman" panose="02020603050405020304" pitchFamily="18" charset="0"/>
              </a:rPr>
              <a:t>. Следует постоянно менять форму вопросов, заданий, стимулировать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детей.</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4. Содержание  творческих заданий должно быть трудным, но посильным.</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5. Чем больше новый материал связан с имеющимся личным опытом ребёнка, тем он интересен для него.</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6. Учёт индивидуальных, возрастных, медицинских, психических особенностей воспитанников.</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7. Эмоциональность педагога, его умение поддержать и направить интерес к содержанию игры, стимулировать игровую активность </a:t>
            </a:r>
            <a:r>
              <a:rPr lang="ru-RU" sz="2400" dirty="0" smtClean="0">
                <a:latin typeface="Times New Roman" panose="02020603050405020304" pitchFamily="18" charset="0"/>
                <a:cs typeface="Times New Roman" panose="02020603050405020304" pitchFamily="18" charset="0"/>
              </a:rPr>
              <a:t>детей.</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27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1949" y="2229928"/>
            <a:ext cx="10018713" cy="1752599"/>
          </a:xfrm>
        </p:spPr>
        <p:txBody>
          <a:bodyPr/>
          <a:lstStyle/>
          <a:p>
            <a:r>
              <a:rPr lang="ru-RU" b="1" dirty="0" smtClean="0">
                <a:latin typeface="Times New Roman" panose="02020603050405020304" pitchFamily="18" charset="0"/>
                <a:cs typeface="Times New Roman" panose="02020603050405020304" pitchFamily="18" charset="0"/>
              </a:rPr>
              <a:t>Спасибо за внимание</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603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Organic</Template>
  <TotalTime>130</TotalTime>
  <Words>60</Words>
  <Application>Microsoft Office PowerPoint</Application>
  <PresentationFormat>Широкоэкранный</PresentationFormat>
  <Paragraphs>13</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Corbel</vt:lpstr>
      <vt:lpstr>Times New Roman</vt:lpstr>
      <vt:lpstr>Параллакс</vt:lpstr>
      <vt:lpstr>Мотивация игровой деятельности. Формы и методы мотивации.</vt:lpstr>
      <vt:lpstr>Обучение детей должно быть развивающим, увлекательным, проблемно игровым, обеспечивать субъективную позицию ребёнка и постоянный рост его самостоятельности и творчества. </vt:lpstr>
      <vt:lpstr>Что такое игровая мотивация?   1.Мотивация –(от лат. приводить в движение, толкать) Побуждение к деятельности.  2.Мотивация - совокупность стойких мотивов, побуждений, определяющих содержание, направленность и характер деятельности личности, ее поведения. </vt:lpstr>
      <vt:lpstr>Для чего вообще нужна мотивация?   Цель мотивации – вызвать у детей интерес к занятию, занимательному делу, или какой либо деятельности, создать условия увлеченности, умственного напряжения, направить усилия детей на осознанное освоение и приобретение знаний и умений. </vt:lpstr>
      <vt:lpstr> Формы мотивации.           1.Словесная мотивация – основана на прямом речевом указании ( прием соревнования, постановка проблемы, просьба, похвала-хула)           2.Предметно-действенная мотивация - внедрение в процесс какого-либо предмета игрушки или пособия, с которым в дальнейшем ребенок будет действовать. (письмо, сказочный персонаж, волшебная корзина, коробочки, плакаты) </vt:lpstr>
      <vt:lpstr>   Методы (способы) мотивации  - Сюрпризный момент (появление какого-либо героя например, в группе появляется Незнайка, который очень хочет быть доктором)  - Создание проблемной ситуации (воспитатель берет мяч кладет его в пакет говорит, что купила тяжелый арбуз не может его донести. Дети сами предлагают варианты решения проблемы, а воспитатель выбирает нужный). - Воображаемая ситуация (воспитатель садится за столик и говорит, что пришла в уютное кафе и хочет покушать).</vt:lpstr>
      <vt:lpstr>         Мотивация определяет ход игры, при этом                    учитываем следующие условия:                1. Организация игры, при которой ребёнок вовлекается в процесс         самостоятельного поиска и открытия новых знаний, решает задачи проблемного характера.   2. Игровая деятельность должна быть разнообразной. 3. Следует постоянно менять форму вопросов, заданий, стимулировать  детей. 4. Содержание  творческих заданий должно быть трудным, но посильным. 5. Чем больше новый материал связан с имеющимся личным опытом ребёнка, тем он интересен для него. 6. Учёт индивидуальных, возрастных, медицинских, психических особенностей воспитанников. 7. Эмоциональность педагога, его умение поддержать и направить интерес к содержанию игры, стимулировать игровую активность детей.</vt:lpstr>
      <vt:lpstr>Спасибо за внимание</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Ванек</dc:creator>
  <cp:lastModifiedBy>Ванек</cp:lastModifiedBy>
  <cp:revision>15</cp:revision>
  <dcterms:created xsi:type="dcterms:W3CDTF">2015-11-23T20:37:34Z</dcterms:created>
  <dcterms:modified xsi:type="dcterms:W3CDTF">2016-09-30T20:30:24Z</dcterms:modified>
</cp:coreProperties>
</file>