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8" r:id="rId13"/>
    <p:sldId id="267"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72" autoAdjust="0"/>
    <p:restoredTop sz="94660"/>
  </p:normalViewPr>
  <p:slideViewPr>
    <p:cSldViewPr>
      <p:cViewPr>
        <p:scale>
          <a:sx n="75" d="100"/>
          <a:sy n="75" d="100"/>
        </p:scale>
        <p:origin x="-1434"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0093E87-9DE5-4D6E-9D05-B9EED148C491}" type="datetimeFigureOut">
              <a:rPr lang="ru-RU" smtClean="0"/>
              <a:t>27.01.2015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393EC7-7EBD-4210-AA97-3DAB37F32493}" type="slidenum">
              <a:rPr lang="ru-RU" smtClean="0"/>
              <a:t>‹#›</a:t>
            </a:fld>
            <a:endParaRPr lang="ru-RU"/>
          </a:p>
        </p:txBody>
      </p:sp>
    </p:spTree>
    <p:extLst>
      <p:ext uri="{BB962C8B-B14F-4D97-AF65-F5344CB8AC3E}">
        <p14:creationId xmlns:p14="http://schemas.microsoft.com/office/powerpoint/2010/main" val="1352250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0093E87-9DE5-4D6E-9D05-B9EED148C491}" type="datetimeFigureOut">
              <a:rPr lang="ru-RU" smtClean="0"/>
              <a:t>27.01.2015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393EC7-7EBD-4210-AA97-3DAB37F32493}" type="slidenum">
              <a:rPr lang="ru-RU" smtClean="0"/>
              <a:t>‹#›</a:t>
            </a:fld>
            <a:endParaRPr lang="ru-RU"/>
          </a:p>
        </p:txBody>
      </p:sp>
    </p:spTree>
    <p:extLst>
      <p:ext uri="{BB962C8B-B14F-4D97-AF65-F5344CB8AC3E}">
        <p14:creationId xmlns:p14="http://schemas.microsoft.com/office/powerpoint/2010/main" val="1480723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0093E87-9DE5-4D6E-9D05-B9EED148C491}" type="datetimeFigureOut">
              <a:rPr lang="ru-RU" smtClean="0"/>
              <a:t>27.01.2015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393EC7-7EBD-4210-AA97-3DAB37F32493}" type="slidenum">
              <a:rPr lang="ru-RU" smtClean="0"/>
              <a:t>‹#›</a:t>
            </a:fld>
            <a:endParaRPr lang="ru-RU"/>
          </a:p>
        </p:txBody>
      </p:sp>
    </p:spTree>
    <p:extLst>
      <p:ext uri="{BB962C8B-B14F-4D97-AF65-F5344CB8AC3E}">
        <p14:creationId xmlns:p14="http://schemas.microsoft.com/office/powerpoint/2010/main" val="1657317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0093E87-9DE5-4D6E-9D05-B9EED148C491}" type="datetimeFigureOut">
              <a:rPr lang="ru-RU" smtClean="0"/>
              <a:t>27.01.2015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393EC7-7EBD-4210-AA97-3DAB37F32493}" type="slidenum">
              <a:rPr lang="ru-RU" smtClean="0"/>
              <a:t>‹#›</a:t>
            </a:fld>
            <a:endParaRPr lang="ru-RU"/>
          </a:p>
        </p:txBody>
      </p:sp>
    </p:spTree>
    <p:extLst>
      <p:ext uri="{BB962C8B-B14F-4D97-AF65-F5344CB8AC3E}">
        <p14:creationId xmlns:p14="http://schemas.microsoft.com/office/powerpoint/2010/main" val="2069996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0093E87-9DE5-4D6E-9D05-B9EED148C491}" type="datetimeFigureOut">
              <a:rPr lang="ru-RU" smtClean="0"/>
              <a:t>27.01.2015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393EC7-7EBD-4210-AA97-3DAB37F32493}" type="slidenum">
              <a:rPr lang="ru-RU" smtClean="0"/>
              <a:t>‹#›</a:t>
            </a:fld>
            <a:endParaRPr lang="ru-RU"/>
          </a:p>
        </p:txBody>
      </p:sp>
    </p:spTree>
    <p:extLst>
      <p:ext uri="{BB962C8B-B14F-4D97-AF65-F5344CB8AC3E}">
        <p14:creationId xmlns:p14="http://schemas.microsoft.com/office/powerpoint/2010/main" val="3459420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0093E87-9DE5-4D6E-9D05-B9EED148C491}" type="datetimeFigureOut">
              <a:rPr lang="ru-RU" smtClean="0"/>
              <a:t>27.01.2015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0393EC7-7EBD-4210-AA97-3DAB37F32493}" type="slidenum">
              <a:rPr lang="ru-RU" smtClean="0"/>
              <a:t>‹#›</a:t>
            </a:fld>
            <a:endParaRPr lang="ru-RU"/>
          </a:p>
        </p:txBody>
      </p:sp>
    </p:spTree>
    <p:extLst>
      <p:ext uri="{BB962C8B-B14F-4D97-AF65-F5344CB8AC3E}">
        <p14:creationId xmlns:p14="http://schemas.microsoft.com/office/powerpoint/2010/main" val="1173686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0093E87-9DE5-4D6E-9D05-B9EED148C491}" type="datetimeFigureOut">
              <a:rPr lang="ru-RU" smtClean="0"/>
              <a:t>27.01.2015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0393EC7-7EBD-4210-AA97-3DAB37F32493}" type="slidenum">
              <a:rPr lang="ru-RU" smtClean="0"/>
              <a:t>‹#›</a:t>
            </a:fld>
            <a:endParaRPr lang="ru-RU"/>
          </a:p>
        </p:txBody>
      </p:sp>
    </p:spTree>
    <p:extLst>
      <p:ext uri="{BB962C8B-B14F-4D97-AF65-F5344CB8AC3E}">
        <p14:creationId xmlns:p14="http://schemas.microsoft.com/office/powerpoint/2010/main" val="1531247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90093E87-9DE5-4D6E-9D05-B9EED148C491}" type="datetimeFigureOut">
              <a:rPr lang="ru-RU" smtClean="0"/>
              <a:t>27.01.2015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0393EC7-7EBD-4210-AA97-3DAB37F32493}" type="slidenum">
              <a:rPr lang="ru-RU" smtClean="0"/>
              <a:t>‹#›</a:t>
            </a:fld>
            <a:endParaRPr lang="ru-RU"/>
          </a:p>
        </p:txBody>
      </p:sp>
    </p:spTree>
    <p:extLst>
      <p:ext uri="{BB962C8B-B14F-4D97-AF65-F5344CB8AC3E}">
        <p14:creationId xmlns:p14="http://schemas.microsoft.com/office/powerpoint/2010/main" val="3434275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0093E87-9DE5-4D6E-9D05-B9EED148C491}" type="datetimeFigureOut">
              <a:rPr lang="ru-RU" smtClean="0"/>
              <a:t>27.01.2015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0393EC7-7EBD-4210-AA97-3DAB37F32493}" type="slidenum">
              <a:rPr lang="ru-RU" smtClean="0"/>
              <a:t>‹#›</a:t>
            </a:fld>
            <a:endParaRPr lang="ru-RU"/>
          </a:p>
        </p:txBody>
      </p:sp>
    </p:spTree>
    <p:extLst>
      <p:ext uri="{BB962C8B-B14F-4D97-AF65-F5344CB8AC3E}">
        <p14:creationId xmlns:p14="http://schemas.microsoft.com/office/powerpoint/2010/main" val="196785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0093E87-9DE5-4D6E-9D05-B9EED148C491}" type="datetimeFigureOut">
              <a:rPr lang="ru-RU" smtClean="0"/>
              <a:t>27.01.2015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0393EC7-7EBD-4210-AA97-3DAB37F32493}" type="slidenum">
              <a:rPr lang="ru-RU" smtClean="0"/>
              <a:t>‹#›</a:t>
            </a:fld>
            <a:endParaRPr lang="ru-RU"/>
          </a:p>
        </p:txBody>
      </p:sp>
    </p:spTree>
    <p:extLst>
      <p:ext uri="{BB962C8B-B14F-4D97-AF65-F5344CB8AC3E}">
        <p14:creationId xmlns:p14="http://schemas.microsoft.com/office/powerpoint/2010/main" val="3958627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0093E87-9DE5-4D6E-9D05-B9EED148C491}" type="datetimeFigureOut">
              <a:rPr lang="ru-RU" smtClean="0"/>
              <a:t>27.01.2015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0393EC7-7EBD-4210-AA97-3DAB37F32493}" type="slidenum">
              <a:rPr lang="ru-RU" smtClean="0"/>
              <a:t>‹#›</a:t>
            </a:fld>
            <a:endParaRPr lang="ru-RU"/>
          </a:p>
        </p:txBody>
      </p:sp>
    </p:spTree>
    <p:extLst>
      <p:ext uri="{BB962C8B-B14F-4D97-AF65-F5344CB8AC3E}">
        <p14:creationId xmlns:p14="http://schemas.microsoft.com/office/powerpoint/2010/main" val="369119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093E87-9DE5-4D6E-9D05-B9EED148C491}" type="datetimeFigureOut">
              <a:rPr lang="ru-RU" smtClean="0"/>
              <a:t>27.01.2015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393EC7-7EBD-4210-AA97-3DAB37F32493}" type="slidenum">
              <a:rPr lang="ru-RU" smtClean="0"/>
              <a:t>‹#›</a:t>
            </a:fld>
            <a:endParaRPr lang="ru-RU"/>
          </a:p>
        </p:txBody>
      </p:sp>
    </p:spTree>
    <p:extLst>
      <p:ext uri="{BB962C8B-B14F-4D97-AF65-F5344CB8AC3E}">
        <p14:creationId xmlns:p14="http://schemas.microsoft.com/office/powerpoint/2010/main" val="31657313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4545" y="-243408"/>
            <a:ext cx="9468545" cy="7101410"/>
          </a:xfrm>
          <a:prstGeom prst="rect">
            <a:avLst/>
          </a:prstGeom>
        </p:spPr>
      </p:pic>
      <p:sp>
        <p:nvSpPr>
          <p:cNvPr id="6" name="Прямоугольник 5"/>
          <p:cNvSpPr/>
          <p:nvPr/>
        </p:nvSpPr>
        <p:spPr>
          <a:xfrm>
            <a:off x="2508155" y="2276872"/>
            <a:ext cx="4584125" cy="1754326"/>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ru-RU"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Математик</a:t>
            </a:r>
          </a:p>
          <a:p>
            <a:pPr algn="ctr"/>
            <a:r>
              <a:rPr lang="ru-RU"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r>
              <a:rPr lang="ru-RU" sz="5400" b="1" cap="all" spc="0" dirty="0" err="1"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брэйн</a:t>
            </a:r>
            <a:r>
              <a:rPr lang="ru-RU"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-ринг</a:t>
            </a:r>
            <a:endParaRPr lang="ru-RU"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extLst>
      <p:ext uri="{BB962C8B-B14F-4D97-AF65-F5344CB8AC3E}">
        <p14:creationId xmlns:p14="http://schemas.microsoft.com/office/powerpoint/2010/main" val="1160209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971600" y="2138477"/>
            <a:ext cx="8064896" cy="1938992"/>
          </a:xfrm>
          <a:prstGeom prst="rect">
            <a:avLst/>
          </a:prstGeom>
          <a:noFill/>
        </p:spPr>
        <p:txBody>
          <a:bodyPr wrap="square" rtlCol="0">
            <a:spAutoFit/>
          </a:bodyPr>
          <a:lstStyle/>
          <a:p>
            <a:pPr lvl="0"/>
            <a:r>
              <a:rPr lang="tt-RU" sz="4000" dirty="0" smtClean="0"/>
              <a:t>7. </a:t>
            </a:r>
            <a:r>
              <a:rPr lang="tt-RU" sz="4000" dirty="0"/>
              <a:t>Әтәч бер аягында басып торганда 5 кг авырлыкта, </a:t>
            </a:r>
            <a:r>
              <a:rPr lang="tt-RU" sz="4000" dirty="0" smtClean="0"/>
              <a:t>2 аягына басса, </a:t>
            </a:r>
            <a:r>
              <a:rPr lang="tt-RU" sz="4000" dirty="0"/>
              <a:t>ничә кг була? </a:t>
            </a:r>
            <a:endParaRPr lang="ru-RU" sz="40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2189045" y="4094760"/>
            <a:ext cx="4896544" cy="1446550"/>
          </a:xfrm>
          <a:prstGeom prst="rect">
            <a:avLst/>
          </a:prstGeom>
          <a:noFill/>
        </p:spPr>
        <p:txBody>
          <a:bodyPr wrap="square" rtlCol="0">
            <a:spAutoFit/>
          </a:bodyPr>
          <a:lstStyle/>
          <a:p>
            <a:r>
              <a:rPr lang="tt-RU" sz="8800" dirty="0" smtClean="0">
                <a:solidFill>
                  <a:srgbClr val="FF0000"/>
                </a:solidFill>
              </a:rPr>
              <a:t>      5 кг</a:t>
            </a:r>
            <a:endParaRPr lang="ru-RU" sz="8800" dirty="0">
              <a:solidFill>
                <a:srgbClr val="FF0000"/>
              </a:solidFill>
            </a:endParaRPr>
          </a:p>
        </p:txBody>
      </p:sp>
    </p:spTree>
    <p:extLst>
      <p:ext uri="{BB962C8B-B14F-4D97-AF65-F5344CB8AC3E}">
        <p14:creationId xmlns:p14="http://schemas.microsoft.com/office/powerpoint/2010/main" val="1765352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971600" y="2138477"/>
            <a:ext cx="8064896" cy="1323439"/>
          </a:xfrm>
          <a:prstGeom prst="rect">
            <a:avLst/>
          </a:prstGeom>
          <a:noFill/>
        </p:spPr>
        <p:txBody>
          <a:bodyPr wrap="square" rtlCol="0">
            <a:spAutoFit/>
          </a:bodyPr>
          <a:lstStyle/>
          <a:p>
            <a:pPr lvl="0"/>
            <a:r>
              <a:rPr lang="tt-RU" sz="4000" dirty="0"/>
              <a:t>8</a:t>
            </a:r>
            <a:r>
              <a:rPr lang="tt-RU" sz="4000" dirty="0" smtClean="0"/>
              <a:t>. </a:t>
            </a:r>
            <a:r>
              <a:rPr lang="tt-RU" sz="4000" dirty="0"/>
              <a:t>Буш 0,2л стаканга ничә борчак салып була?</a:t>
            </a:r>
            <a:endParaRPr lang="ru-RU" sz="40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2189045" y="4094760"/>
            <a:ext cx="4896544" cy="1446550"/>
          </a:xfrm>
          <a:prstGeom prst="rect">
            <a:avLst/>
          </a:prstGeom>
          <a:noFill/>
        </p:spPr>
        <p:txBody>
          <a:bodyPr wrap="square" rtlCol="0">
            <a:spAutoFit/>
          </a:bodyPr>
          <a:lstStyle/>
          <a:p>
            <a:r>
              <a:rPr lang="tt-RU" sz="8800" dirty="0" smtClean="0">
                <a:solidFill>
                  <a:srgbClr val="FF0000"/>
                </a:solidFill>
              </a:rPr>
              <a:t>      1</a:t>
            </a:r>
            <a:endParaRPr lang="ru-RU" sz="8800" dirty="0">
              <a:solidFill>
                <a:srgbClr val="FF0000"/>
              </a:solidFill>
            </a:endParaRPr>
          </a:p>
        </p:txBody>
      </p:sp>
    </p:spTree>
    <p:extLst>
      <p:ext uri="{BB962C8B-B14F-4D97-AF65-F5344CB8AC3E}">
        <p14:creationId xmlns:p14="http://schemas.microsoft.com/office/powerpoint/2010/main" val="3508040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971600" y="2138477"/>
            <a:ext cx="8064896" cy="1938992"/>
          </a:xfrm>
          <a:prstGeom prst="rect">
            <a:avLst/>
          </a:prstGeom>
          <a:noFill/>
        </p:spPr>
        <p:txBody>
          <a:bodyPr wrap="square" rtlCol="0">
            <a:spAutoFit/>
          </a:bodyPr>
          <a:lstStyle/>
          <a:p>
            <a:pPr lvl="0"/>
            <a:r>
              <a:rPr lang="tt-RU" sz="4000" dirty="0" smtClean="0"/>
              <a:t>9. </a:t>
            </a:r>
            <a:r>
              <a:rPr lang="tt-RU" sz="4000" dirty="0"/>
              <a:t>2 әти һәм 2 ул 3 куян тотканнар, тик һәрберсенә 1әр куян туры килгән. Бу ничек була алган?</a:t>
            </a:r>
            <a:endParaRPr lang="ru-RU" sz="40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2188425" y="4365104"/>
            <a:ext cx="4896544" cy="1569660"/>
          </a:xfrm>
          <a:prstGeom prst="rect">
            <a:avLst/>
          </a:prstGeom>
          <a:noFill/>
        </p:spPr>
        <p:txBody>
          <a:bodyPr wrap="square" rtlCol="0">
            <a:spAutoFit/>
          </a:bodyPr>
          <a:lstStyle/>
          <a:p>
            <a:r>
              <a:rPr lang="tt-RU" sz="4800" dirty="0">
                <a:solidFill>
                  <a:srgbClr val="FF0000"/>
                </a:solidFill>
              </a:rPr>
              <a:t>Монда бабай, әти һәм онык булган</a:t>
            </a:r>
            <a:endParaRPr lang="ru-RU" sz="4800" dirty="0">
              <a:solidFill>
                <a:srgbClr val="FF0000"/>
              </a:solidFill>
            </a:endParaRPr>
          </a:p>
        </p:txBody>
      </p:sp>
    </p:spTree>
    <p:extLst>
      <p:ext uri="{BB962C8B-B14F-4D97-AF65-F5344CB8AC3E}">
        <p14:creationId xmlns:p14="http://schemas.microsoft.com/office/powerpoint/2010/main" val="622626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958156" y="1843950"/>
            <a:ext cx="8064896" cy="3170099"/>
          </a:xfrm>
          <a:prstGeom prst="rect">
            <a:avLst/>
          </a:prstGeom>
          <a:noFill/>
        </p:spPr>
        <p:txBody>
          <a:bodyPr wrap="square" rtlCol="0">
            <a:spAutoFit/>
          </a:bodyPr>
          <a:lstStyle/>
          <a:p>
            <a:pPr lvl="0"/>
            <a:r>
              <a:rPr lang="tt-RU" sz="4000" dirty="0" smtClean="0"/>
              <a:t>10. </a:t>
            </a:r>
            <a:r>
              <a:rPr lang="tt-RU" sz="4000" dirty="0"/>
              <a:t>Егетләр утын кисәләр. Бер метрлы кисәкне кисү -1 мин вакытны </a:t>
            </a:r>
            <a:r>
              <a:rPr lang="tt-RU" sz="4000" dirty="0" smtClean="0"/>
              <a:t>алса, </a:t>
            </a:r>
            <a:r>
              <a:rPr lang="tt-RU" sz="4000" dirty="0"/>
              <a:t>5 метрлы </a:t>
            </a:r>
            <a:r>
              <a:rPr lang="tt-RU" sz="4000" dirty="0" smtClean="0"/>
              <a:t>бүрәнәне </a:t>
            </a:r>
            <a:r>
              <a:rPr lang="tt-RU" sz="4000" dirty="0"/>
              <a:t>алар ничә минутта кисеп бетерәләр?</a:t>
            </a:r>
            <a:endParaRPr lang="ru-RU" sz="40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2034704" y="5250105"/>
            <a:ext cx="4896544" cy="830997"/>
          </a:xfrm>
          <a:prstGeom prst="rect">
            <a:avLst/>
          </a:prstGeom>
          <a:noFill/>
        </p:spPr>
        <p:txBody>
          <a:bodyPr wrap="square" rtlCol="0">
            <a:spAutoFit/>
          </a:bodyPr>
          <a:lstStyle/>
          <a:p>
            <a:r>
              <a:rPr lang="ru-RU" sz="4800" dirty="0" smtClean="0">
                <a:solidFill>
                  <a:srgbClr val="FF0000"/>
                </a:solidFill>
              </a:rPr>
              <a:t>            4 мин</a:t>
            </a:r>
            <a:endParaRPr lang="ru-RU" sz="4800" dirty="0">
              <a:solidFill>
                <a:srgbClr val="FF0000"/>
              </a:solidFill>
            </a:endParaRPr>
          </a:p>
        </p:txBody>
      </p:sp>
    </p:spTree>
    <p:extLst>
      <p:ext uri="{BB962C8B-B14F-4D97-AF65-F5344CB8AC3E}">
        <p14:creationId xmlns:p14="http://schemas.microsoft.com/office/powerpoint/2010/main" val="4067372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958156" y="1843950"/>
            <a:ext cx="8064896" cy="3170099"/>
          </a:xfrm>
          <a:prstGeom prst="rect">
            <a:avLst/>
          </a:prstGeom>
          <a:noFill/>
        </p:spPr>
        <p:txBody>
          <a:bodyPr wrap="square" rtlCol="0">
            <a:spAutoFit/>
          </a:bodyPr>
          <a:lstStyle/>
          <a:p>
            <a:pPr lvl="0"/>
            <a:r>
              <a:rPr lang="tt-RU" sz="4000" dirty="0" smtClean="0"/>
              <a:t>11. </a:t>
            </a:r>
            <a:r>
              <a:rPr lang="tt-RU" sz="4000" dirty="0"/>
              <a:t>Теләсә нинди арифметик билгеләр кулланып бары тик 5 шт. 5ле цифрасыннан 100 санын </a:t>
            </a:r>
            <a:r>
              <a:rPr lang="tt-RU" sz="4000" dirty="0" smtClean="0"/>
              <a:t>чыгарыгыз.</a:t>
            </a:r>
          </a:p>
          <a:p>
            <a:pPr lvl="0"/>
            <a:r>
              <a:rPr lang="tt-RU" sz="4000" dirty="0" smtClean="0"/>
              <a:t>                  5 5 5 5 5=100</a:t>
            </a:r>
            <a:endParaRPr lang="ru-RU" sz="40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1907704" y="4942329"/>
            <a:ext cx="6710188" cy="1569660"/>
          </a:xfrm>
          <a:prstGeom prst="rect">
            <a:avLst/>
          </a:prstGeom>
          <a:noFill/>
        </p:spPr>
        <p:txBody>
          <a:bodyPr wrap="square" rtlCol="0">
            <a:spAutoFit/>
          </a:bodyPr>
          <a:lstStyle/>
          <a:p>
            <a:r>
              <a:rPr lang="tt-RU" sz="4800" dirty="0" smtClean="0">
                <a:solidFill>
                  <a:srgbClr val="FF0000"/>
                </a:solidFill>
              </a:rPr>
              <a:t>5*5*5-5*5=100 яки (5+5+5+5</a:t>
            </a:r>
            <a:r>
              <a:rPr lang="tt-RU" sz="4800" dirty="0">
                <a:solidFill>
                  <a:srgbClr val="FF0000"/>
                </a:solidFill>
              </a:rPr>
              <a:t>)*5=100)</a:t>
            </a:r>
            <a:endParaRPr lang="ru-RU" sz="4800" dirty="0">
              <a:solidFill>
                <a:srgbClr val="FF0000"/>
              </a:solidFill>
            </a:endParaRPr>
          </a:p>
        </p:txBody>
      </p:sp>
    </p:spTree>
    <p:extLst>
      <p:ext uri="{BB962C8B-B14F-4D97-AF65-F5344CB8AC3E}">
        <p14:creationId xmlns:p14="http://schemas.microsoft.com/office/powerpoint/2010/main" val="3911966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958156" y="1843950"/>
            <a:ext cx="8064896" cy="1938992"/>
          </a:xfrm>
          <a:prstGeom prst="rect">
            <a:avLst/>
          </a:prstGeom>
          <a:noFill/>
        </p:spPr>
        <p:txBody>
          <a:bodyPr wrap="square" rtlCol="0">
            <a:spAutoFit/>
          </a:bodyPr>
          <a:lstStyle/>
          <a:p>
            <a:r>
              <a:rPr lang="ru-RU" sz="4000" dirty="0" smtClean="0"/>
              <a:t>12. </a:t>
            </a:r>
            <a:r>
              <a:rPr lang="ru-RU" sz="4000" dirty="0" err="1" smtClean="0"/>
              <a:t>Кайсы</a:t>
            </a:r>
            <a:r>
              <a:rPr lang="ru-RU" sz="4000" dirty="0" smtClean="0"/>
              <a:t> </a:t>
            </a:r>
            <a:r>
              <a:rPr lang="ru-RU" sz="4000" dirty="0" err="1" smtClean="0"/>
              <a:t>зуррак</a:t>
            </a:r>
            <a:r>
              <a:rPr lang="ru-RU" sz="4000" dirty="0" smtClean="0"/>
              <a:t>: </a:t>
            </a:r>
            <a:r>
              <a:rPr lang="ru-RU" sz="4000" dirty="0" err="1" smtClean="0"/>
              <a:t>барлык</a:t>
            </a:r>
            <a:r>
              <a:rPr lang="ru-RU" sz="4000" dirty="0" smtClean="0"/>
              <a:t> </a:t>
            </a:r>
            <a:r>
              <a:rPr lang="ru-RU" sz="4000" dirty="0" err="1" smtClean="0"/>
              <a:t>цифрларның</a:t>
            </a:r>
            <a:r>
              <a:rPr lang="ru-RU" sz="4000" dirty="0" smtClean="0"/>
              <a:t> </a:t>
            </a:r>
            <a:r>
              <a:rPr lang="tt-RU" sz="4000" dirty="0" smtClean="0"/>
              <a:t> тапкырчыгышымы, әллә аларның суммасымы?</a:t>
            </a:r>
            <a:endParaRPr lang="ru-RU" sz="4000" dirty="0"/>
          </a:p>
        </p:txBody>
      </p:sp>
      <p:sp>
        <p:nvSpPr>
          <p:cNvPr id="4" name="TextBox 3"/>
          <p:cNvSpPr txBox="1"/>
          <p:nvPr/>
        </p:nvSpPr>
        <p:spPr>
          <a:xfrm>
            <a:off x="-5365104" y="5409118"/>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1627064" y="4839610"/>
            <a:ext cx="5345608" cy="830997"/>
          </a:xfrm>
          <a:prstGeom prst="rect">
            <a:avLst/>
          </a:prstGeom>
          <a:noFill/>
        </p:spPr>
        <p:txBody>
          <a:bodyPr wrap="square" rtlCol="0">
            <a:spAutoFit/>
          </a:bodyPr>
          <a:lstStyle/>
          <a:p>
            <a:r>
              <a:rPr lang="ru-RU" sz="4800" dirty="0" smtClean="0">
                <a:solidFill>
                  <a:srgbClr val="FF0000"/>
                </a:solidFill>
              </a:rPr>
              <a:t>           </a:t>
            </a:r>
            <a:endParaRPr lang="ru-RU" sz="4800" dirty="0">
              <a:solidFill>
                <a:srgbClr val="FF0000"/>
              </a:solidFill>
            </a:endParaRPr>
          </a:p>
        </p:txBody>
      </p:sp>
      <p:sp>
        <p:nvSpPr>
          <p:cNvPr id="6" name="TextBox 5"/>
          <p:cNvSpPr txBox="1"/>
          <p:nvPr/>
        </p:nvSpPr>
        <p:spPr>
          <a:xfrm>
            <a:off x="827584" y="4839610"/>
            <a:ext cx="7632848" cy="1200329"/>
          </a:xfrm>
          <a:prstGeom prst="rect">
            <a:avLst/>
          </a:prstGeom>
          <a:noFill/>
        </p:spPr>
        <p:txBody>
          <a:bodyPr wrap="square" rtlCol="0">
            <a:spAutoFit/>
          </a:bodyPr>
          <a:lstStyle/>
          <a:p>
            <a:r>
              <a:rPr lang="ru-RU" dirty="0" smtClean="0"/>
              <a:t>  </a:t>
            </a:r>
            <a:r>
              <a:rPr lang="ru-RU" sz="3600" dirty="0" err="1" smtClean="0">
                <a:solidFill>
                  <a:srgbClr val="FF0000"/>
                </a:solidFill>
              </a:rPr>
              <a:t>суммасы</a:t>
            </a:r>
            <a:r>
              <a:rPr lang="ru-RU" sz="3600" dirty="0" smtClean="0">
                <a:solidFill>
                  <a:srgbClr val="FF0000"/>
                </a:solidFill>
              </a:rPr>
              <a:t> </a:t>
            </a:r>
            <a:r>
              <a:rPr lang="ru-RU" sz="3600" dirty="0">
                <a:solidFill>
                  <a:srgbClr val="FF0000"/>
                </a:solidFill>
              </a:rPr>
              <a:t>, 0*1*2*3*4*5*6*7*8*9 = 0, 1+2+3+4+5+6+7+8+9 = 45</a:t>
            </a:r>
            <a:r>
              <a:rPr lang="ru-RU" dirty="0"/>
              <a:t> </a:t>
            </a:r>
          </a:p>
        </p:txBody>
      </p:sp>
    </p:spTree>
    <p:extLst>
      <p:ext uri="{BB962C8B-B14F-4D97-AF65-F5344CB8AC3E}">
        <p14:creationId xmlns:p14="http://schemas.microsoft.com/office/powerpoint/2010/main" val="3816548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4545" y="-243408"/>
            <a:ext cx="9468545" cy="7101410"/>
          </a:xfrm>
          <a:prstGeom prst="rect">
            <a:avLst/>
          </a:prstGeom>
        </p:spPr>
      </p:pic>
      <p:sp>
        <p:nvSpPr>
          <p:cNvPr id="6" name="Прямоугольник 5"/>
          <p:cNvSpPr/>
          <p:nvPr/>
        </p:nvSpPr>
        <p:spPr>
          <a:xfrm>
            <a:off x="2508155" y="2276872"/>
            <a:ext cx="4584125" cy="92333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ru-RU" sz="5400" b="1" cap="all" spc="0" dirty="0" err="1"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Икенче</a:t>
            </a:r>
            <a:r>
              <a:rPr lang="ru-RU"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тур</a:t>
            </a:r>
            <a:endParaRPr lang="ru-RU"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extLst>
      <p:ext uri="{BB962C8B-B14F-4D97-AF65-F5344CB8AC3E}">
        <p14:creationId xmlns:p14="http://schemas.microsoft.com/office/powerpoint/2010/main" val="1091172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958156" y="1843950"/>
            <a:ext cx="8064896" cy="1938992"/>
          </a:xfrm>
          <a:prstGeom prst="rect">
            <a:avLst/>
          </a:prstGeom>
          <a:noFill/>
        </p:spPr>
        <p:txBody>
          <a:bodyPr wrap="square" rtlCol="0">
            <a:spAutoFit/>
          </a:bodyPr>
          <a:lstStyle/>
          <a:p>
            <a:pPr lvl="0"/>
            <a:r>
              <a:rPr lang="tt-RU" sz="4000" dirty="0" smtClean="0"/>
              <a:t>1. </a:t>
            </a:r>
            <a:r>
              <a:rPr lang="tt-RU" sz="4000" dirty="0"/>
              <a:t>Әби Казанга бара, каршысына 3 бабай очраган. Нәтиҗәдә ничә кеше Казанга </a:t>
            </a:r>
            <a:r>
              <a:rPr lang="tt-RU" sz="4000" dirty="0" smtClean="0"/>
              <a:t>бара?</a:t>
            </a:r>
            <a:endParaRPr lang="ru-RU" sz="40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1886642" y="4331778"/>
            <a:ext cx="5345608" cy="1015663"/>
          </a:xfrm>
          <a:prstGeom prst="rect">
            <a:avLst/>
          </a:prstGeom>
          <a:noFill/>
        </p:spPr>
        <p:txBody>
          <a:bodyPr wrap="square" rtlCol="0">
            <a:spAutoFit/>
          </a:bodyPr>
          <a:lstStyle/>
          <a:p>
            <a:r>
              <a:rPr lang="ru-RU" sz="4800" dirty="0" smtClean="0">
                <a:solidFill>
                  <a:srgbClr val="FF0000"/>
                </a:solidFill>
              </a:rPr>
              <a:t>                 </a:t>
            </a:r>
            <a:r>
              <a:rPr lang="ru-RU" sz="6000" dirty="0" smtClean="0">
                <a:solidFill>
                  <a:srgbClr val="FF0000"/>
                </a:solidFill>
              </a:rPr>
              <a:t>1</a:t>
            </a:r>
            <a:endParaRPr lang="ru-RU" sz="4800" dirty="0">
              <a:solidFill>
                <a:srgbClr val="FF0000"/>
              </a:solidFill>
            </a:endParaRPr>
          </a:p>
        </p:txBody>
      </p:sp>
    </p:spTree>
    <p:extLst>
      <p:ext uri="{BB962C8B-B14F-4D97-AF65-F5344CB8AC3E}">
        <p14:creationId xmlns:p14="http://schemas.microsoft.com/office/powerpoint/2010/main" val="2843067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958156" y="1843950"/>
            <a:ext cx="8064896" cy="3170099"/>
          </a:xfrm>
          <a:prstGeom prst="rect">
            <a:avLst/>
          </a:prstGeom>
          <a:noFill/>
        </p:spPr>
        <p:txBody>
          <a:bodyPr wrap="square" rtlCol="0">
            <a:spAutoFit/>
          </a:bodyPr>
          <a:lstStyle/>
          <a:p>
            <a:pPr lvl="0"/>
            <a:r>
              <a:rPr lang="tt-RU" sz="4000" dirty="0"/>
              <a:t>2</a:t>
            </a:r>
            <a:r>
              <a:rPr lang="tt-RU" sz="4000" dirty="0" smtClean="0"/>
              <a:t>. </a:t>
            </a:r>
            <a:r>
              <a:rPr lang="tt-RU" sz="4000" dirty="0"/>
              <a:t>Күзлекле бабай, күзлекле әби, онык, актүш, актәпи, </a:t>
            </a:r>
            <a:r>
              <a:rPr lang="tt-RU" sz="4000" dirty="0" smtClean="0"/>
              <a:t>тычкан </a:t>
            </a:r>
            <a:r>
              <a:rPr lang="tt-RU" sz="4000" dirty="0"/>
              <a:t>шалканны и </a:t>
            </a:r>
            <a:r>
              <a:rPr lang="tt-RU" sz="4000" dirty="0" smtClean="0"/>
              <a:t>тарталар, </a:t>
            </a:r>
            <a:r>
              <a:rPr lang="tt-RU" sz="4000" dirty="0"/>
              <a:t>и </a:t>
            </a:r>
            <a:r>
              <a:rPr lang="tt-RU" sz="4000" dirty="0" smtClean="0"/>
              <a:t>тарталар. </a:t>
            </a:r>
            <a:r>
              <a:rPr lang="tt-RU" sz="4000" dirty="0"/>
              <a:t>А</a:t>
            </a:r>
            <a:r>
              <a:rPr lang="tt-RU" sz="4000" dirty="0" smtClean="0"/>
              <a:t>хыр </a:t>
            </a:r>
            <a:r>
              <a:rPr lang="tt-RU" sz="4000" dirty="0"/>
              <a:t>чиктә тартып чыгаралар. Шалканга ничә күз карап торган? </a:t>
            </a:r>
            <a:endParaRPr lang="ru-RU" sz="40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1852610" y="5091917"/>
            <a:ext cx="5345608" cy="1015663"/>
          </a:xfrm>
          <a:prstGeom prst="rect">
            <a:avLst/>
          </a:prstGeom>
          <a:noFill/>
        </p:spPr>
        <p:txBody>
          <a:bodyPr wrap="square" rtlCol="0">
            <a:spAutoFit/>
          </a:bodyPr>
          <a:lstStyle/>
          <a:p>
            <a:r>
              <a:rPr lang="ru-RU" sz="4800" dirty="0" smtClean="0">
                <a:solidFill>
                  <a:srgbClr val="FF0000"/>
                </a:solidFill>
              </a:rPr>
              <a:t>                 </a:t>
            </a:r>
            <a:r>
              <a:rPr lang="ru-RU" sz="6000" dirty="0" smtClean="0">
                <a:solidFill>
                  <a:srgbClr val="FF0000"/>
                </a:solidFill>
              </a:rPr>
              <a:t>12</a:t>
            </a:r>
            <a:endParaRPr lang="ru-RU" sz="4800" dirty="0">
              <a:solidFill>
                <a:srgbClr val="FF0000"/>
              </a:solidFill>
            </a:endParaRPr>
          </a:p>
        </p:txBody>
      </p:sp>
    </p:spTree>
    <p:extLst>
      <p:ext uri="{BB962C8B-B14F-4D97-AF65-F5344CB8AC3E}">
        <p14:creationId xmlns:p14="http://schemas.microsoft.com/office/powerpoint/2010/main" val="778712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958156" y="1843950"/>
            <a:ext cx="8064896" cy="3170099"/>
          </a:xfrm>
          <a:prstGeom prst="rect">
            <a:avLst/>
          </a:prstGeom>
          <a:noFill/>
        </p:spPr>
        <p:txBody>
          <a:bodyPr wrap="square" rtlCol="0">
            <a:spAutoFit/>
          </a:bodyPr>
          <a:lstStyle/>
          <a:p>
            <a:pPr lvl="0"/>
            <a:r>
              <a:rPr lang="tt-RU" sz="4000" dirty="0" smtClean="0"/>
              <a:t>3. </a:t>
            </a:r>
            <a:r>
              <a:rPr lang="tt-RU" sz="3200" dirty="0"/>
              <a:t>Өстәлдә 6 стакан бер рәттә торалар. 1, 2, </a:t>
            </a:r>
            <a:r>
              <a:rPr lang="tt-RU" sz="3200" dirty="0" smtClean="0"/>
              <a:t>3 нче </a:t>
            </a:r>
            <a:r>
              <a:rPr lang="tt-RU" sz="3200" dirty="0"/>
              <a:t>стаканнар буш, 4, 5,6 </a:t>
            </a:r>
            <a:r>
              <a:rPr lang="tt-RU" sz="3200" dirty="0" smtClean="0"/>
              <a:t>нчы стаканнар </a:t>
            </a:r>
            <a:r>
              <a:rPr lang="tt-RU" sz="3200" dirty="0"/>
              <a:t>су белән тулы. Бер генә кул белән, бер генә стаканны </a:t>
            </a:r>
            <a:r>
              <a:rPr lang="tt-RU" sz="3200" dirty="0" smtClean="0"/>
              <a:t>кузгатып, </a:t>
            </a:r>
            <a:r>
              <a:rPr lang="tt-RU" sz="3200" dirty="0"/>
              <a:t>урыннарын </a:t>
            </a:r>
            <a:r>
              <a:rPr lang="tt-RU" sz="3200" dirty="0" smtClean="0"/>
              <a:t>алыштырмыйча, </a:t>
            </a:r>
            <a:r>
              <a:rPr lang="tt-RU" sz="3200" dirty="0"/>
              <a:t>ничек итеп тулы һәм буш стаканнарны чиратлаштырып була?</a:t>
            </a:r>
            <a:endParaRPr lang="ru-RU" sz="32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1852610" y="5091917"/>
            <a:ext cx="6247782" cy="1815882"/>
          </a:xfrm>
          <a:prstGeom prst="rect">
            <a:avLst/>
          </a:prstGeom>
          <a:noFill/>
        </p:spPr>
        <p:txBody>
          <a:bodyPr wrap="square" rtlCol="0">
            <a:spAutoFit/>
          </a:bodyPr>
          <a:lstStyle/>
          <a:p>
            <a:pPr lvl="0"/>
            <a:r>
              <a:rPr lang="ru-RU" sz="4800" dirty="0" smtClean="0">
                <a:solidFill>
                  <a:srgbClr val="FF0000"/>
                </a:solidFill>
              </a:rPr>
              <a:t> </a:t>
            </a:r>
            <a:r>
              <a:rPr lang="tt-RU" sz="3200" dirty="0" smtClean="0">
                <a:solidFill>
                  <a:srgbClr val="FF0000"/>
                </a:solidFill>
              </a:rPr>
              <a:t>2нче </a:t>
            </a:r>
            <a:r>
              <a:rPr lang="tt-RU" sz="3200" dirty="0">
                <a:solidFill>
                  <a:srgbClr val="FF0000"/>
                </a:solidFill>
              </a:rPr>
              <a:t>стаканга 5нче стакан суын </a:t>
            </a:r>
            <a:r>
              <a:rPr lang="tt-RU" sz="3200" dirty="0" smtClean="0">
                <a:solidFill>
                  <a:srgbClr val="FF0000"/>
                </a:solidFill>
              </a:rPr>
              <a:t>бушатасың </a:t>
            </a:r>
            <a:r>
              <a:rPr lang="tt-RU" sz="3200" dirty="0">
                <a:solidFill>
                  <a:srgbClr val="FF0000"/>
                </a:solidFill>
              </a:rPr>
              <a:t>һәм урынына </a:t>
            </a:r>
            <a:r>
              <a:rPr lang="tt-RU" sz="3200" dirty="0" smtClean="0">
                <a:solidFill>
                  <a:srgbClr val="FF0000"/>
                </a:solidFill>
              </a:rPr>
              <a:t>куясың </a:t>
            </a:r>
            <a:endParaRPr lang="ru-RU" sz="3200" dirty="0">
              <a:solidFill>
                <a:srgbClr val="FF0000"/>
              </a:solidFill>
            </a:endParaRPr>
          </a:p>
          <a:p>
            <a:r>
              <a:rPr lang="ru-RU" sz="3200" dirty="0" smtClean="0">
                <a:solidFill>
                  <a:srgbClr val="FF0000"/>
                </a:solidFill>
              </a:rPr>
              <a:t> </a:t>
            </a:r>
            <a:endParaRPr lang="ru-RU" sz="3200" dirty="0">
              <a:solidFill>
                <a:srgbClr val="FF0000"/>
              </a:solidFill>
            </a:endParaRPr>
          </a:p>
        </p:txBody>
      </p:sp>
    </p:spTree>
    <p:extLst>
      <p:ext uri="{BB962C8B-B14F-4D97-AF65-F5344CB8AC3E}">
        <p14:creationId xmlns:p14="http://schemas.microsoft.com/office/powerpoint/2010/main" val="1819558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4545" y="-243408"/>
            <a:ext cx="9468545" cy="7101410"/>
          </a:xfrm>
          <a:prstGeom prst="rect">
            <a:avLst/>
          </a:prstGeom>
        </p:spPr>
      </p:pic>
      <p:sp>
        <p:nvSpPr>
          <p:cNvPr id="6" name="Прямоугольник 5"/>
          <p:cNvSpPr/>
          <p:nvPr/>
        </p:nvSpPr>
        <p:spPr>
          <a:xfrm>
            <a:off x="2508155" y="2276872"/>
            <a:ext cx="4584125" cy="92333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ru-RU" sz="5400" b="1" cap="all" spc="0" dirty="0" err="1"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Беренче</a:t>
            </a:r>
            <a:r>
              <a:rPr lang="ru-RU"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тур</a:t>
            </a:r>
            <a:endParaRPr lang="ru-RU"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extLst>
      <p:ext uri="{BB962C8B-B14F-4D97-AF65-F5344CB8AC3E}">
        <p14:creationId xmlns:p14="http://schemas.microsoft.com/office/powerpoint/2010/main" val="30825758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958156" y="1843950"/>
            <a:ext cx="8064896" cy="2677656"/>
          </a:xfrm>
          <a:prstGeom prst="rect">
            <a:avLst/>
          </a:prstGeom>
          <a:noFill/>
        </p:spPr>
        <p:txBody>
          <a:bodyPr wrap="square" rtlCol="0">
            <a:spAutoFit/>
          </a:bodyPr>
          <a:lstStyle/>
          <a:p>
            <a:pPr lvl="0"/>
            <a:r>
              <a:rPr lang="tt-RU" sz="4000" dirty="0" smtClean="0"/>
              <a:t>4. </a:t>
            </a:r>
            <a:r>
              <a:rPr lang="tt-RU" sz="3200" dirty="0" smtClean="0"/>
              <a:t>Аның </a:t>
            </a:r>
            <a:r>
              <a:rPr lang="tt-RU" sz="3200" dirty="0"/>
              <a:t>грек теленнән тәрҗемәсе “уен сөяге” дигәнне </a:t>
            </a:r>
            <a:r>
              <a:rPr lang="tt-RU" sz="3200" dirty="0" smtClean="0"/>
              <a:t>аңлата. </a:t>
            </a:r>
            <a:r>
              <a:rPr lang="tt-RU" sz="3200" dirty="0"/>
              <a:t>Ул термин беренче булып пифогорчыларда (VI-VIIг. Б.э.к.) очраган. Сорау: Бу геометрик фигураның исеме ничек? </a:t>
            </a:r>
            <a:endParaRPr lang="ru-RU" sz="32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1435555" y="4676418"/>
            <a:ext cx="6247782" cy="1200329"/>
          </a:xfrm>
          <a:prstGeom prst="rect">
            <a:avLst/>
          </a:prstGeom>
          <a:noFill/>
        </p:spPr>
        <p:txBody>
          <a:bodyPr wrap="square" rtlCol="0">
            <a:spAutoFit/>
          </a:bodyPr>
          <a:lstStyle/>
          <a:p>
            <a:pPr lvl="0"/>
            <a:r>
              <a:rPr lang="ru-RU" sz="4800" dirty="0" smtClean="0">
                <a:solidFill>
                  <a:srgbClr val="FF0000"/>
                </a:solidFill>
              </a:rPr>
              <a:t>               </a:t>
            </a:r>
            <a:r>
              <a:rPr lang="ru-RU" sz="7200" dirty="0" smtClean="0">
                <a:solidFill>
                  <a:srgbClr val="FF0000"/>
                </a:solidFill>
              </a:rPr>
              <a:t>куб</a:t>
            </a:r>
            <a:endParaRPr lang="ru-RU" sz="7200" dirty="0">
              <a:solidFill>
                <a:srgbClr val="FF0000"/>
              </a:solidFill>
            </a:endParaRPr>
          </a:p>
        </p:txBody>
      </p:sp>
    </p:spTree>
    <p:extLst>
      <p:ext uri="{BB962C8B-B14F-4D97-AF65-F5344CB8AC3E}">
        <p14:creationId xmlns:p14="http://schemas.microsoft.com/office/powerpoint/2010/main" val="3739059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995860" y="1843950"/>
            <a:ext cx="8064896" cy="2185214"/>
          </a:xfrm>
          <a:prstGeom prst="rect">
            <a:avLst/>
          </a:prstGeom>
          <a:noFill/>
        </p:spPr>
        <p:txBody>
          <a:bodyPr wrap="square" rtlCol="0">
            <a:spAutoFit/>
          </a:bodyPr>
          <a:lstStyle/>
          <a:p>
            <a:pPr lvl="0"/>
            <a:r>
              <a:rPr lang="tt-RU" sz="4000" dirty="0"/>
              <a:t>5</a:t>
            </a:r>
            <a:r>
              <a:rPr lang="tt-RU" sz="4000" dirty="0" smtClean="0"/>
              <a:t>. </a:t>
            </a:r>
            <a:r>
              <a:rPr lang="tt-RU" sz="3200" dirty="0"/>
              <a:t>8 штук  8 ле цифрасы белән кушу билгеләре генә кулланып суммада 1000 </a:t>
            </a:r>
            <a:r>
              <a:rPr lang="tt-RU" sz="3200" dirty="0" smtClean="0"/>
              <a:t>чыгарлык  тигезлек төзегез.</a:t>
            </a:r>
          </a:p>
          <a:p>
            <a:pPr lvl="0"/>
            <a:r>
              <a:rPr lang="tt-RU" sz="3200" dirty="0" smtClean="0"/>
              <a:t>                8 8 8 8 8 8 8 =1000</a:t>
            </a:r>
            <a:endParaRPr lang="ru-RU" sz="32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1402780" y="3789040"/>
            <a:ext cx="6247782" cy="2769989"/>
          </a:xfrm>
          <a:prstGeom prst="rect">
            <a:avLst/>
          </a:prstGeom>
          <a:noFill/>
        </p:spPr>
        <p:txBody>
          <a:bodyPr wrap="square" rtlCol="0">
            <a:spAutoFit/>
          </a:bodyPr>
          <a:lstStyle/>
          <a:p>
            <a:r>
              <a:rPr lang="ru-RU" sz="4800" dirty="0" smtClean="0">
                <a:solidFill>
                  <a:srgbClr val="FF0000"/>
                </a:solidFill>
              </a:rPr>
              <a:t>               </a:t>
            </a:r>
            <a:r>
              <a:rPr lang="tt-RU" sz="5400" dirty="0" smtClean="0">
                <a:solidFill>
                  <a:srgbClr val="FF0000"/>
                </a:solidFill>
              </a:rPr>
              <a:t>888+88+8+8+8=1000</a:t>
            </a:r>
            <a:endParaRPr lang="ru-RU" sz="5400" dirty="0">
              <a:solidFill>
                <a:srgbClr val="FF0000"/>
              </a:solidFill>
            </a:endParaRPr>
          </a:p>
          <a:p>
            <a:pPr lvl="0"/>
            <a:endParaRPr lang="ru-RU" sz="7200" dirty="0">
              <a:solidFill>
                <a:srgbClr val="FF0000"/>
              </a:solidFill>
            </a:endParaRPr>
          </a:p>
        </p:txBody>
      </p:sp>
    </p:spTree>
    <p:extLst>
      <p:ext uri="{BB962C8B-B14F-4D97-AF65-F5344CB8AC3E}">
        <p14:creationId xmlns:p14="http://schemas.microsoft.com/office/powerpoint/2010/main" val="239117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995860" y="1843950"/>
            <a:ext cx="8064896" cy="1200329"/>
          </a:xfrm>
          <a:prstGeom prst="rect">
            <a:avLst/>
          </a:prstGeom>
          <a:noFill/>
        </p:spPr>
        <p:txBody>
          <a:bodyPr wrap="square" rtlCol="0">
            <a:spAutoFit/>
          </a:bodyPr>
          <a:lstStyle/>
          <a:p>
            <a:pPr lvl="0"/>
            <a:r>
              <a:rPr lang="tt-RU" sz="4000" dirty="0" smtClean="0"/>
              <a:t>6. </a:t>
            </a:r>
            <a:r>
              <a:rPr lang="ru-RU" sz="3200" dirty="0" err="1"/>
              <a:t>Нинди</a:t>
            </a:r>
            <a:r>
              <a:rPr lang="ru-RU" sz="3200" dirty="0"/>
              <a:t> </a:t>
            </a:r>
            <a:r>
              <a:rPr lang="ru-RU" sz="3200" dirty="0" err="1"/>
              <a:t>ике</a:t>
            </a:r>
            <a:r>
              <a:rPr lang="ru-RU" sz="3200" dirty="0"/>
              <a:t> </a:t>
            </a:r>
            <a:r>
              <a:rPr lang="ru-RU" sz="3200" dirty="0" err="1"/>
              <a:t>натураль</a:t>
            </a:r>
            <a:r>
              <a:rPr lang="tt-RU" sz="3200" dirty="0"/>
              <a:t> санның суммасы да, тапкырчыгышы да бер үк сан? </a:t>
            </a:r>
            <a:endParaRPr lang="ru-RU" sz="32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1402780" y="3789040"/>
            <a:ext cx="6247782" cy="923330"/>
          </a:xfrm>
          <a:prstGeom prst="rect">
            <a:avLst/>
          </a:prstGeom>
          <a:noFill/>
        </p:spPr>
        <p:txBody>
          <a:bodyPr wrap="square" rtlCol="0">
            <a:spAutoFit/>
          </a:bodyPr>
          <a:lstStyle/>
          <a:p>
            <a:pPr lvl="0"/>
            <a:r>
              <a:rPr lang="ru-RU" sz="4800" dirty="0" smtClean="0">
                <a:solidFill>
                  <a:srgbClr val="FF0000"/>
                </a:solidFill>
              </a:rPr>
              <a:t>             </a:t>
            </a:r>
            <a:r>
              <a:rPr lang="tt-RU" sz="5400" dirty="0" smtClean="0">
                <a:solidFill>
                  <a:srgbClr val="FF0000"/>
                </a:solidFill>
              </a:rPr>
              <a:t>2+2=2*2</a:t>
            </a:r>
            <a:endParaRPr lang="ru-RU" sz="5400" dirty="0">
              <a:solidFill>
                <a:srgbClr val="FF0000"/>
              </a:solidFill>
            </a:endParaRPr>
          </a:p>
        </p:txBody>
      </p:sp>
    </p:spTree>
    <p:extLst>
      <p:ext uri="{BB962C8B-B14F-4D97-AF65-F5344CB8AC3E}">
        <p14:creationId xmlns:p14="http://schemas.microsoft.com/office/powerpoint/2010/main" val="3834984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995860" y="1843950"/>
            <a:ext cx="8064896" cy="2185214"/>
          </a:xfrm>
          <a:prstGeom prst="rect">
            <a:avLst/>
          </a:prstGeom>
          <a:noFill/>
        </p:spPr>
        <p:txBody>
          <a:bodyPr wrap="square" rtlCol="0">
            <a:spAutoFit/>
          </a:bodyPr>
          <a:lstStyle/>
          <a:p>
            <a:pPr lvl="0"/>
            <a:r>
              <a:rPr lang="tt-RU" sz="4000" dirty="0"/>
              <a:t>7</a:t>
            </a:r>
            <a:r>
              <a:rPr lang="tt-RU" sz="4000" dirty="0" smtClean="0"/>
              <a:t>. </a:t>
            </a:r>
            <a:r>
              <a:rPr lang="tt-RU" sz="3200" dirty="0"/>
              <a:t>Инглиз галимнәре әйтәләр: Аның </a:t>
            </a:r>
            <a:r>
              <a:rPr lang="tt-RU" sz="3200" dirty="0" smtClean="0"/>
              <a:t>белән еш </a:t>
            </a:r>
            <a:r>
              <a:rPr lang="tt-RU" sz="3200" dirty="0"/>
              <a:t>эш итүче </a:t>
            </a:r>
            <a:r>
              <a:rPr lang="tt-RU" sz="3200" dirty="0" smtClean="0"/>
              <a:t>бала математиканы </a:t>
            </a:r>
            <a:r>
              <a:rPr lang="tt-RU" sz="3200" dirty="0"/>
              <a:t>бик тиз өйрәнә һәм 5 тапкыр тизрәк </a:t>
            </a:r>
            <a:r>
              <a:rPr lang="tt-RU" sz="3200" dirty="0" smtClean="0"/>
              <a:t>укырга, </a:t>
            </a:r>
            <a:r>
              <a:rPr lang="tt-RU" sz="3200" dirty="0"/>
              <a:t>язарга өйрәнә. Сүз нәрсә турында бара? </a:t>
            </a:r>
            <a:endParaRPr lang="ru-RU" sz="32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1376388" y="4712370"/>
            <a:ext cx="6247782" cy="923330"/>
          </a:xfrm>
          <a:prstGeom prst="rect">
            <a:avLst/>
          </a:prstGeom>
          <a:noFill/>
        </p:spPr>
        <p:txBody>
          <a:bodyPr wrap="square" rtlCol="0">
            <a:spAutoFit/>
          </a:bodyPr>
          <a:lstStyle/>
          <a:p>
            <a:pPr lvl="0"/>
            <a:r>
              <a:rPr lang="ru-RU" sz="4800" dirty="0" smtClean="0">
                <a:solidFill>
                  <a:srgbClr val="FF0000"/>
                </a:solidFill>
              </a:rPr>
              <a:t>             </a:t>
            </a:r>
            <a:r>
              <a:rPr lang="tt-RU" sz="5400" dirty="0" smtClean="0">
                <a:solidFill>
                  <a:srgbClr val="FF0000"/>
                </a:solidFill>
              </a:rPr>
              <a:t>компьютер</a:t>
            </a:r>
            <a:endParaRPr lang="ru-RU" sz="5400" dirty="0">
              <a:solidFill>
                <a:srgbClr val="FF0000"/>
              </a:solidFill>
            </a:endParaRPr>
          </a:p>
        </p:txBody>
      </p:sp>
    </p:spTree>
    <p:extLst>
      <p:ext uri="{BB962C8B-B14F-4D97-AF65-F5344CB8AC3E}">
        <p14:creationId xmlns:p14="http://schemas.microsoft.com/office/powerpoint/2010/main" val="2539269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995860" y="1843950"/>
            <a:ext cx="8064896" cy="2185214"/>
          </a:xfrm>
          <a:prstGeom prst="rect">
            <a:avLst/>
          </a:prstGeom>
          <a:noFill/>
        </p:spPr>
        <p:txBody>
          <a:bodyPr wrap="square" rtlCol="0">
            <a:spAutoFit/>
          </a:bodyPr>
          <a:lstStyle/>
          <a:p>
            <a:pPr lvl="0"/>
            <a:r>
              <a:rPr lang="tt-RU" sz="4000" dirty="0" smtClean="0"/>
              <a:t>8. </a:t>
            </a:r>
            <a:r>
              <a:rPr lang="tt-RU" sz="3200" dirty="0"/>
              <a:t>Теләсә нинди арифметик билгеләр кулланып бары тик 5 шт. 1 ле цифрасыннан 100 санын чыгарыгыз </a:t>
            </a:r>
            <a:endParaRPr lang="tt-RU" sz="3200" dirty="0" smtClean="0"/>
          </a:p>
          <a:p>
            <a:pPr lvl="0"/>
            <a:r>
              <a:rPr lang="tt-RU" sz="3200" dirty="0" smtClean="0"/>
              <a:t>                   1 1 1 1 1 = 100</a:t>
            </a:r>
            <a:endParaRPr lang="ru-RU" sz="32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1376388" y="4712370"/>
            <a:ext cx="6247782" cy="923330"/>
          </a:xfrm>
          <a:prstGeom prst="rect">
            <a:avLst/>
          </a:prstGeom>
          <a:noFill/>
        </p:spPr>
        <p:txBody>
          <a:bodyPr wrap="square" rtlCol="0">
            <a:spAutoFit/>
          </a:bodyPr>
          <a:lstStyle/>
          <a:p>
            <a:pPr lvl="0"/>
            <a:r>
              <a:rPr lang="ru-RU" sz="5400" dirty="0" smtClean="0">
                <a:solidFill>
                  <a:srgbClr val="FF0000"/>
                </a:solidFill>
              </a:rPr>
              <a:t>        111-11=100</a:t>
            </a:r>
            <a:endParaRPr lang="ru-RU" sz="5400" dirty="0">
              <a:solidFill>
                <a:srgbClr val="FF0000"/>
              </a:solidFill>
            </a:endParaRPr>
          </a:p>
        </p:txBody>
      </p:sp>
    </p:spTree>
    <p:extLst>
      <p:ext uri="{BB962C8B-B14F-4D97-AF65-F5344CB8AC3E}">
        <p14:creationId xmlns:p14="http://schemas.microsoft.com/office/powerpoint/2010/main" val="610547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995860" y="1843950"/>
            <a:ext cx="8064896" cy="769441"/>
          </a:xfrm>
          <a:prstGeom prst="rect">
            <a:avLst/>
          </a:prstGeom>
          <a:noFill/>
        </p:spPr>
        <p:txBody>
          <a:bodyPr wrap="square" rtlCol="0">
            <a:spAutoFit/>
          </a:bodyPr>
          <a:lstStyle/>
          <a:p>
            <a:pPr lvl="0"/>
            <a:r>
              <a:rPr lang="tt-RU" sz="4000" dirty="0"/>
              <a:t>9</a:t>
            </a:r>
            <a:r>
              <a:rPr lang="tt-RU" sz="4000" dirty="0" smtClean="0"/>
              <a:t>. </a:t>
            </a:r>
            <a:r>
              <a:rPr lang="tt-RU" sz="4400" dirty="0"/>
              <a:t>Н</a:t>
            </a:r>
            <a:r>
              <a:rPr lang="ru-RU" sz="4400" dirty="0"/>
              <a:t>ь</a:t>
            </a:r>
            <a:r>
              <a:rPr lang="tt-RU" sz="4400" dirty="0"/>
              <a:t>ютон исемен нәрсә </a:t>
            </a:r>
            <a:r>
              <a:rPr lang="tt-RU" sz="4400" dirty="0" smtClean="0"/>
              <a:t>таныта?</a:t>
            </a:r>
            <a:endParaRPr lang="ru-RU" sz="44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1619672" y="3573016"/>
            <a:ext cx="6247782" cy="923330"/>
          </a:xfrm>
          <a:prstGeom prst="rect">
            <a:avLst/>
          </a:prstGeom>
          <a:noFill/>
        </p:spPr>
        <p:txBody>
          <a:bodyPr wrap="square" rtlCol="0">
            <a:spAutoFit/>
          </a:bodyPr>
          <a:lstStyle/>
          <a:p>
            <a:pPr lvl="0"/>
            <a:r>
              <a:rPr lang="ru-RU" sz="5400" dirty="0" smtClean="0">
                <a:solidFill>
                  <a:srgbClr val="FF0000"/>
                </a:solidFill>
              </a:rPr>
              <a:t>              </a:t>
            </a:r>
            <a:r>
              <a:rPr lang="ru-RU" sz="5400" dirty="0" err="1" smtClean="0">
                <a:solidFill>
                  <a:srgbClr val="FF0000"/>
                </a:solidFill>
              </a:rPr>
              <a:t>алма</a:t>
            </a:r>
            <a:endParaRPr lang="ru-RU" sz="5400" dirty="0">
              <a:solidFill>
                <a:srgbClr val="FF0000"/>
              </a:solidFill>
            </a:endParaRPr>
          </a:p>
        </p:txBody>
      </p:sp>
    </p:spTree>
    <p:extLst>
      <p:ext uri="{BB962C8B-B14F-4D97-AF65-F5344CB8AC3E}">
        <p14:creationId xmlns:p14="http://schemas.microsoft.com/office/powerpoint/2010/main" val="808075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995860" y="1843950"/>
            <a:ext cx="8064896" cy="1446550"/>
          </a:xfrm>
          <a:prstGeom prst="rect">
            <a:avLst/>
          </a:prstGeom>
          <a:noFill/>
        </p:spPr>
        <p:txBody>
          <a:bodyPr wrap="square" rtlCol="0">
            <a:spAutoFit/>
          </a:bodyPr>
          <a:lstStyle/>
          <a:p>
            <a:pPr lvl="0"/>
            <a:r>
              <a:rPr lang="tt-RU" sz="4000" dirty="0" smtClean="0"/>
              <a:t>10. </a:t>
            </a:r>
            <a:r>
              <a:rPr lang="tt-RU" sz="4400" dirty="0"/>
              <a:t>Кайсы </a:t>
            </a:r>
            <a:r>
              <a:rPr lang="tt-RU" sz="4400" dirty="0" smtClean="0"/>
              <a:t>авыррак: </a:t>
            </a:r>
            <a:r>
              <a:rPr lang="tt-RU" sz="4400" dirty="0"/>
              <a:t>1 кг тимерме, </a:t>
            </a:r>
            <a:r>
              <a:rPr lang="tt-RU" sz="4400" dirty="0" smtClean="0"/>
              <a:t>әллә </a:t>
            </a:r>
            <a:r>
              <a:rPr lang="tt-RU" sz="4400" dirty="0"/>
              <a:t>мамыкмы?</a:t>
            </a:r>
            <a:endParaRPr lang="ru-RU" sz="44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1619672" y="3573016"/>
            <a:ext cx="6247782" cy="923330"/>
          </a:xfrm>
          <a:prstGeom prst="rect">
            <a:avLst/>
          </a:prstGeom>
          <a:noFill/>
        </p:spPr>
        <p:txBody>
          <a:bodyPr wrap="square" rtlCol="0">
            <a:spAutoFit/>
          </a:bodyPr>
          <a:lstStyle/>
          <a:p>
            <a:pPr lvl="0"/>
            <a:r>
              <a:rPr lang="ru-RU" sz="5400" dirty="0" smtClean="0">
                <a:solidFill>
                  <a:srgbClr val="FF0000"/>
                </a:solidFill>
              </a:rPr>
              <a:t>              </a:t>
            </a:r>
            <a:r>
              <a:rPr lang="ru-RU" sz="5400" dirty="0" err="1" smtClean="0">
                <a:solidFill>
                  <a:srgbClr val="FF0000"/>
                </a:solidFill>
              </a:rPr>
              <a:t>тигез</a:t>
            </a:r>
            <a:endParaRPr lang="ru-RU" sz="5400" dirty="0">
              <a:solidFill>
                <a:srgbClr val="FF0000"/>
              </a:solidFill>
            </a:endParaRPr>
          </a:p>
        </p:txBody>
      </p:sp>
    </p:spTree>
    <p:extLst>
      <p:ext uri="{BB962C8B-B14F-4D97-AF65-F5344CB8AC3E}">
        <p14:creationId xmlns:p14="http://schemas.microsoft.com/office/powerpoint/2010/main" val="2803220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995860" y="1843950"/>
            <a:ext cx="8064896" cy="2123658"/>
          </a:xfrm>
          <a:prstGeom prst="rect">
            <a:avLst/>
          </a:prstGeom>
          <a:noFill/>
        </p:spPr>
        <p:txBody>
          <a:bodyPr wrap="square" rtlCol="0">
            <a:spAutoFit/>
          </a:bodyPr>
          <a:lstStyle/>
          <a:p>
            <a:pPr lvl="0"/>
            <a:r>
              <a:rPr lang="tt-RU" sz="4000" dirty="0" smtClean="0"/>
              <a:t>11. </a:t>
            </a:r>
            <a:r>
              <a:rPr lang="tt-RU" sz="4400" dirty="0"/>
              <a:t>2 шахматчы  егет  4 сәгать шахмат уйнаганнар. </a:t>
            </a:r>
            <a:r>
              <a:rPr lang="tt-RU" sz="4400" dirty="0" smtClean="0"/>
              <a:t>Һәрберсе </a:t>
            </a:r>
            <a:r>
              <a:rPr lang="tt-RU" sz="4400" dirty="0"/>
              <a:t>ничә сәгат</a:t>
            </a:r>
            <a:r>
              <a:rPr lang="ru-RU" sz="4400" dirty="0"/>
              <a:t>ь</a:t>
            </a:r>
            <a:r>
              <a:rPr lang="tt-RU" sz="4400" dirty="0"/>
              <a:t> уйнаган? </a:t>
            </a:r>
            <a:endParaRPr lang="ru-RU" sz="44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1619672" y="4034681"/>
            <a:ext cx="6247782" cy="923330"/>
          </a:xfrm>
          <a:prstGeom prst="rect">
            <a:avLst/>
          </a:prstGeom>
          <a:noFill/>
        </p:spPr>
        <p:txBody>
          <a:bodyPr wrap="square" rtlCol="0">
            <a:spAutoFit/>
          </a:bodyPr>
          <a:lstStyle/>
          <a:p>
            <a:pPr lvl="0"/>
            <a:r>
              <a:rPr lang="ru-RU" sz="5400" dirty="0" smtClean="0">
                <a:solidFill>
                  <a:srgbClr val="FF0000"/>
                </a:solidFill>
              </a:rPr>
              <a:t>              4 с</a:t>
            </a:r>
            <a:r>
              <a:rPr lang="tt-RU" sz="5400" dirty="0" smtClean="0">
                <a:solidFill>
                  <a:srgbClr val="FF0000"/>
                </a:solidFill>
              </a:rPr>
              <a:t>әг</a:t>
            </a:r>
            <a:endParaRPr lang="ru-RU" sz="5400" dirty="0">
              <a:solidFill>
                <a:srgbClr val="FF0000"/>
              </a:solidFill>
            </a:endParaRPr>
          </a:p>
        </p:txBody>
      </p:sp>
    </p:spTree>
    <p:extLst>
      <p:ext uri="{BB962C8B-B14F-4D97-AF65-F5344CB8AC3E}">
        <p14:creationId xmlns:p14="http://schemas.microsoft.com/office/powerpoint/2010/main" val="2779948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995860" y="1843950"/>
            <a:ext cx="8064896" cy="1446550"/>
          </a:xfrm>
          <a:prstGeom prst="rect">
            <a:avLst/>
          </a:prstGeom>
          <a:noFill/>
        </p:spPr>
        <p:txBody>
          <a:bodyPr wrap="square" rtlCol="0">
            <a:spAutoFit/>
          </a:bodyPr>
          <a:lstStyle/>
          <a:p>
            <a:pPr lvl="0"/>
            <a:r>
              <a:rPr lang="tt-RU" sz="4000" dirty="0" smtClean="0"/>
              <a:t>12. </a:t>
            </a:r>
            <a:r>
              <a:rPr lang="tt-RU" sz="4400" dirty="0"/>
              <a:t>1 йомырка 4 мин пешә, 5 йомырка ничә минут пешә?</a:t>
            </a:r>
            <a:endParaRPr lang="ru-RU" sz="44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1619672" y="4034681"/>
            <a:ext cx="6247782" cy="923330"/>
          </a:xfrm>
          <a:prstGeom prst="rect">
            <a:avLst/>
          </a:prstGeom>
          <a:noFill/>
        </p:spPr>
        <p:txBody>
          <a:bodyPr wrap="square" rtlCol="0">
            <a:spAutoFit/>
          </a:bodyPr>
          <a:lstStyle/>
          <a:p>
            <a:pPr lvl="0"/>
            <a:r>
              <a:rPr lang="ru-RU" sz="5400" dirty="0" smtClean="0">
                <a:solidFill>
                  <a:srgbClr val="FF0000"/>
                </a:solidFill>
              </a:rPr>
              <a:t>              4 мин</a:t>
            </a:r>
            <a:endParaRPr lang="ru-RU" sz="5400" dirty="0">
              <a:solidFill>
                <a:srgbClr val="FF0000"/>
              </a:solidFill>
            </a:endParaRPr>
          </a:p>
        </p:txBody>
      </p:sp>
    </p:spTree>
    <p:extLst>
      <p:ext uri="{BB962C8B-B14F-4D97-AF65-F5344CB8AC3E}">
        <p14:creationId xmlns:p14="http://schemas.microsoft.com/office/powerpoint/2010/main" val="4031101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4545" y="-243408"/>
            <a:ext cx="9468545" cy="7101410"/>
          </a:xfrm>
          <a:prstGeom prst="rect">
            <a:avLst/>
          </a:prstGeom>
        </p:spPr>
      </p:pic>
      <p:sp>
        <p:nvSpPr>
          <p:cNvPr id="6" name="Прямоугольник 5"/>
          <p:cNvSpPr/>
          <p:nvPr/>
        </p:nvSpPr>
        <p:spPr>
          <a:xfrm>
            <a:off x="2508155" y="2276872"/>
            <a:ext cx="4584125" cy="92333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ru-RU"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финал</a:t>
            </a:r>
            <a:endParaRPr lang="ru-RU"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extLst>
      <p:ext uri="{BB962C8B-B14F-4D97-AF65-F5344CB8AC3E}">
        <p14:creationId xmlns:p14="http://schemas.microsoft.com/office/powerpoint/2010/main" val="33107780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755576" y="1916832"/>
            <a:ext cx="7560840" cy="3046988"/>
          </a:xfrm>
          <a:prstGeom prst="rect">
            <a:avLst/>
          </a:prstGeom>
          <a:noFill/>
        </p:spPr>
        <p:txBody>
          <a:bodyPr wrap="square" rtlCol="0">
            <a:spAutoFit/>
          </a:bodyPr>
          <a:lstStyle/>
          <a:p>
            <a:r>
              <a:rPr lang="ru-RU" sz="3200" dirty="0" smtClean="0"/>
              <a:t>1. </a:t>
            </a:r>
            <a:r>
              <a:rPr lang="tt-RU" sz="3200" dirty="0" smtClean="0"/>
              <a:t>Ул математика белән танышканда аңа 8 яшь була. Аның бүлмә стеналары математикадан лекция кәгазьләре белән ябыштырылган була. Игътибар, сорау: сүз кайсы математик хатын-кыз турында бара?</a:t>
            </a:r>
            <a:endParaRPr lang="ru-RU" sz="32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Софья Ковалевская</a:t>
            </a:r>
            <a:endParaRPr lang="ru-RU" sz="4000" dirty="0">
              <a:solidFill>
                <a:srgbClr val="FF0000"/>
              </a:solidFill>
            </a:endParaRPr>
          </a:p>
        </p:txBody>
      </p:sp>
    </p:spTree>
    <p:extLst>
      <p:ext uri="{BB962C8B-B14F-4D97-AF65-F5344CB8AC3E}">
        <p14:creationId xmlns:p14="http://schemas.microsoft.com/office/powerpoint/2010/main" val="3769039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019" y="0"/>
            <a:ext cx="9335935" cy="6858000"/>
          </a:xfrm>
          <a:prstGeom prst="rect">
            <a:avLst/>
          </a:prstGeom>
        </p:spPr>
      </p:pic>
      <p:sp>
        <p:nvSpPr>
          <p:cNvPr id="3" name="TextBox 2"/>
          <p:cNvSpPr txBox="1"/>
          <p:nvPr/>
        </p:nvSpPr>
        <p:spPr>
          <a:xfrm>
            <a:off x="995860" y="1843950"/>
            <a:ext cx="8064896" cy="1446550"/>
          </a:xfrm>
          <a:prstGeom prst="rect">
            <a:avLst/>
          </a:prstGeom>
          <a:noFill/>
        </p:spPr>
        <p:txBody>
          <a:bodyPr wrap="square" rtlCol="0">
            <a:spAutoFit/>
          </a:bodyPr>
          <a:lstStyle/>
          <a:p>
            <a:pPr lvl="0"/>
            <a:r>
              <a:rPr lang="tt-RU" sz="4000" dirty="0" smtClean="0"/>
              <a:t>1. </a:t>
            </a:r>
            <a:r>
              <a:rPr lang="tt-RU" sz="4400" dirty="0"/>
              <a:t>Кайчан без 3 санына карыйбыз, ә 15 диеп әйтәбез? </a:t>
            </a:r>
            <a:endParaRPr lang="ru-RU" sz="44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1385057" y="3976479"/>
            <a:ext cx="6247782" cy="2431435"/>
          </a:xfrm>
          <a:prstGeom prst="rect">
            <a:avLst/>
          </a:prstGeom>
          <a:noFill/>
        </p:spPr>
        <p:txBody>
          <a:bodyPr wrap="square" rtlCol="0">
            <a:spAutoFit/>
          </a:bodyPr>
          <a:lstStyle/>
          <a:p>
            <a:r>
              <a:rPr lang="ru-RU" sz="5400" dirty="0" smtClean="0">
                <a:solidFill>
                  <a:srgbClr val="FF0000"/>
                </a:solidFill>
              </a:rPr>
              <a:t>              </a:t>
            </a:r>
            <a:r>
              <a:rPr lang="tt-RU" sz="4400" dirty="0">
                <a:solidFill>
                  <a:srgbClr val="FF0000"/>
                </a:solidFill>
              </a:rPr>
              <a:t>Вакытны билгеләгәндә, </a:t>
            </a:r>
            <a:r>
              <a:rPr lang="tt-RU" sz="4400" dirty="0" smtClean="0">
                <a:solidFill>
                  <a:srgbClr val="FF0000"/>
                </a:solidFill>
              </a:rPr>
              <a:t>әйткәндә</a:t>
            </a:r>
            <a:endParaRPr lang="ru-RU" sz="4400" dirty="0">
              <a:solidFill>
                <a:srgbClr val="FF0000"/>
              </a:solidFill>
            </a:endParaRPr>
          </a:p>
          <a:p>
            <a:pPr lvl="0"/>
            <a:endParaRPr lang="ru-RU" sz="5400" dirty="0">
              <a:solidFill>
                <a:srgbClr val="FF0000"/>
              </a:solidFill>
            </a:endParaRPr>
          </a:p>
        </p:txBody>
      </p:sp>
    </p:spTree>
    <p:extLst>
      <p:ext uri="{BB962C8B-B14F-4D97-AF65-F5344CB8AC3E}">
        <p14:creationId xmlns:p14="http://schemas.microsoft.com/office/powerpoint/2010/main" val="3749595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019" y="0"/>
            <a:ext cx="9335935" cy="6858000"/>
          </a:xfrm>
          <a:prstGeom prst="rect">
            <a:avLst/>
          </a:prstGeom>
        </p:spPr>
      </p:pic>
      <p:sp>
        <p:nvSpPr>
          <p:cNvPr id="3" name="TextBox 2"/>
          <p:cNvSpPr txBox="1"/>
          <p:nvPr/>
        </p:nvSpPr>
        <p:spPr>
          <a:xfrm>
            <a:off x="995860" y="1843950"/>
            <a:ext cx="8064896" cy="1938992"/>
          </a:xfrm>
          <a:prstGeom prst="rect">
            <a:avLst/>
          </a:prstGeom>
          <a:noFill/>
        </p:spPr>
        <p:txBody>
          <a:bodyPr wrap="square" rtlCol="0">
            <a:spAutoFit/>
          </a:bodyPr>
          <a:lstStyle/>
          <a:p>
            <a:pPr lvl="0"/>
            <a:r>
              <a:rPr lang="tt-RU" sz="4000" dirty="0"/>
              <a:t>2</a:t>
            </a:r>
            <a:r>
              <a:rPr lang="tt-RU" sz="4000" dirty="0" smtClean="0"/>
              <a:t>. </a:t>
            </a:r>
            <a:r>
              <a:rPr lang="tt-RU" sz="4000" dirty="0"/>
              <a:t>Төнге 12дә яңгыр ява, тагын 72 сәгатьтән без кояшлы һава </a:t>
            </a:r>
            <a:r>
              <a:rPr lang="tt-RU" sz="4000" dirty="0" smtClean="0"/>
              <a:t>торышы </a:t>
            </a:r>
            <a:r>
              <a:rPr lang="tt-RU" sz="4000" dirty="0"/>
              <a:t>көтә </a:t>
            </a:r>
            <a:r>
              <a:rPr lang="tt-RU" sz="4000" dirty="0" smtClean="0"/>
              <a:t>дип әйтә алабызмы</a:t>
            </a:r>
            <a:r>
              <a:rPr lang="tt-RU" sz="4000" dirty="0"/>
              <a:t>?</a:t>
            </a:r>
            <a:endParaRPr lang="ru-RU" sz="40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1385057" y="3976479"/>
            <a:ext cx="6247782" cy="1754326"/>
          </a:xfrm>
          <a:prstGeom prst="rect">
            <a:avLst/>
          </a:prstGeom>
          <a:noFill/>
        </p:spPr>
        <p:txBody>
          <a:bodyPr wrap="square" rtlCol="0">
            <a:spAutoFit/>
          </a:bodyPr>
          <a:lstStyle/>
          <a:p>
            <a:r>
              <a:rPr lang="ru-RU" sz="5400" dirty="0" smtClean="0">
                <a:solidFill>
                  <a:srgbClr val="FF0000"/>
                </a:solidFill>
              </a:rPr>
              <a:t> </a:t>
            </a:r>
            <a:r>
              <a:rPr lang="tt-RU" sz="4400" dirty="0" smtClean="0">
                <a:solidFill>
                  <a:srgbClr val="FF0000"/>
                </a:solidFill>
              </a:rPr>
              <a:t>юк</a:t>
            </a:r>
            <a:r>
              <a:rPr lang="tt-RU" sz="4400" dirty="0">
                <a:solidFill>
                  <a:srgbClr val="FF0000"/>
                </a:solidFill>
              </a:rPr>
              <a:t>, бу вакытта төн була</a:t>
            </a:r>
            <a:endParaRPr lang="ru-RU" sz="4400" dirty="0">
              <a:solidFill>
                <a:srgbClr val="FF0000"/>
              </a:solidFill>
            </a:endParaRPr>
          </a:p>
          <a:p>
            <a:pPr lvl="0"/>
            <a:endParaRPr lang="ru-RU" sz="5400" dirty="0">
              <a:solidFill>
                <a:srgbClr val="FF0000"/>
              </a:solidFill>
            </a:endParaRPr>
          </a:p>
        </p:txBody>
      </p:sp>
    </p:spTree>
    <p:extLst>
      <p:ext uri="{BB962C8B-B14F-4D97-AF65-F5344CB8AC3E}">
        <p14:creationId xmlns:p14="http://schemas.microsoft.com/office/powerpoint/2010/main" val="3904622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019" y="0"/>
            <a:ext cx="9335935" cy="6858000"/>
          </a:xfrm>
          <a:prstGeom prst="rect">
            <a:avLst/>
          </a:prstGeom>
        </p:spPr>
      </p:pic>
      <p:sp>
        <p:nvSpPr>
          <p:cNvPr id="3" name="TextBox 2"/>
          <p:cNvSpPr txBox="1"/>
          <p:nvPr/>
        </p:nvSpPr>
        <p:spPr>
          <a:xfrm>
            <a:off x="964780" y="1340767"/>
            <a:ext cx="8064896" cy="2431435"/>
          </a:xfrm>
          <a:prstGeom prst="rect">
            <a:avLst/>
          </a:prstGeom>
          <a:noFill/>
        </p:spPr>
        <p:txBody>
          <a:bodyPr wrap="square" rtlCol="0">
            <a:spAutoFit/>
          </a:bodyPr>
          <a:lstStyle/>
          <a:p>
            <a:pPr lvl="0"/>
            <a:r>
              <a:rPr lang="tt-RU" sz="4000" dirty="0" smtClean="0"/>
              <a:t>3. </a:t>
            </a:r>
            <a:r>
              <a:rPr lang="tt-RU" sz="2800" dirty="0"/>
              <a:t>Сезнең каршыгызда б.э.к. III - VI  гасырларда яшәгән борынгы грек галимнәре сурәтләре тора. Яңа ачыш ясаган һәркемнең девизы “Эврика” дигән сүз була. Бу галим дә шул сүзне кычкыра. Бу галим кем? </a:t>
            </a:r>
            <a:endParaRPr lang="ru-RU" sz="28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1405025" y="5530299"/>
            <a:ext cx="6247782" cy="1754326"/>
          </a:xfrm>
          <a:prstGeom prst="rect">
            <a:avLst/>
          </a:prstGeom>
          <a:noFill/>
        </p:spPr>
        <p:txBody>
          <a:bodyPr wrap="square" rtlCol="0">
            <a:spAutoFit/>
          </a:bodyPr>
          <a:lstStyle/>
          <a:p>
            <a:r>
              <a:rPr lang="ru-RU" sz="5400" dirty="0" smtClean="0">
                <a:solidFill>
                  <a:srgbClr val="FF0000"/>
                </a:solidFill>
              </a:rPr>
              <a:t>          Архимед</a:t>
            </a:r>
            <a:endParaRPr lang="ru-RU" sz="4400" dirty="0">
              <a:solidFill>
                <a:srgbClr val="FF0000"/>
              </a:solidFill>
            </a:endParaRPr>
          </a:p>
          <a:p>
            <a:pPr lvl="0"/>
            <a:endParaRPr lang="ru-RU" sz="5400" dirty="0">
              <a:solidFill>
                <a:srgbClr val="FF0000"/>
              </a:solidFill>
            </a:endParaRPr>
          </a:p>
        </p:txBody>
      </p:sp>
      <p:pic>
        <p:nvPicPr>
          <p:cNvPr id="1026" name="Picture 2" descr="http://festival.1september.ru/articles/608317/img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8189" y="3603084"/>
            <a:ext cx="5734050" cy="2124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5972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019" y="0"/>
            <a:ext cx="9335935" cy="6858000"/>
          </a:xfrm>
          <a:prstGeom prst="rect">
            <a:avLst/>
          </a:prstGeom>
        </p:spPr>
      </p:pic>
      <p:sp>
        <p:nvSpPr>
          <p:cNvPr id="3" name="TextBox 2"/>
          <p:cNvSpPr txBox="1"/>
          <p:nvPr/>
        </p:nvSpPr>
        <p:spPr>
          <a:xfrm>
            <a:off x="1003452" y="1844824"/>
            <a:ext cx="8064896" cy="1938992"/>
          </a:xfrm>
          <a:prstGeom prst="rect">
            <a:avLst/>
          </a:prstGeom>
          <a:noFill/>
        </p:spPr>
        <p:txBody>
          <a:bodyPr wrap="square" rtlCol="0">
            <a:spAutoFit/>
          </a:bodyPr>
          <a:lstStyle/>
          <a:p>
            <a:r>
              <a:rPr lang="tt-RU" sz="4000" dirty="0"/>
              <a:t>4</a:t>
            </a:r>
            <a:r>
              <a:rPr lang="tt-RU" sz="4000" dirty="0" smtClean="0"/>
              <a:t>. </a:t>
            </a:r>
            <a:r>
              <a:rPr lang="tt-RU" sz="4000" dirty="0"/>
              <a:t>Үлчәү </a:t>
            </a:r>
            <a:r>
              <a:rPr lang="tt-RU" sz="4000" dirty="0" smtClean="0"/>
              <a:t> берәмлекләрен </a:t>
            </a:r>
            <a:r>
              <a:rPr lang="tt-RU" sz="4000" dirty="0"/>
              <a:t>кимү тәртибендә төзегез</a:t>
            </a:r>
            <a:r>
              <a:rPr lang="tt-RU" sz="4000" dirty="0" smtClean="0"/>
              <a:t>.</a:t>
            </a:r>
          </a:p>
          <a:p>
            <a:r>
              <a:rPr lang="tt-RU" sz="4000" dirty="0" smtClean="0"/>
              <a:t>         фут</a:t>
            </a:r>
            <a:r>
              <a:rPr lang="tt-RU" sz="4000" dirty="0"/>
              <a:t>, </a:t>
            </a:r>
            <a:r>
              <a:rPr lang="tt-RU" sz="4000" dirty="0" smtClean="0"/>
              <a:t>дюйм ,</a:t>
            </a:r>
            <a:r>
              <a:rPr lang="tt-RU" sz="4000" dirty="0"/>
              <a:t> </a:t>
            </a:r>
            <a:r>
              <a:rPr lang="tt-RU" sz="4000" dirty="0" smtClean="0"/>
              <a:t>терсәк </a:t>
            </a:r>
            <a:endParaRPr lang="ru-RU" sz="40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1187624" y="4191471"/>
            <a:ext cx="6535814" cy="1754326"/>
          </a:xfrm>
          <a:prstGeom prst="rect">
            <a:avLst/>
          </a:prstGeom>
          <a:noFill/>
        </p:spPr>
        <p:txBody>
          <a:bodyPr wrap="square" rtlCol="0">
            <a:spAutoFit/>
          </a:bodyPr>
          <a:lstStyle/>
          <a:p>
            <a:r>
              <a:rPr lang="ru-RU" sz="5400" dirty="0" smtClean="0">
                <a:solidFill>
                  <a:srgbClr val="FF0000"/>
                </a:solidFill>
              </a:rPr>
              <a:t> </a:t>
            </a:r>
            <a:r>
              <a:rPr lang="tt-RU" sz="5400" dirty="0" smtClean="0">
                <a:solidFill>
                  <a:srgbClr val="FF0000"/>
                </a:solidFill>
              </a:rPr>
              <a:t>терсәк(45 см), фут (31 см), дюйм(25 мм)</a:t>
            </a:r>
            <a:endParaRPr lang="ru-RU" sz="5400" dirty="0">
              <a:solidFill>
                <a:srgbClr val="FF0000"/>
              </a:solidFill>
            </a:endParaRPr>
          </a:p>
        </p:txBody>
      </p:sp>
    </p:spTree>
    <p:extLst>
      <p:ext uri="{BB962C8B-B14F-4D97-AF65-F5344CB8AC3E}">
        <p14:creationId xmlns:p14="http://schemas.microsoft.com/office/powerpoint/2010/main" val="227766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019" y="0"/>
            <a:ext cx="9335935" cy="6858000"/>
          </a:xfrm>
          <a:prstGeom prst="rect">
            <a:avLst/>
          </a:prstGeom>
        </p:spPr>
      </p:pic>
      <p:sp>
        <p:nvSpPr>
          <p:cNvPr id="3" name="TextBox 2"/>
          <p:cNvSpPr txBox="1"/>
          <p:nvPr/>
        </p:nvSpPr>
        <p:spPr>
          <a:xfrm>
            <a:off x="1003452" y="1844824"/>
            <a:ext cx="8064896" cy="1323439"/>
          </a:xfrm>
          <a:prstGeom prst="rect">
            <a:avLst/>
          </a:prstGeom>
          <a:noFill/>
        </p:spPr>
        <p:txBody>
          <a:bodyPr wrap="square" rtlCol="0">
            <a:spAutoFit/>
          </a:bodyPr>
          <a:lstStyle/>
          <a:p>
            <a:r>
              <a:rPr lang="tt-RU" sz="4000" dirty="0" smtClean="0"/>
              <a:t>5. </a:t>
            </a:r>
            <a:r>
              <a:rPr lang="tt-RU" sz="4000" dirty="0"/>
              <a:t>8 класс Алгебра дәреслегенең авторы </a:t>
            </a:r>
            <a:r>
              <a:rPr lang="tt-RU" sz="4000" dirty="0" smtClean="0"/>
              <a:t>кем?</a:t>
            </a:r>
            <a:endParaRPr lang="ru-RU" sz="40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1475656" y="4191471"/>
            <a:ext cx="6247782" cy="923330"/>
          </a:xfrm>
          <a:prstGeom prst="rect">
            <a:avLst/>
          </a:prstGeom>
          <a:noFill/>
        </p:spPr>
        <p:txBody>
          <a:bodyPr wrap="square" rtlCol="0">
            <a:spAutoFit/>
          </a:bodyPr>
          <a:lstStyle/>
          <a:p>
            <a:r>
              <a:rPr lang="ru-RU" sz="5400" smtClean="0">
                <a:solidFill>
                  <a:srgbClr val="FF0000"/>
                </a:solidFill>
              </a:rPr>
              <a:t>       </a:t>
            </a:r>
            <a:r>
              <a:rPr lang="ru-RU" sz="5400" smtClean="0">
                <a:solidFill>
                  <a:srgbClr val="FF0000"/>
                </a:solidFill>
              </a:rPr>
              <a:t>Мордкович А.Г.</a:t>
            </a:r>
            <a:endParaRPr lang="ru-RU" sz="5400" dirty="0">
              <a:solidFill>
                <a:srgbClr val="FF0000"/>
              </a:solidFill>
            </a:endParaRPr>
          </a:p>
        </p:txBody>
      </p:sp>
    </p:spTree>
    <p:extLst>
      <p:ext uri="{BB962C8B-B14F-4D97-AF65-F5344CB8AC3E}">
        <p14:creationId xmlns:p14="http://schemas.microsoft.com/office/powerpoint/2010/main" val="1081019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019" y="0"/>
            <a:ext cx="9335935" cy="6858000"/>
          </a:xfrm>
          <a:prstGeom prst="rect">
            <a:avLst/>
          </a:prstGeom>
        </p:spPr>
      </p:pic>
      <p:sp>
        <p:nvSpPr>
          <p:cNvPr id="3" name="TextBox 2"/>
          <p:cNvSpPr txBox="1"/>
          <p:nvPr/>
        </p:nvSpPr>
        <p:spPr>
          <a:xfrm>
            <a:off x="1003452" y="1844824"/>
            <a:ext cx="8064896" cy="3170099"/>
          </a:xfrm>
          <a:prstGeom prst="rect">
            <a:avLst/>
          </a:prstGeom>
          <a:noFill/>
        </p:spPr>
        <p:txBody>
          <a:bodyPr wrap="square" rtlCol="0">
            <a:spAutoFit/>
          </a:bodyPr>
          <a:lstStyle/>
          <a:p>
            <a:r>
              <a:rPr lang="tt-RU" sz="4000" dirty="0" smtClean="0"/>
              <a:t>8.   </a:t>
            </a:r>
            <a:r>
              <a:rPr lang="tt-RU" sz="3200" dirty="0"/>
              <a:t>Бу бөек галимнең (математик, физик, механик) </a:t>
            </a:r>
            <a:r>
              <a:rPr lang="tt-RU" sz="3200" dirty="0" smtClean="0"/>
              <a:t>каберендә кабер </a:t>
            </a:r>
            <a:r>
              <a:rPr lang="tt-RU" sz="3200" dirty="0"/>
              <a:t>ташы шар </a:t>
            </a:r>
            <a:r>
              <a:rPr lang="tt-RU" sz="3200" dirty="0" smtClean="0"/>
              <a:t>формасында, </a:t>
            </a:r>
            <a:r>
              <a:rPr lang="tt-RU" sz="3200" dirty="0"/>
              <a:t>цилиндр белән камалган була.  Хәтта </a:t>
            </a:r>
            <a:r>
              <a:rPr lang="tt-RU" sz="3200" dirty="0" smtClean="0"/>
              <a:t>200 ел </a:t>
            </a:r>
            <a:r>
              <a:rPr lang="tt-RU" sz="3200" dirty="0"/>
              <a:t>вакыт үткәч тә аның каберен шул сызымнар аша табалар. Сүз нинди галим турында бара? </a:t>
            </a:r>
            <a:endParaRPr lang="ru-RU" sz="32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1399456" y="5258271"/>
            <a:ext cx="6247782" cy="923330"/>
          </a:xfrm>
          <a:prstGeom prst="rect">
            <a:avLst/>
          </a:prstGeom>
          <a:noFill/>
        </p:spPr>
        <p:txBody>
          <a:bodyPr wrap="square" rtlCol="0">
            <a:spAutoFit/>
          </a:bodyPr>
          <a:lstStyle/>
          <a:p>
            <a:r>
              <a:rPr lang="ru-RU" sz="5400" dirty="0" smtClean="0">
                <a:solidFill>
                  <a:srgbClr val="FF0000"/>
                </a:solidFill>
              </a:rPr>
              <a:t>           Архимед</a:t>
            </a:r>
            <a:endParaRPr lang="ru-RU" sz="5400" dirty="0">
              <a:solidFill>
                <a:srgbClr val="FF0000"/>
              </a:solidFill>
            </a:endParaRPr>
          </a:p>
        </p:txBody>
      </p:sp>
    </p:spTree>
    <p:extLst>
      <p:ext uri="{BB962C8B-B14F-4D97-AF65-F5344CB8AC3E}">
        <p14:creationId xmlns:p14="http://schemas.microsoft.com/office/powerpoint/2010/main" val="1450386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019" y="0"/>
            <a:ext cx="9335935" cy="6858000"/>
          </a:xfrm>
          <a:prstGeom prst="rect">
            <a:avLst/>
          </a:prstGeom>
        </p:spPr>
      </p:pic>
      <p:sp>
        <p:nvSpPr>
          <p:cNvPr id="3" name="TextBox 2"/>
          <p:cNvSpPr txBox="1"/>
          <p:nvPr/>
        </p:nvSpPr>
        <p:spPr>
          <a:xfrm>
            <a:off x="1003452" y="1844824"/>
            <a:ext cx="8064896" cy="2677656"/>
          </a:xfrm>
          <a:prstGeom prst="rect">
            <a:avLst/>
          </a:prstGeom>
          <a:noFill/>
        </p:spPr>
        <p:txBody>
          <a:bodyPr wrap="square" rtlCol="0">
            <a:spAutoFit/>
          </a:bodyPr>
          <a:lstStyle/>
          <a:p>
            <a:r>
              <a:rPr lang="tt-RU" sz="4000" dirty="0"/>
              <a:t>9</a:t>
            </a:r>
            <a:r>
              <a:rPr lang="tt-RU" sz="4000" dirty="0" smtClean="0"/>
              <a:t>. </a:t>
            </a:r>
            <a:r>
              <a:rPr lang="tt-RU" sz="3200" dirty="0"/>
              <a:t>Бу </a:t>
            </a:r>
            <a:r>
              <a:rPr lang="tt-RU" sz="3200" dirty="0" smtClean="0"/>
              <a:t>галим </a:t>
            </a:r>
            <a:r>
              <a:rPr lang="tt-RU" sz="3200" dirty="0"/>
              <a:t>атлетика белән </a:t>
            </a:r>
            <a:r>
              <a:rPr lang="tt-RU" sz="3200" dirty="0" smtClean="0"/>
              <a:t>шөгыл</a:t>
            </a:r>
            <a:r>
              <a:rPr lang="ru-RU" sz="3200" dirty="0" smtClean="0"/>
              <a:t>ь</a:t>
            </a:r>
            <a:r>
              <a:rPr lang="tt-RU" sz="3200" dirty="0" smtClean="0"/>
              <a:t>ләнгән</a:t>
            </a:r>
            <a:r>
              <a:rPr lang="tt-RU" sz="3200" dirty="0"/>
              <a:t>. Ул ике тапкыр олимпия уеннарында катнашып, йодрык көрәше өчен лавыр такыясы белән бүләкләнгән була. Бу галим кем?</a:t>
            </a:r>
            <a:endParaRPr lang="ru-RU" sz="32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1399456" y="4829700"/>
            <a:ext cx="6247782" cy="923330"/>
          </a:xfrm>
          <a:prstGeom prst="rect">
            <a:avLst/>
          </a:prstGeom>
          <a:noFill/>
        </p:spPr>
        <p:txBody>
          <a:bodyPr wrap="square" rtlCol="0">
            <a:spAutoFit/>
          </a:bodyPr>
          <a:lstStyle/>
          <a:p>
            <a:r>
              <a:rPr lang="ru-RU" sz="5400" dirty="0" smtClean="0">
                <a:solidFill>
                  <a:srgbClr val="FF0000"/>
                </a:solidFill>
              </a:rPr>
              <a:t>           Пифагор</a:t>
            </a:r>
            <a:endParaRPr lang="ru-RU" sz="5400" dirty="0">
              <a:solidFill>
                <a:srgbClr val="FF0000"/>
              </a:solidFill>
            </a:endParaRPr>
          </a:p>
        </p:txBody>
      </p:sp>
    </p:spTree>
    <p:extLst>
      <p:ext uri="{BB962C8B-B14F-4D97-AF65-F5344CB8AC3E}">
        <p14:creationId xmlns:p14="http://schemas.microsoft.com/office/powerpoint/2010/main" val="3789059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019" y="0"/>
            <a:ext cx="9335935" cy="6858000"/>
          </a:xfrm>
          <a:prstGeom prst="rect">
            <a:avLst/>
          </a:prstGeom>
        </p:spPr>
      </p:pic>
      <p:sp>
        <p:nvSpPr>
          <p:cNvPr id="3" name="TextBox 2"/>
          <p:cNvSpPr txBox="1"/>
          <p:nvPr/>
        </p:nvSpPr>
        <p:spPr>
          <a:xfrm>
            <a:off x="1003452" y="1844824"/>
            <a:ext cx="8064896" cy="1446550"/>
          </a:xfrm>
          <a:prstGeom prst="rect">
            <a:avLst/>
          </a:prstGeom>
          <a:noFill/>
        </p:spPr>
        <p:txBody>
          <a:bodyPr wrap="square" rtlCol="0">
            <a:spAutoFit/>
          </a:bodyPr>
          <a:lstStyle/>
          <a:p>
            <a:r>
              <a:rPr lang="tt-RU" sz="4000" dirty="0" smtClean="0"/>
              <a:t>10. 1 к</a:t>
            </a:r>
            <a:r>
              <a:rPr lang="tt-RU" sz="4400" dirty="0" smtClean="0"/>
              <a:t>вадрат </a:t>
            </a:r>
            <a:r>
              <a:rPr lang="tt-RU" sz="4400" dirty="0"/>
              <a:t>метрда ничә квадрат сантиметр?</a:t>
            </a:r>
            <a:endParaRPr lang="ru-RU" sz="44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1365052" y="4365104"/>
            <a:ext cx="6247782" cy="923330"/>
          </a:xfrm>
          <a:prstGeom prst="rect">
            <a:avLst/>
          </a:prstGeom>
          <a:noFill/>
        </p:spPr>
        <p:txBody>
          <a:bodyPr wrap="square" rtlCol="0">
            <a:spAutoFit/>
          </a:bodyPr>
          <a:lstStyle/>
          <a:p>
            <a:r>
              <a:rPr lang="ru-RU" sz="5400" dirty="0" smtClean="0">
                <a:solidFill>
                  <a:srgbClr val="FF0000"/>
                </a:solidFill>
              </a:rPr>
              <a:t>          </a:t>
            </a:r>
            <a:r>
              <a:rPr lang="tt-RU" sz="4000" dirty="0" smtClean="0">
                <a:solidFill>
                  <a:srgbClr val="FF0000"/>
                </a:solidFill>
              </a:rPr>
              <a:t>10000 кв.см</a:t>
            </a:r>
            <a:r>
              <a:rPr lang="tt-RU" sz="4000" dirty="0" smtClean="0"/>
              <a:t> </a:t>
            </a:r>
            <a:endParaRPr lang="ru-RU" sz="4000" dirty="0">
              <a:solidFill>
                <a:srgbClr val="FF0000"/>
              </a:solidFill>
            </a:endParaRPr>
          </a:p>
        </p:txBody>
      </p:sp>
    </p:spTree>
    <p:extLst>
      <p:ext uri="{BB962C8B-B14F-4D97-AF65-F5344CB8AC3E}">
        <p14:creationId xmlns:p14="http://schemas.microsoft.com/office/powerpoint/2010/main" val="4185888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084" y="0"/>
            <a:ext cx="9335935" cy="6858000"/>
          </a:xfrm>
          <a:prstGeom prst="rect">
            <a:avLst/>
          </a:prstGeom>
        </p:spPr>
      </p:pic>
      <p:sp>
        <p:nvSpPr>
          <p:cNvPr id="4" name="TextBox 3"/>
          <p:cNvSpPr txBox="1"/>
          <p:nvPr/>
        </p:nvSpPr>
        <p:spPr>
          <a:xfrm>
            <a:off x="1874575" y="4826769"/>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971600" y="4365104"/>
            <a:ext cx="7128792" cy="1538883"/>
          </a:xfrm>
          <a:prstGeom prst="rect">
            <a:avLst/>
          </a:prstGeom>
          <a:noFill/>
        </p:spPr>
        <p:txBody>
          <a:bodyPr wrap="square" rtlCol="0">
            <a:spAutoFit/>
          </a:bodyPr>
          <a:lstStyle/>
          <a:p>
            <a:r>
              <a:rPr lang="ru-RU" sz="5400" dirty="0" smtClean="0">
                <a:solidFill>
                  <a:srgbClr val="FF0000"/>
                </a:solidFill>
              </a:rPr>
              <a:t>      </a:t>
            </a:r>
            <a:r>
              <a:rPr lang="ru-RU" sz="4000" dirty="0" smtClean="0">
                <a:solidFill>
                  <a:srgbClr val="FF0000"/>
                </a:solidFill>
              </a:rPr>
              <a:t>ПИФАГОР, ГИПОТЕНУЗА,  </a:t>
            </a:r>
          </a:p>
          <a:p>
            <a:r>
              <a:rPr lang="ru-RU" sz="4000" dirty="0">
                <a:solidFill>
                  <a:srgbClr val="FF0000"/>
                </a:solidFill>
              </a:rPr>
              <a:t> </a:t>
            </a:r>
            <a:r>
              <a:rPr lang="ru-RU" sz="4000" dirty="0" smtClean="0">
                <a:solidFill>
                  <a:srgbClr val="FF0000"/>
                </a:solidFill>
              </a:rPr>
              <a:t>                        АЛГЕБРА</a:t>
            </a:r>
            <a:endParaRPr lang="ru-RU" sz="4000" dirty="0">
              <a:solidFill>
                <a:srgbClr val="FF0000"/>
              </a:solidFill>
            </a:endParaRPr>
          </a:p>
        </p:txBody>
      </p:sp>
      <p:sp>
        <p:nvSpPr>
          <p:cNvPr id="7" name="TextBox 6"/>
          <p:cNvSpPr txBox="1"/>
          <p:nvPr/>
        </p:nvSpPr>
        <p:spPr>
          <a:xfrm>
            <a:off x="1598340" y="2356376"/>
            <a:ext cx="7222132" cy="2831544"/>
          </a:xfrm>
          <a:prstGeom prst="rect">
            <a:avLst/>
          </a:prstGeom>
          <a:noFill/>
        </p:spPr>
        <p:txBody>
          <a:bodyPr wrap="square" rtlCol="0">
            <a:spAutoFit/>
          </a:bodyPr>
          <a:lstStyle/>
          <a:p>
            <a:r>
              <a:rPr lang="tt-RU" sz="3200" dirty="0" smtClean="0"/>
              <a:t>11. Сүзләрдә хәрефләрнең урыннарын алыштырып, математика белән бәйле булган өч сүзне ачыкларга.</a:t>
            </a:r>
          </a:p>
          <a:p>
            <a:r>
              <a:rPr lang="tt-RU" sz="3200" dirty="0" smtClean="0"/>
              <a:t>ФАГОПИР, НУТЕПОЗАГИ, ГЕРАБЛА</a:t>
            </a:r>
          </a:p>
          <a:p>
            <a:endParaRPr lang="tt-RU" sz="3200" dirty="0"/>
          </a:p>
          <a:p>
            <a:endParaRPr lang="ru-RU" dirty="0"/>
          </a:p>
        </p:txBody>
      </p:sp>
    </p:spTree>
    <p:extLst>
      <p:ext uri="{BB962C8B-B14F-4D97-AF65-F5344CB8AC3E}">
        <p14:creationId xmlns:p14="http://schemas.microsoft.com/office/powerpoint/2010/main" val="1357561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084" y="0"/>
            <a:ext cx="9335935" cy="6858000"/>
          </a:xfrm>
          <a:prstGeom prst="rect">
            <a:avLst/>
          </a:prstGeom>
        </p:spPr>
      </p:pic>
      <p:sp>
        <p:nvSpPr>
          <p:cNvPr id="4" name="TextBox 3"/>
          <p:cNvSpPr txBox="1"/>
          <p:nvPr/>
        </p:nvSpPr>
        <p:spPr>
          <a:xfrm>
            <a:off x="1874575" y="4826769"/>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971600" y="4365104"/>
            <a:ext cx="7128792" cy="923330"/>
          </a:xfrm>
          <a:prstGeom prst="rect">
            <a:avLst/>
          </a:prstGeom>
          <a:noFill/>
        </p:spPr>
        <p:txBody>
          <a:bodyPr wrap="square" rtlCol="0">
            <a:spAutoFit/>
          </a:bodyPr>
          <a:lstStyle/>
          <a:p>
            <a:r>
              <a:rPr lang="ru-RU" sz="5400" dirty="0" smtClean="0">
                <a:solidFill>
                  <a:srgbClr val="FF0000"/>
                </a:solidFill>
              </a:rPr>
              <a:t>           15 км/</a:t>
            </a:r>
            <a:r>
              <a:rPr lang="ru-RU" sz="5400" dirty="0" err="1" smtClean="0">
                <a:solidFill>
                  <a:srgbClr val="FF0000"/>
                </a:solidFill>
              </a:rPr>
              <a:t>сәг</a:t>
            </a:r>
            <a:endParaRPr lang="ru-RU" sz="4000" dirty="0">
              <a:solidFill>
                <a:srgbClr val="FF0000"/>
              </a:solidFill>
            </a:endParaRPr>
          </a:p>
        </p:txBody>
      </p:sp>
      <p:sp>
        <p:nvSpPr>
          <p:cNvPr id="7" name="TextBox 6"/>
          <p:cNvSpPr txBox="1"/>
          <p:nvPr/>
        </p:nvSpPr>
        <p:spPr>
          <a:xfrm>
            <a:off x="1598340" y="2356376"/>
            <a:ext cx="7222132" cy="1569660"/>
          </a:xfrm>
          <a:prstGeom prst="rect">
            <a:avLst/>
          </a:prstGeom>
          <a:noFill/>
        </p:spPr>
        <p:txBody>
          <a:bodyPr wrap="square" rtlCol="0">
            <a:spAutoFit/>
          </a:bodyPr>
          <a:lstStyle/>
          <a:p>
            <a:r>
              <a:rPr lang="tt-RU" sz="3200" dirty="0" smtClean="0"/>
              <a:t>12. Өч ат җигелгән экипа</a:t>
            </a:r>
            <a:r>
              <a:rPr lang="ru-RU" sz="3200" dirty="0" smtClean="0"/>
              <a:t>ж</a:t>
            </a:r>
            <a:r>
              <a:rPr lang="tt-RU" sz="3200" dirty="0" smtClean="0"/>
              <a:t> 1 сәг тә 15 км юл үтә. Һәр ат нинди тизлек белән барган? </a:t>
            </a:r>
            <a:endParaRPr lang="ru-RU" dirty="0"/>
          </a:p>
        </p:txBody>
      </p:sp>
    </p:spTree>
    <p:extLst>
      <p:ext uri="{BB962C8B-B14F-4D97-AF65-F5344CB8AC3E}">
        <p14:creationId xmlns:p14="http://schemas.microsoft.com/office/powerpoint/2010/main" val="698474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779026" y="1424691"/>
            <a:ext cx="7560840" cy="4278094"/>
          </a:xfrm>
          <a:prstGeom prst="rect">
            <a:avLst/>
          </a:prstGeom>
          <a:noFill/>
        </p:spPr>
        <p:txBody>
          <a:bodyPr wrap="square" rtlCol="0">
            <a:spAutoFit/>
          </a:bodyPr>
          <a:lstStyle/>
          <a:p>
            <a:r>
              <a:rPr lang="ru-RU" sz="3200" dirty="0" smtClean="0"/>
              <a:t>2.</a:t>
            </a:r>
            <a:r>
              <a:rPr lang="tt-RU" dirty="0"/>
              <a:t> </a:t>
            </a:r>
            <a:r>
              <a:rPr lang="tt-RU" sz="2400" dirty="0"/>
              <a:t>Бер кеше көймәдә ярның бер ягыннан икенчесенә бүрене, кәбестәне, кәҗәне чыгарырга тиеш. Көймәгә бер кеше һәм бүре, яки кәҗә, яки кәбестәне генә утыртып була. Әгәр дә бу абзый ярда кәҗә белән кәбестәне калдырса, бүрене көймәгә утыртса, кәҗә кәбестәне ашый. Ә кәҗә белән бүрене калдырса, </a:t>
            </a:r>
            <a:r>
              <a:rPr lang="tt-RU" sz="2400" dirty="0" smtClean="0"/>
              <a:t>бүре </a:t>
            </a:r>
            <a:r>
              <a:rPr lang="tt-RU" sz="2400" dirty="0"/>
              <a:t>кәҗәне ашый. Ә бу абзый карап торганда алар бер-берсен ашамаганнар. Тик шулай да бу абзый, җайлы гына бу башваткычны чишеп ярның теге ягына кәбестәне дә, кәҗәне дә, бүрене дә чыгара. Сорау: Ничек итеп?</a:t>
            </a:r>
            <a:endParaRPr lang="ru-RU" sz="24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Tree>
    <p:extLst>
      <p:ext uri="{BB962C8B-B14F-4D97-AF65-F5344CB8AC3E}">
        <p14:creationId xmlns:p14="http://schemas.microsoft.com/office/powerpoint/2010/main" val="2836843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Прямоугольник 4"/>
          <p:cNvSpPr/>
          <p:nvPr/>
        </p:nvSpPr>
        <p:spPr>
          <a:xfrm>
            <a:off x="1187624" y="2136339"/>
            <a:ext cx="7272808" cy="4093428"/>
          </a:xfrm>
          <a:prstGeom prst="rect">
            <a:avLst/>
          </a:prstGeom>
        </p:spPr>
        <p:txBody>
          <a:bodyPr wrap="square">
            <a:spAutoFit/>
          </a:bodyPr>
          <a:lstStyle/>
          <a:p>
            <a:r>
              <a:rPr lang="tt-RU" sz="3600" dirty="0" smtClean="0">
                <a:solidFill>
                  <a:srgbClr val="FF0000"/>
                </a:solidFill>
              </a:rPr>
              <a:t>Җавап</a:t>
            </a:r>
            <a:r>
              <a:rPr lang="tt-RU" sz="2800" dirty="0" smtClean="0"/>
              <a:t>.Башта </a:t>
            </a:r>
            <a:r>
              <a:rPr lang="tt-RU" sz="2800" dirty="0"/>
              <a:t>кәҗәне көймәгә утырта, кәбестә белән бүре яр кырыенда кала. Кәҗәне икенче ярда калдыргач, </a:t>
            </a:r>
            <a:r>
              <a:rPr lang="tt-RU" sz="2800" dirty="0" smtClean="0"/>
              <a:t>кәбестәне </a:t>
            </a:r>
            <a:r>
              <a:rPr lang="tt-RU" sz="2800" dirty="0"/>
              <a:t>бу ярдан ала, һәм кәҗә ягына илтә, тик кәҗәне, яңадан кире юлга үзе белән утыртып китә, шунда калдыра, бүрене илтеп куя кәбестә янына, аннары кире, кәҗә артыннан ярга кайта. Ахырдан өчесе дә бергә икенче ярда булалар</a:t>
            </a:r>
            <a:r>
              <a:rPr lang="tt-RU" sz="2800" dirty="0" smtClean="0"/>
              <a:t>.</a:t>
            </a:r>
            <a:endParaRPr lang="ru-RU" sz="2800" dirty="0"/>
          </a:p>
        </p:txBody>
      </p:sp>
    </p:spTree>
    <p:extLst>
      <p:ext uri="{BB962C8B-B14F-4D97-AF65-F5344CB8AC3E}">
        <p14:creationId xmlns:p14="http://schemas.microsoft.com/office/powerpoint/2010/main" val="53891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827584" y="1424691"/>
            <a:ext cx="7560840" cy="2554545"/>
          </a:xfrm>
          <a:prstGeom prst="rect">
            <a:avLst/>
          </a:prstGeom>
          <a:noFill/>
        </p:spPr>
        <p:txBody>
          <a:bodyPr wrap="square" rtlCol="0">
            <a:spAutoFit/>
          </a:bodyPr>
          <a:lstStyle/>
          <a:p>
            <a:r>
              <a:rPr lang="tt-RU" sz="4000" dirty="0" smtClean="0"/>
              <a:t>3. Бары </a:t>
            </a:r>
            <a:r>
              <a:rPr lang="tt-RU" sz="4000" dirty="0"/>
              <a:t>тик кушу билгеләре белән генә 5 штук 2ле цифрасын кулланып 28 санын китереп чыгарыгыз. </a:t>
            </a:r>
            <a:r>
              <a:rPr lang="tt-RU" sz="4000" dirty="0" smtClean="0"/>
              <a:t>2  2  2  2  2 = 28</a:t>
            </a:r>
            <a:endParaRPr lang="ru-RU" sz="40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2987824" y="4077071"/>
            <a:ext cx="3816424" cy="769441"/>
          </a:xfrm>
          <a:prstGeom prst="rect">
            <a:avLst/>
          </a:prstGeom>
          <a:noFill/>
        </p:spPr>
        <p:txBody>
          <a:bodyPr wrap="square" rtlCol="0">
            <a:spAutoFit/>
          </a:bodyPr>
          <a:lstStyle/>
          <a:p>
            <a:r>
              <a:rPr lang="tt-RU" sz="4400" dirty="0">
                <a:solidFill>
                  <a:srgbClr val="FF0000"/>
                </a:solidFill>
              </a:rPr>
              <a:t>22+2+2+2=28</a:t>
            </a:r>
            <a:endParaRPr lang="ru-RU" sz="4400" dirty="0">
              <a:solidFill>
                <a:srgbClr val="FF0000"/>
              </a:solidFill>
            </a:endParaRPr>
          </a:p>
        </p:txBody>
      </p:sp>
    </p:spTree>
    <p:extLst>
      <p:ext uri="{BB962C8B-B14F-4D97-AF65-F5344CB8AC3E}">
        <p14:creationId xmlns:p14="http://schemas.microsoft.com/office/powerpoint/2010/main" val="2357982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827584" y="1424691"/>
            <a:ext cx="7560840" cy="2554545"/>
          </a:xfrm>
          <a:prstGeom prst="rect">
            <a:avLst/>
          </a:prstGeom>
          <a:noFill/>
        </p:spPr>
        <p:txBody>
          <a:bodyPr wrap="square" rtlCol="0">
            <a:spAutoFit/>
          </a:bodyPr>
          <a:lstStyle/>
          <a:p>
            <a:pPr lvl="0"/>
            <a:r>
              <a:rPr lang="tt-RU" sz="4000" dirty="0" smtClean="0"/>
              <a:t>4. </a:t>
            </a:r>
            <a:r>
              <a:rPr lang="tt-RU" sz="4000" dirty="0"/>
              <a:t>Кызык сорау. Һәр шырпы таякчыгының озынлыгы 4,5см. Ничек итеп 13 шырпы таягчыгыннан метр чыгарырга? </a:t>
            </a:r>
            <a:endParaRPr lang="ru-RU" sz="40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2411760" y="4094760"/>
            <a:ext cx="4896544" cy="1446550"/>
          </a:xfrm>
          <a:prstGeom prst="rect">
            <a:avLst/>
          </a:prstGeom>
          <a:noFill/>
        </p:spPr>
        <p:txBody>
          <a:bodyPr wrap="square" rtlCol="0">
            <a:spAutoFit/>
          </a:bodyPr>
          <a:lstStyle/>
          <a:p>
            <a:r>
              <a:rPr lang="tt-RU" sz="8800" dirty="0" smtClean="0">
                <a:solidFill>
                  <a:srgbClr val="FF0000"/>
                </a:solidFill>
              </a:rPr>
              <a:t>  МЕТР</a:t>
            </a:r>
            <a:endParaRPr lang="ru-RU" sz="8800" dirty="0">
              <a:solidFill>
                <a:srgbClr val="FF0000"/>
              </a:solidFill>
            </a:endParaRPr>
          </a:p>
        </p:txBody>
      </p:sp>
    </p:spTree>
    <p:extLst>
      <p:ext uri="{BB962C8B-B14F-4D97-AF65-F5344CB8AC3E}">
        <p14:creationId xmlns:p14="http://schemas.microsoft.com/office/powerpoint/2010/main" val="101486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856897" y="1772816"/>
            <a:ext cx="7560840" cy="1323439"/>
          </a:xfrm>
          <a:prstGeom prst="rect">
            <a:avLst/>
          </a:prstGeom>
          <a:noFill/>
        </p:spPr>
        <p:txBody>
          <a:bodyPr wrap="square" rtlCol="0">
            <a:spAutoFit/>
          </a:bodyPr>
          <a:lstStyle/>
          <a:p>
            <a:pPr lvl="0"/>
            <a:r>
              <a:rPr lang="tt-RU" sz="4000" dirty="0" smtClean="0"/>
              <a:t>5.</a:t>
            </a:r>
            <a:r>
              <a:rPr lang="tt-RU" sz="4000" dirty="0"/>
              <a:t> Нинди геометрик фигура, </a:t>
            </a:r>
            <a:r>
              <a:rPr lang="tt-RU" sz="4000" dirty="0" smtClean="0"/>
              <a:t>балаларны </a:t>
            </a:r>
            <a:r>
              <a:rPr lang="tt-RU" sz="4000" dirty="0"/>
              <a:t>орышкач кулланыла?</a:t>
            </a:r>
            <a:endParaRPr lang="ru-RU" sz="40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2189045" y="4094760"/>
            <a:ext cx="4896544" cy="1446550"/>
          </a:xfrm>
          <a:prstGeom prst="rect">
            <a:avLst/>
          </a:prstGeom>
          <a:noFill/>
        </p:spPr>
        <p:txBody>
          <a:bodyPr wrap="square" rtlCol="0">
            <a:spAutoFit/>
          </a:bodyPr>
          <a:lstStyle/>
          <a:p>
            <a:r>
              <a:rPr lang="tt-RU" sz="8800" dirty="0" smtClean="0">
                <a:solidFill>
                  <a:srgbClr val="FF0000"/>
                </a:solidFill>
              </a:rPr>
              <a:t>  почмак</a:t>
            </a:r>
            <a:endParaRPr lang="ru-RU" sz="8800" dirty="0">
              <a:solidFill>
                <a:srgbClr val="FF0000"/>
              </a:solidFill>
            </a:endParaRPr>
          </a:p>
        </p:txBody>
      </p:sp>
    </p:spTree>
    <p:extLst>
      <p:ext uri="{BB962C8B-B14F-4D97-AF65-F5344CB8AC3E}">
        <p14:creationId xmlns:p14="http://schemas.microsoft.com/office/powerpoint/2010/main" val="1219346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21" y="0"/>
            <a:ext cx="9335935" cy="6858000"/>
          </a:xfrm>
          <a:prstGeom prst="rect">
            <a:avLst/>
          </a:prstGeom>
        </p:spPr>
      </p:pic>
      <p:sp>
        <p:nvSpPr>
          <p:cNvPr id="3" name="TextBox 2"/>
          <p:cNvSpPr txBox="1"/>
          <p:nvPr/>
        </p:nvSpPr>
        <p:spPr>
          <a:xfrm>
            <a:off x="971600" y="2138477"/>
            <a:ext cx="7560840" cy="1323439"/>
          </a:xfrm>
          <a:prstGeom prst="rect">
            <a:avLst/>
          </a:prstGeom>
          <a:noFill/>
        </p:spPr>
        <p:txBody>
          <a:bodyPr wrap="square" rtlCol="0">
            <a:spAutoFit/>
          </a:bodyPr>
          <a:lstStyle/>
          <a:p>
            <a:pPr lvl="0"/>
            <a:r>
              <a:rPr lang="tt-RU" sz="4000" dirty="0" smtClean="0"/>
              <a:t>6. Нинди </a:t>
            </a:r>
            <a:r>
              <a:rPr lang="tt-RU" sz="4000" dirty="0"/>
              <a:t>геометрик фигура кояш белән дус? </a:t>
            </a:r>
            <a:endParaRPr lang="ru-RU" sz="4000" dirty="0"/>
          </a:p>
        </p:txBody>
      </p:sp>
      <p:sp>
        <p:nvSpPr>
          <p:cNvPr id="4" name="TextBox 3"/>
          <p:cNvSpPr txBox="1"/>
          <p:nvPr/>
        </p:nvSpPr>
        <p:spPr>
          <a:xfrm>
            <a:off x="1403648" y="5373216"/>
            <a:ext cx="5544616" cy="707886"/>
          </a:xfrm>
          <a:prstGeom prst="rect">
            <a:avLst/>
          </a:prstGeom>
          <a:noFill/>
        </p:spPr>
        <p:txBody>
          <a:bodyPr wrap="square" rtlCol="0">
            <a:spAutoFit/>
          </a:bodyPr>
          <a:lstStyle/>
          <a:p>
            <a:pPr algn="ctr"/>
            <a:r>
              <a:rPr lang="ru-RU" sz="4000" dirty="0" smtClean="0">
                <a:solidFill>
                  <a:srgbClr val="FF0000"/>
                </a:solidFill>
              </a:rPr>
              <a:t>       </a:t>
            </a:r>
            <a:endParaRPr lang="ru-RU" sz="4000" dirty="0">
              <a:solidFill>
                <a:srgbClr val="FF0000"/>
              </a:solidFill>
            </a:endParaRPr>
          </a:p>
        </p:txBody>
      </p:sp>
      <p:sp>
        <p:nvSpPr>
          <p:cNvPr id="5" name="TextBox 4"/>
          <p:cNvSpPr txBox="1"/>
          <p:nvPr/>
        </p:nvSpPr>
        <p:spPr>
          <a:xfrm>
            <a:off x="2189045" y="4094760"/>
            <a:ext cx="4896544" cy="1446550"/>
          </a:xfrm>
          <a:prstGeom prst="rect">
            <a:avLst/>
          </a:prstGeom>
          <a:noFill/>
        </p:spPr>
        <p:txBody>
          <a:bodyPr wrap="square" rtlCol="0">
            <a:spAutoFit/>
          </a:bodyPr>
          <a:lstStyle/>
          <a:p>
            <a:r>
              <a:rPr lang="tt-RU" sz="8800" dirty="0" smtClean="0">
                <a:solidFill>
                  <a:srgbClr val="FF0000"/>
                </a:solidFill>
              </a:rPr>
              <a:t>      нур</a:t>
            </a:r>
            <a:endParaRPr lang="ru-RU" sz="8800" dirty="0">
              <a:solidFill>
                <a:srgbClr val="FF0000"/>
              </a:solidFill>
            </a:endParaRPr>
          </a:p>
        </p:txBody>
      </p:sp>
    </p:spTree>
    <p:extLst>
      <p:ext uri="{BB962C8B-B14F-4D97-AF65-F5344CB8AC3E}">
        <p14:creationId xmlns:p14="http://schemas.microsoft.com/office/powerpoint/2010/main" val="4226895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620</TotalTime>
  <Words>1038</Words>
  <Application>Microsoft Office PowerPoint</Application>
  <PresentationFormat>Экран (4:3)</PresentationFormat>
  <Paragraphs>115</Paragraphs>
  <Slides>39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39</vt:i4>
      </vt:variant>
    </vt:vector>
  </HeadingPairs>
  <TitlesOfParts>
    <vt:vector size="40"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Люция</dc:creator>
  <cp:lastModifiedBy>Люция</cp:lastModifiedBy>
  <cp:revision>47</cp:revision>
  <dcterms:created xsi:type="dcterms:W3CDTF">2015-01-26T08:04:36Z</dcterms:created>
  <dcterms:modified xsi:type="dcterms:W3CDTF">2015-01-27T08:29:55Z</dcterms:modified>
</cp:coreProperties>
</file>