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drawings/drawing1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85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1" autoAdjust="0"/>
  </p:normalViewPr>
  <p:slideViewPr>
    <p:cSldViewPr snapToGrid="0">
      <p:cViewPr varScale="1">
        <p:scale>
          <a:sx n="65" d="100"/>
          <a:sy n="65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i="1">
                <a:solidFill>
                  <a:sysClr val="windowText" lastClr="000000"/>
                </a:solidFill>
                <a:latin typeface="GOST type A" panose="020B0500000000000000" pitchFamily="34" charset="0"/>
              </a:rPr>
              <a:t>y</a:t>
            </a:r>
          </a:p>
        </c:rich>
      </c:tx>
      <c:layout>
        <c:manualLayout>
          <c:xMode val="edge"/>
          <c:yMode val="edge"/>
          <c:x val="0.46726895980107758"/>
          <c:y val="0.11712109306092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6527463419299308E-2"/>
          <c:y val="0.18359788529488805"/>
          <c:w val="0.91255876860774865"/>
          <c:h val="0.7069674103237095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-2</c:v>
                </c:pt>
                <c:pt idx="4">
                  <c:v>-3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-1</c:v>
                </c:pt>
                <c:pt idx="4">
                  <c:v>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11336"/>
        <c:axId val="372712120"/>
      </c:scatterChart>
      <c:valAx>
        <c:axId val="372711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i="1">
                    <a:solidFill>
                      <a:sysClr val="windowText" lastClr="000000"/>
                    </a:solidFill>
                    <a:latin typeface="GOST type A" panose="020B0500000000000000" pitchFamily="34" charset="0"/>
                  </a:rPr>
                  <a:t>x</a:t>
                </a:r>
                <a:endParaRPr lang="ru-RU" sz="1600" i="1">
                  <a:solidFill>
                    <a:sysClr val="windowText" lastClr="000000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5265701923785029"/>
              <c:y val="0.62477213075638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none" w="med" len="sm"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12120"/>
        <c:crosses val="autoZero"/>
        <c:crossBetween val="midCat"/>
        <c:majorUnit val="1"/>
      </c:valAx>
      <c:valAx>
        <c:axId val="372712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11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37559444984441E-2"/>
          <c:y val="0.13485587684921593"/>
          <c:w val="0.79554676338776065"/>
          <c:h val="0.83815102556575583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xVal>
            <c:numRef>
              <c:f>Лист5!$A$2:$A$5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Лист5!$B$2:$B$5</c:f>
              <c:numCache>
                <c:formatCode>General</c:formatCode>
                <c:ptCount val="4"/>
                <c:pt idx="0">
                  <c:v>4.5</c:v>
                </c:pt>
                <c:pt idx="1">
                  <c:v>3</c:v>
                </c:pt>
                <c:pt idx="2">
                  <c:v>-3</c:v>
                </c:pt>
                <c:pt idx="3">
                  <c:v>-9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32112"/>
        <c:axId val="372736032"/>
      </c:scatterChart>
      <c:valAx>
        <c:axId val="372732112"/>
        <c:scaling>
          <c:orientation val="minMax"/>
          <c:min val="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latin typeface="GOST type A" panose="020B0500000000000000" pitchFamily="34" charset="0"/>
                  </a:rPr>
                  <a:t>y</a:t>
                </a:r>
                <a:endParaRPr lang="ru-RU" sz="1600" b="1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31152107402164481"/>
              <c:y val="3.33659540462414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6032"/>
        <c:crosses val="autoZero"/>
        <c:crossBetween val="midCat"/>
        <c:majorUnit val="1"/>
      </c:valAx>
      <c:valAx>
        <c:axId val="37273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latin typeface="GOST type A" panose="020B0500000000000000" pitchFamily="34" charset="0"/>
                  </a:rPr>
                  <a:t>x</a:t>
                </a:r>
                <a:endParaRPr lang="ru-RU" sz="1600" b="1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88025872022858187"/>
              <c:y val="0.415323559907419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211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980881979847384E-2"/>
          <c:y val="0.14579656324504561"/>
          <c:w val="0.82596128917614986"/>
          <c:h val="0.82502042336922266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ysClr val="window" lastClr="FFFF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xVal>
            <c:numRef>
              <c:f>Лист6!$A$2:$A$5</c:f>
              <c:numCache>
                <c:formatCode>General</c:formatCode>
                <c:ptCount val="4"/>
                <c:pt idx="0">
                  <c:v>-1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Лист6!$B$2:$B$5</c:f>
              <c:numCache>
                <c:formatCode>General</c:formatCode>
                <c:ptCount val="4"/>
                <c:pt idx="0">
                  <c:v>-6</c:v>
                </c:pt>
                <c:pt idx="1">
                  <c:v>-4</c:v>
                </c:pt>
                <c:pt idx="2">
                  <c:v>0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41912"/>
        <c:axId val="372736816"/>
      </c:scatterChart>
      <c:valAx>
        <c:axId val="372741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latin typeface="GOST type A" panose="020B0500000000000000" pitchFamily="34" charset="0"/>
                  </a:rPr>
                  <a:t>y</a:t>
                </a:r>
                <a:endParaRPr lang="ru-RU" sz="1800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29158189116260275"/>
              <c:y val="7.506815327595184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6816"/>
        <c:crosses val="autoZero"/>
        <c:crossBetween val="midCat"/>
      </c:valAx>
      <c:valAx>
        <c:axId val="37273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latin typeface="GOST type A" panose="020B0500000000000000" pitchFamily="34" charset="0"/>
                  </a:rPr>
                  <a:t>x</a:t>
                </a:r>
                <a:endParaRPr lang="ru-RU" sz="1800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0358111041736877"/>
              <c:y val="0.356719418087661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41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980881979847384E-2"/>
          <c:y val="0.14579656324504561"/>
          <c:w val="0.82596128917614986"/>
          <c:h val="0.82502042336922266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xVal>
            <c:numRef>
              <c:f>Лист6!$A$2:$A$5</c:f>
              <c:numCache>
                <c:formatCode>General</c:formatCode>
                <c:ptCount val="4"/>
                <c:pt idx="0">
                  <c:v>-1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Лист6!$B$2:$B$5</c:f>
              <c:numCache>
                <c:formatCode>General</c:formatCode>
                <c:ptCount val="4"/>
                <c:pt idx="0">
                  <c:v>-6</c:v>
                </c:pt>
                <c:pt idx="1">
                  <c:v>-4</c:v>
                </c:pt>
                <c:pt idx="2">
                  <c:v>0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37208"/>
        <c:axId val="372732896"/>
      </c:scatterChart>
      <c:valAx>
        <c:axId val="372737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latin typeface="GOST type A" panose="020B0500000000000000" pitchFamily="34" charset="0"/>
                  </a:rPr>
                  <a:t>y</a:t>
                </a:r>
                <a:endParaRPr lang="ru-RU" sz="1800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29158014881167377"/>
              <c:y val="7.22851017173950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2896"/>
        <c:crosses val="autoZero"/>
        <c:crossBetween val="midCat"/>
      </c:valAx>
      <c:valAx>
        <c:axId val="37273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latin typeface="GOST type A" panose="020B0500000000000000" pitchFamily="34" charset="0"/>
                  </a:rPr>
                  <a:t>x</a:t>
                </a:r>
                <a:endParaRPr lang="ru-RU" sz="1800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0358111041736877"/>
              <c:y val="0.356719418087661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7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980881979847384E-2"/>
          <c:y val="0.14579656324504561"/>
          <c:w val="0.82596128917614986"/>
          <c:h val="0.82502042336922266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ysClr val="window" lastClr="FFFF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xVal>
            <c:numRef>
              <c:f>Лист6!$A$2:$A$5</c:f>
              <c:numCache>
                <c:formatCode>General</c:formatCode>
                <c:ptCount val="4"/>
                <c:pt idx="0">
                  <c:v>-1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Лист6!$B$2:$B$5</c:f>
              <c:numCache>
                <c:formatCode>General</c:formatCode>
                <c:ptCount val="4"/>
                <c:pt idx="0">
                  <c:v>-6</c:v>
                </c:pt>
                <c:pt idx="1">
                  <c:v>-4</c:v>
                </c:pt>
                <c:pt idx="2">
                  <c:v>0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37992"/>
        <c:axId val="372738776"/>
      </c:scatterChart>
      <c:valAx>
        <c:axId val="372737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latin typeface="GOST type A" panose="020B0500000000000000" pitchFamily="34" charset="0"/>
                  </a:rPr>
                  <a:t>y</a:t>
                </a:r>
                <a:endParaRPr lang="ru-RU" sz="1800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29402961876714234"/>
              <c:y val="7.45184286016735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8776"/>
        <c:crosses val="autoZero"/>
        <c:crossBetween val="midCat"/>
      </c:valAx>
      <c:valAx>
        <c:axId val="37273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latin typeface="GOST type A" panose="020B0500000000000000" pitchFamily="34" charset="0"/>
                  </a:rPr>
                  <a:t>x</a:t>
                </a:r>
                <a:endParaRPr lang="ru-RU" sz="1800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0358111041736877"/>
              <c:y val="0.356719418087661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7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458442694663171E-2"/>
          <c:y val="0.1388888888888889"/>
          <c:w val="0.89031933508311456"/>
          <c:h val="0.82775444736074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Лист7!$B$1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rgbClr val="EEECE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xVal>
            <c:numRef>
              <c:f>Лист7!$A$2:$A$5</c:f>
              <c:numCache>
                <c:formatCode>General</c:formatCode>
                <c:ptCount val="4"/>
                <c:pt idx="0">
                  <c:v>-4</c:v>
                </c:pt>
                <c:pt idx="1">
                  <c:v>-2</c:v>
                </c:pt>
                <c:pt idx="2">
                  <c:v>1</c:v>
                </c:pt>
                <c:pt idx="3">
                  <c:v>5</c:v>
                </c:pt>
              </c:numCache>
            </c:numRef>
          </c:xVal>
          <c:yVal>
            <c:numRef>
              <c:f>Лист7!$B$2:$B$5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22312"/>
        <c:axId val="372739168"/>
      </c:scatterChart>
      <c:valAx>
        <c:axId val="372722312"/>
        <c:scaling>
          <c:orientation val="minMax"/>
          <c:min val="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y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37388888888888888"/>
              <c:y val="3.60877806940799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9168"/>
        <c:crosses val="autoZero"/>
        <c:crossBetween val="midCat"/>
        <c:majorUnit val="1"/>
      </c:valAx>
      <c:valAx>
        <c:axId val="372739168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rgbClr val="EEECE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x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555555555555556"/>
              <c:y val="0.595069262175561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2231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458442694663171E-2"/>
          <c:y val="0.1388888888888889"/>
          <c:w val="0.89031933508311456"/>
          <c:h val="0.82775444736074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Лист7!$B$1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xVal>
            <c:numRef>
              <c:f>Лист7!$A$2:$A$5</c:f>
              <c:numCache>
                <c:formatCode>General</c:formatCode>
                <c:ptCount val="4"/>
                <c:pt idx="0">
                  <c:v>-4</c:v>
                </c:pt>
                <c:pt idx="1">
                  <c:v>-2</c:v>
                </c:pt>
                <c:pt idx="2">
                  <c:v>1</c:v>
                </c:pt>
                <c:pt idx="3">
                  <c:v>5</c:v>
                </c:pt>
              </c:numCache>
            </c:numRef>
          </c:xVal>
          <c:yVal>
            <c:numRef>
              <c:f>Лист7!$B$2:$B$5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39952"/>
        <c:axId val="372734856"/>
      </c:scatterChart>
      <c:valAx>
        <c:axId val="372739952"/>
        <c:scaling>
          <c:orientation val="minMax"/>
          <c:min val="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y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37388888888888888"/>
              <c:y val="3.60877806940799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4856"/>
        <c:crosses val="autoZero"/>
        <c:crossBetween val="midCat"/>
        <c:majorUnit val="1"/>
      </c:valAx>
      <c:valAx>
        <c:axId val="372734856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x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555555555555556"/>
              <c:y val="0.595069262175561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995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458442694663171E-2"/>
          <c:y val="0.1388888888888889"/>
          <c:w val="0.89031933508311456"/>
          <c:h val="0.82775444736074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Лист7!$B$1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rgbClr val="EEECE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xVal>
            <c:numRef>
              <c:f>Лист7!$A$2:$A$5</c:f>
              <c:numCache>
                <c:formatCode>General</c:formatCode>
                <c:ptCount val="4"/>
                <c:pt idx="0">
                  <c:v>-4</c:v>
                </c:pt>
                <c:pt idx="1">
                  <c:v>-2</c:v>
                </c:pt>
                <c:pt idx="2">
                  <c:v>1</c:v>
                </c:pt>
                <c:pt idx="3">
                  <c:v>5</c:v>
                </c:pt>
              </c:numCache>
            </c:numRef>
          </c:xVal>
          <c:yVal>
            <c:numRef>
              <c:f>Лист7!$B$2:$B$5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34072"/>
        <c:axId val="372742696"/>
      </c:scatterChart>
      <c:valAx>
        <c:axId val="372734072"/>
        <c:scaling>
          <c:orientation val="minMax"/>
          <c:min val="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y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37388888888888888"/>
              <c:y val="3.60877806940799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42696"/>
        <c:crosses val="autoZero"/>
        <c:crossBetween val="midCat"/>
        <c:majorUnit val="1"/>
      </c:valAx>
      <c:valAx>
        <c:axId val="372742696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rgbClr val="EEECE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x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555555555555556"/>
              <c:y val="0.595069262175561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407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138888888888888E-2"/>
          <c:y val="0.11574074074074074"/>
          <c:w val="0.89852777777777781"/>
          <c:h val="0.82775444736074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Лист8!$B$1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Лист8!$A$2:$A$8</c:f>
              <c:numCache>
                <c:formatCode>General</c:formatCode>
                <c:ptCount val="7"/>
                <c:pt idx="0">
                  <c:v>-6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</c:numCache>
            </c:numRef>
          </c:xVal>
          <c:yVal>
            <c:numRef>
              <c:f>Лист8!$B$2:$B$8</c:f>
              <c:numCache>
                <c:formatCode>General</c:formatCode>
                <c:ptCount val="7"/>
                <c:pt idx="0">
                  <c:v>10.5</c:v>
                </c:pt>
                <c:pt idx="1">
                  <c:v>8.5</c:v>
                </c:pt>
                <c:pt idx="2">
                  <c:v>6.5</c:v>
                </c:pt>
                <c:pt idx="3">
                  <c:v>4.5</c:v>
                </c:pt>
                <c:pt idx="4">
                  <c:v>2.5</c:v>
                </c:pt>
                <c:pt idx="5">
                  <c:v>0.5</c:v>
                </c:pt>
                <c:pt idx="6">
                  <c:v>-1.5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19176"/>
        <c:axId val="372724664"/>
      </c:scatterChart>
      <c:valAx>
        <c:axId val="372719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latin typeface="GOST type A" panose="020B0500000000000000" pitchFamily="34" charset="0"/>
                  </a:rPr>
                  <a:t>y</a:t>
                </a:r>
                <a:endParaRPr lang="ru-RU" sz="1600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4753403324584427"/>
              <c:y val="3.680373286672498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24664"/>
        <c:crosses val="autoZero"/>
        <c:crossBetween val="midCat"/>
      </c:valAx>
      <c:valAx>
        <c:axId val="37272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latin typeface="GOST type A" panose="020B0500000000000000" pitchFamily="34" charset="0"/>
                  </a:rPr>
                  <a:t>x</a:t>
                </a:r>
                <a:endParaRPr lang="ru-RU" sz="1600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5277777777777772"/>
              <c:y val="0.69229148439778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19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347331583552057E-2"/>
          <c:y val="0.14351851851851852"/>
          <c:w val="0.89031933508311456"/>
          <c:h val="0.82775444736074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Лист7!$B$1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xVal>
            <c:numRef>
              <c:f>Лист7!$A$2:$A$5</c:f>
              <c:numCache>
                <c:formatCode>General</c:formatCode>
                <c:ptCount val="4"/>
                <c:pt idx="0">
                  <c:v>-4</c:v>
                </c:pt>
                <c:pt idx="1">
                  <c:v>-2</c:v>
                </c:pt>
                <c:pt idx="2">
                  <c:v>1</c:v>
                </c:pt>
                <c:pt idx="3">
                  <c:v>5</c:v>
                </c:pt>
              </c:numCache>
            </c:numRef>
          </c:xVal>
          <c:yVal>
            <c:numRef>
              <c:f>Лист7!$B$2:$B$5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30936"/>
        <c:axId val="372734464"/>
      </c:scatterChart>
      <c:valAx>
        <c:axId val="372730936"/>
        <c:scaling>
          <c:orientation val="minMax"/>
          <c:min val="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y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37388888888888888"/>
              <c:y val="3.60877806940799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4464"/>
        <c:crosses val="autoZero"/>
        <c:crossBetween val="midCat"/>
        <c:majorUnit val="1"/>
      </c:valAx>
      <c:valAx>
        <c:axId val="372734464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x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555555555555556"/>
              <c:y val="0.595069262175561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093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347331583552057E-2"/>
          <c:y val="0.14351851851851852"/>
          <c:w val="0.89031933508311456"/>
          <c:h val="0.82775444736074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Лист7!$B$1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xVal>
            <c:numRef>
              <c:f>Лист7!$A$2:$A$5</c:f>
              <c:numCache>
                <c:formatCode>General</c:formatCode>
                <c:ptCount val="4"/>
                <c:pt idx="0">
                  <c:v>-4</c:v>
                </c:pt>
                <c:pt idx="1">
                  <c:v>-2</c:v>
                </c:pt>
                <c:pt idx="2">
                  <c:v>1</c:v>
                </c:pt>
                <c:pt idx="3">
                  <c:v>5</c:v>
                </c:pt>
              </c:numCache>
            </c:numRef>
          </c:xVal>
          <c:yVal>
            <c:numRef>
              <c:f>Лист7!$B$2:$B$5</c:f>
              <c:numCache>
                <c:formatCode>General</c:formatCode>
                <c:ptCount val="4"/>
                <c:pt idx="0">
                  <c:v>-4</c:v>
                </c:pt>
                <c:pt idx="1">
                  <c:v>-4</c:v>
                </c:pt>
                <c:pt idx="2">
                  <c:v>-4</c:v>
                </c:pt>
                <c:pt idx="3">
                  <c:v>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44264"/>
        <c:axId val="372744656"/>
      </c:scatterChart>
      <c:valAx>
        <c:axId val="372744264"/>
        <c:scaling>
          <c:orientation val="minMax"/>
          <c:min val="-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y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37388888888888888"/>
              <c:y val="3.60877806940799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44656"/>
        <c:crosses val="autoZero"/>
        <c:crossBetween val="midCat"/>
        <c:majorUnit val="1"/>
      </c:valAx>
      <c:valAx>
        <c:axId val="372744656"/>
        <c:scaling>
          <c:orientation val="minMax"/>
          <c:max val="2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x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555555555555556"/>
              <c:y val="0.595069262175561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4426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GOST type A" panose="020B0500000000000000" pitchFamily="34" charset="0"/>
              </a:rPr>
              <a:t>y</a:t>
            </a:r>
          </a:p>
        </c:rich>
      </c:tx>
      <c:layout>
        <c:manualLayout>
          <c:xMode val="edge"/>
          <c:yMode val="edge"/>
          <c:x val="0.50846222741002811"/>
          <c:y val="6.86375827014258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834359377120594E-2"/>
          <c:y val="0.13457445831830347"/>
          <c:w val="0.90132458656034675"/>
          <c:h val="0.82029157019428334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y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Лист2!$A$2:$A$23</c:f>
              <c:numCache>
                <c:formatCode>General</c:formatCode>
                <c:ptCount val="22"/>
                <c:pt idx="0">
                  <c:v>-4</c:v>
                </c:pt>
                <c:pt idx="1">
                  <c:v>-2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0</c:v>
                </c:pt>
                <c:pt idx="9">
                  <c:v>-2</c:v>
                </c:pt>
                <c:pt idx="10">
                  <c:v>-4</c:v>
                </c:pt>
                <c:pt idx="12">
                  <c:v>-4</c:v>
                </c:pt>
                <c:pt idx="13">
                  <c:v>-2</c:v>
                </c:pt>
                <c:pt idx="14">
                  <c:v>2</c:v>
                </c:pt>
                <c:pt idx="15">
                  <c:v>4</c:v>
                </c:pt>
                <c:pt idx="17">
                  <c:v>-4</c:v>
                </c:pt>
                <c:pt idx="18">
                  <c:v>-2</c:v>
                </c:pt>
                <c:pt idx="19">
                  <c:v>0</c:v>
                </c:pt>
                <c:pt idx="20">
                  <c:v>2</c:v>
                </c:pt>
                <c:pt idx="21">
                  <c:v>4</c:v>
                </c:pt>
              </c:numCache>
            </c:numRef>
          </c:xVal>
          <c:yVal>
            <c:numRef>
              <c:f>Лист2!$B$2:$B$23</c:f>
              <c:numCache>
                <c:formatCode>General</c:formatCode>
                <c:ptCount val="22"/>
                <c:pt idx="0">
                  <c:v>-4</c:v>
                </c:pt>
                <c:pt idx="1">
                  <c:v>-2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6">
                  <c:v>-4</c:v>
                </c:pt>
                <c:pt idx="7">
                  <c:v>-2</c:v>
                </c:pt>
                <c:pt idx="8">
                  <c:v>0</c:v>
                </c:pt>
                <c:pt idx="9">
                  <c:v>2</c:v>
                </c:pt>
                <c:pt idx="10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7">
                  <c:v>7</c:v>
                </c:pt>
                <c:pt idx="18">
                  <c:v>5</c:v>
                </c:pt>
                <c:pt idx="19">
                  <c:v>3</c:v>
                </c:pt>
                <c:pt idx="20">
                  <c:v>1</c:v>
                </c:pt>
                <c:pt idx="21">
                  <c:v>-1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07024"/>
        <c:axId val="372713296"/>
      </c:scatterChart>
      <c:valAx>
        <c:axId val="3727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13296"/>
        <c:crosses val="autoZero"/>
        <c:crossBetween val="midCat"/>
      </c:valAx>
      <c:valAx>
        <c:axId val="37271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ysClr val="windowText" lastClr="000000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07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458442694663171E-2"/>
          <c:y val="0.125"/>
          <c:w val="0.89031933508311456"/>
          <c:h val="0.82775444736074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ysClr val="window" lastClr="FFFF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6"/>
            <c:marker>
              <c:symbol val="none"/>
            </c:marker>
            <c:bubble3D val="0"/>
          </c:dPt>
          <c:xVal>
            <c:numRef>
              <c:f>Лист4!$A$2:$A$18</c:f>
              <c:numCache>
                <c:formatCode>General</c:formatCode>
                <c:ptCount val="17"/>
                <c:pt idx="0">
                  <c:v>-6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9">
                  <c:v>-6</c:v>
                </c:pt>
                <c:pt idx="10">
                  <c:v>-4</c:v>
                </c:pt>
                <c:pt idx="11">
                  <c:v>-2</c:v>
                </c:pt>
                <c:pt idx="12">
                  <c:v>0</c:v>
                </c:pt>
                <c:pt idx="13">
                  <c:v>2</c:v>
                </c:pt>
                <c:pt idx="14">
                  <c:v>4</c:v>
                </c:pt>
                <c:pt idx="15">
                  <c:v>6</c:v>
                </c:pt>
                <c:pt idx="16">
                  <c:v>8</c:v>
                </c:pt>
              </c:numCache>
            </c:numRef>
          </c:xVal>
          <c:yVal>
            <c:numRef>
              <c:f>Лист4!$B$2:$B$18</c:f>
              <c:numCache>
                <c:formatCode>General</c:formatCode>
                <c:ptCount val="1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9">
                  <c:v>-5</c:v>
                </c:pt>
                <c:pt idx="10">
                  <c:v>-4</c:v>
                </c:pt>
                <c:pt idx="11">
                  <c:v>-3</c:v>
                </c:pt>
                <c:pt idx="12">
                  <c:v>-2</c:v>
                </c:pt>
                <c:pt idx="13">
                  <c:v>-1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06632"/>
        <c:axId val="372714080"/>
      </c:scatterChart>
      <c:valAx>
        <c:axId val="372706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y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41555555555555551"/>
              <c:y val="1.75692621755613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14080"/>
        <c:crosses val="autoZero"/>
        <c:crossBetween val="midCat"/>
        <c:majorUnit val="1"/>
      </c:valAx>
      <c:valAx>
        <c:axId val="37271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x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4722222222222219"/>
              <c:y val="0.46543963254593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06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458442694663171E-2"/>
          <c:y val="0.125"/>
          <c:w val="0.89031933508311456"/>
          <c:h val="0.82775444736074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ysClr val="window" lastClr="FFFF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0"/>
            <c:marker>
              <c:symbol val="none"/>
            </c:marker>
            <c:bubble3D val="0"/>
          </c:dPt>
          <c:dPt>
            <c:idx val="11"/>
            <c:marker>
              <c:symbol val="none"/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3"/>
            <c:marker>
              <c:symbol val="none"/>
            </c:marker>
            <c:bubble3D val="0"/>
          </c:dPt>
          <c:dPt>
            <c:idx val="14"/>
            <c:marker>
              <c:symbol val="none"/>
            </c:marker>
            <c:bubble3D val="0"/>
          </c:dPt>
          <c:dPt>
            <c:idx val="15"/>
            <c:marker>
              <c:symbol val="none"/>
            </c:marker>
            <c:bubble3D val="0"/>
          </c:dPt>
          <c:dPt>
            <c:idx val="16"/>
            <c:marker>
              <c:symbol val="none"/>
            </c:marker>
            <c:bubble3D val="0"/>
          </c:dPt>
          <c:xVal>
            <c:numRef>
              <c:f>Лист4!$A$2:$A$18</c:f>
              <c:numCache>
                <c:formatCode>General</c:formatCode>
                <c:ptCount val="17"/>
                <c:pt idx="0">
                  <c:v>-6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9">
                  <c:v>-6</c:v>
                </c:pt>
                <c:pt idx="10">
                  <c:v>-4</c:v>
                </c:pt>
                <c:pt idx="11">
                  <c:v>-2</c:v>
                </c:pt>
                <c:pt idx="12">
                  <c:v>0</c:v>
                </c:pt>
                <c:pt idx="13">
                  <c:v>2</c:v>
                </c:pt>
                <c:pt idx="14">
                  <c:v>4</c:v>
                </c:pt>
                <c:pt idx="15">
                  <c:v>6</c:v>
                </c:pt>
                <c:pt idx="16">
                  <c:v>8</c:v>
                </c:pt>
              </c:numCache>
            </c:numRef>
          </c:xVal>
          <c:yVal>
            <c:numRef>
              <c:f>Лист4!$B$2:$B$18</c:f>
              <c:numCache>
                <c:formatCode>General</c:formatCode>
                <c:ptCount val="1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9">
                  <c:v>-5</c:v>
                </c:pt>
                <c:pt idx="10">
                  <c:v>-4</c:v>
                </c:pt>
                <c:pt idx="11">
                  <c:v>-3</c:v>
                </c:pt>
                <c:pt idx="12">
                  <c:v>-2</c:v>
                </c:pt>
                <c:pt idx="13">
                  <c:v>-1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15256"/>
        <c:axId val="372716040"/>
      </c:scatterChart>
      <c:valAx>
        <c:axId val="372715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y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41555555555555551"/>
              <c:y val="1.75692621755613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16040"/>
        <c:crosses val="autoZero"/>
        <c:crossBetween val="midCat"/>
        <c:majorUnit val="1"/>
      </c:valAx>
      <c:valAx>
        <c:axId val="37271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x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4722222222222219"/>
              <c:y val="0.46543963254593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15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458442694663171E-2"/>
          <c:y val="0.125"/>
          <c:w val="0.89031933508311456"/>
          <c:h val="0.82775444736074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6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xVal>
            <c:numRef>
              <c:f>Лист4!$A$2:$A$18</c:f>
              <c:numCache>
                <c:formatCode>General</c:formatCode>
                <c:ptCount val="17"/>
                <c:pt idx="0">
                  <c:v>-6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9">
                  <c:v>-6</c:v>
                </c:pt>
                <c:pt idx="10">
                  <c:v>-4</c:v>
                </c:pt>
                <c:pt idx="11">
                  <c:v>-2</c:v>
                </c:pt>
                <c:pt idx="12">
                  <c:v>0</c:v>
                </c:pt>
                <c:pt idx="13">
                  <c:v>2</c:v>
                </c:pt>
                <c:pt idx="14">
                  <c:v>4</c:v>
                </c:pt>
                <c:pt idx="15">
                  <c:v>6</c:v>
                </c:pt>
                <c:pt idx="16">
                  <c:v>8</c:v>
                </c:pt>
              </c:numCache>
            </c:numRef>
          </c:xVal>
          <c:yVal>
            <c:numRef>
              <c:f>Лист4!$B$2:$B$18</c:f>
              <c:numCache>
                <c:formatCode>General</c:formatCode>
                <c:ptCount val="1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9">
                  <c:v>-5</c:v>
                </c:pt>
                <c:pt idx="10">
                  <c:v>-4</c:v>
                </c:pt>
                <c:pt idx="11">
                  <c:v>-3</c:v>
                </c:pt>
                <c:pt idx="12">
                  <c:v>-2</c:v>
                </c:pt>
                <c:pt idx="13">
                  <c:v>-1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27800"/>
        <c:axId val="372728584"/>
      </c:scatterChart>
      <c:valAx>
        <c:axId val="372727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y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41555555555555551"/>
              <c:y val="1.75692621755613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28584"/>
        <c:crosses val="autoZero"/>
        <c:crossBetween val="midCat"/>
        <c:majorUnit val="1"/>
      </c:valAx>
      <c:valAx>
        <c:axId val="37272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x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4722222222222219"/>
              <c:y val="0.46543963254593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27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458442694663171E-2"/>
          <c:y val="0.125"/>
          <c:w val="0.89031933508311456"/>
          <c:h val="0.82775444736074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6"/>
            <c:marker>
              <c:symbol val="none"/>
            </c:marker>
            <c:bubble3D val="0"/>
          </c:dPt>
          <c:xVal>
            <c:numRef>
              <c:f>Лист4!$A$2:$A$18</c:f>
              <c:numCache>
                <c:formatCode>General</c:formatCode>
                <c:ptCount val="17"/>
                <c:pt idx="0">
                  <c:v>-6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9">
                  <c:v>-6</c:v>
                </c:pt>
                <c:pt idx="10">
                  <c:v>-4</c:v>
                </c:pt>
                <c:pt idx="11">
                  <c:v>-2</c:v>
                </c:pt>
                <c:pt idx="12">
                  <c:v>0</c:v>
                </c:pt>
                <c:pt idx="13">
                  <c:v>2</c:v>
                </c:pt>
                <c:pt idx="14">
                  <c:v>4</c:v>
                </c:pt>
                <c:pt idx="15">
                  <c:v>6</c:v>
                </c:pt>
                <c:pt idx="16">
                  <c:v>8</c:v>
                </c:pt>
              </c:numCache>
            </c:numRef>
          </c:xVal>
          <c:yVal>
            <c:numRef>
              <c:f>Лист4!$B$2:$B$18</c:f>
              <c:numCache>
                <c:formatCode>General</c:formatCode>
                <c:ptCount val="1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9">
                  <c:v>-5</c:v>
                </c:pt>
                <c:pt idx="10">
                  <c:v>-4</c:v>
                </c:pt>
                <c:pt idx="11">
                  <c:v>-3</c:v>
                </c:pt>
                <c:pt idx="12">
                  <c:v>-2</c:v>
                </c:pt>
                <c:pt idx="13">
                  <c:v>-1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28976"/>
        <c:axId val="372723880"/>
      </c:scatterChart>
      <c:valAx>
        <c:axId val="37272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y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41555555555555551"/>
              <c:y val="1.75692621755613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23880"/>
        <c:crosses val="autoZero"/>
        <c:crossBetween val="midCat"/>
        <c:majorUnit val="1"/>
      </c:valAx>
      <c:valAx>
        <c:axId val="37272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x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4722222222222219"/>
              <c:y val="0.46543963254593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28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458442694663171E-2"/>
          <c:y val="0.125"/>
          <c:w val="0.89031933508311456"/>
          <c:h val="0.82775444736074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0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1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3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4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5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16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xVal>
            <c:numRef>
              <c:f>Лист4!$A$2:$A$18</c:f>
              <c:numCache>
                <c:formatCode>General</c:formatCode>
                <c:ptCount val="17"/>
                <c:pt idx="0">
                  <c:v>-6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9">
                  <c:v>-6</c:v>
                </c:pt>
                <c:pt idx="10">
                  <c:v>-4</c:v>
                </c:pt>
                <c:pt idx="11">
                  <c:v>-2</c:v>
                </c:pt>
                <c:pt idx="12">
                  <c:v>0</c:v>
                </c:pt>
                <c:pt idx="13">
                  <c:v>2</c:v>
                </c:pt>
                <c:pt idx="14">
                  <c:v>4</c:v>
                </c:pt>
                <c:pt idx="15">
                  <c:v>6</c:v>
                </c:pt>
                <c:pt idx="16">
                  <c:v>8</c:v>
                </c:pt>
              </c:numCache>
            </c:numRef>
          </c:xVal>
          <c:yVal>
            <c:numRef>
              <c:f>Лист4!$B$2:$B$18</c:f>
              <c:numCache>
                <c:formatCode>General</c:formatCode>
                <c:ptCount val="1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9">
                  <c:v>-5</c:v>
                </c:pt>
                <c:pt idx="10">
                  <c:v>-4</c:v>
                </c:pt>
                <c:pt idx="11">
                  <c:v>-3</c:v>
                </c:pt>
                <c:pt idx="12">
                  <c:v>-2</c:v>
                </c:pt>
                <c:pt idx="13">
                  <c:v>-1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26232"/>
        <c:axId val="372727016"/>
      </c:scatterChart>
      <c:valAx>
        <c:axId val="372726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y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41555555555555551"/>
              <c:y val="1.75692621755613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27016"/>
        <c:crosses val="autoZero"/>
        <c:crossBetween val="midCat"/>
        <c:majorUnit val="1"/>
      </c:valAx>
      <c:valAx>
        <c:axId val="37272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GOST type A" panose="020B0500000000000000" pitchFamily="34" charset="0"/>
                  </a:rPr>
                  <a:t>x</a:t>
                </a:r>
                <a:endParaRPr lang="ru-RU" sz="1600">
                  <a:solidFill>
                    <a:schemeClr val="tx1"/>
                  </a:solidFill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94722222222222219"/>
              <c:y val="0.46543963254593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26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37559444984441E-2"/>
          <c:y val="0.13485587684921593"/>
          <c:w val="0.79554676338776065"/>
          <c:h val="0.83815102556575583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xVal>
            <c:numRef>
              <c:f>Лист5!$A$2:$A$5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Лист5!$B$2:$B$5</c:f>
              <c:numCache>
                <c:formatCode>General</c:formatCode>
                <c:ptCount val="4"/>
                <c:pt idx="0">
                  <c:v>4.5</c:v>
                </c:pt>
                <c:pt idx="1">
                  <c:v>3</c:v>
                </c:pt>
                <c:pt idx="2">
                  <c:v>-3</c:v>
                </c:pt>
                <c:pt idx="3">
                  <c:v>-9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35248"/>
        <c:axId val="372741520"/>
      </c:scatterChart>
      <c:valAx>
        <c:axId val="372735248"/>
        <c:scaling>
          <c:orientation val="minMax"/>
          <c:min val="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latin typeface="GOST type A" panose="020B0500000000000000" pitchFamily="34" charset="0"/>
                  </a:rPr>
                  <a:t>y</a:t>
                </a:r>
                <a:endParaRPr lang="ru-RU" sz="1600" b="1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31152107402164481"/>
              <c:y val="3.33659540462414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41520"/>
        <c:crosses val="autoZero"/>
        <c:crossBetween val="midCat"/>
        <c:majorUnit val="1"/>
      </c:valAx>
      <c:valAx>
        <c:axId val="37274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latin typeface="GOST type A" panose="020B0500000000000000" pitchFamily="34" charset="0"/>
                  </a:rPr>
                  <a:t>x</a:t>
                </a:r>
                <a:endParaRPr lang="ru-RU" sz="1600" b="1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88025872022858187"/>
              <c:y val="0.415323559907419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524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37559444984441E-2"/>
          <c:y val="0.13485587684921593"/>
          <c:w val="0.79554676338776065"/>
          <c:h val="0.83815102556575583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ysClr val="window" lastClr="FFFFFF"/>
                </a:solidFill>
                <a:round/>
              </a:ln>
              <a:effectLst/>
            </c:spPr>
          </c:dPt>
          <c:xVal>
            <c:numRef>
              <c:f>Лист5!$A$2:$A$5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Лист5!$B$2:$B$5</c:f>
              <c:numCache>
                <c:formatCode>General</c:formatCode>
                <c:ptCount val="4"/>
                <c:pt idx="0">
                  <c:v>4.5</c:v>
                </c:pt>
                <c:pt idx="1">
                  <c:v>3</c:v>
                </c:pt>
                <c:pt idx="2">
                  <c:v>-3</c:v>
                </c:pt>
                <c:pt idx="3">
                  <c:v>-9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38384"/>
        <c:axId val="372732504"/>
      </c:scatterChart>
      <c:valAx>
        <c:axId val="372738384"/>
        <c:scaling>
          <c:orientation val="minMax"/>
          <c:min val="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latin typeface="GOST type A" panose="020B0500000000000000" pitchFamily="34" charset="0"/>
                  </a:rPr>
                  <a:t>y</a:t>
                </a:r>
                <a:endParaRPr lang="ru-RU" sz="1600" b="1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31152107402164481"/>
              <c:y val="3.33659540462414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2504"/>
        <c:crosses val="autoZero"/>
        <c:crossBetween val="midCat"/>
        <c:majorUnit val="1"/>
      </c:valAx>
      <c:valAx>
        <c:axId val="37273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latin typeface="GOST type A" panose="020B0500000000000000" pitchFamily="34" charset="0"/>
                  </a:rPr>
                  <a:t>x</a:t>
                </a:r>
                <a:endParaRPr lang="ru-RU" sz="1600" b="1">
                  <a:latin typeface="GOST type A" panose="020B0500000000000000" pitchFamily="34" charset="0"/>
                </a:endParaRPr>
              </a:p>
            </c:rich>
          </c:tx>
          <c:layout>
            <c:manualLayout>
              <c:xMode val="edge"/>
              <c:yMode val="edge"/>
              <c:x val="0.88025872022858187"/>
              <c:y val="0.415323559907419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  <a:tailEnd type="arrow" w="sm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383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0.64151</cdr:x>
      <cdr:y>0.25521</cdr:y>
    </cdr:from>
    <cdr:to>
      <cdr:x>0.86687</cdr:x>
      <cdr:y>0.58854</cdr:y>
    </cdr:to>
    <cdr:sp macro="" textlink="">
      <cdr:nvSpPr>
        <cdr:cNvPr id="2" name="TextBox 1"/>
        <cdr:cNvSpPr txBox="1"/>
      </cdr:nvSpPr>
      <cdr:spPr>
        <a:xfrm xmlns:a="http://schemas.openxmlformats.org/drawingml/2006/main" rot="19261952">
          <a:off x="3018509" y="1193559"/>
          <a:ext cx="1060397" cy="1558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i="1" dirty="0">
              <a:latin typeface="GOST type A" panose="020B0500000000000000" pitchFamily="34" charset="0"/>
            </a:rPr>
            <a:t>y=</a:t>
          </a:r>
          <a:r>
            <a:rPr lang="en-US" sz="1800" i="1" dirty="0" err="1">
              <a:latin typeface="GOST type A" panose="020B0500000000000000" pitchFamily="34" charset="0"/>
            </a:rPr>
            <a:t>kx+b</a:t>
          </a:r>
          <a:endParaRPr lang="ru-RU" sz="1800" i="1" dirty="0">
            <a:latin typeface="GOST type A" panose="020B0500000000000000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0.18035</cdr:x>
      <cdr:y>0.20362</cdr:y>
    </cdr:from>
    <cdr:to>
      <cdr:x>0.24077</cdr:x>
      <cdr:y>0.32862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9618" y="951308"/>
          <a:ext cx="445437" cy="584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1" dirty="0">
              <a:latin typeface="GOST type A" panose="020B0500000000000000" pitchFamily="34" charset="0"/>
            </a:rPr>
            <a:t>B</a:t>
          </a:r>
          <a:endParaRPr lang="ru-RU" sz="2000" i="1" dirty="0">
            <a:latin typeface="GOST type A" panose="020B0500000000000000" pitchFamily="34" charset="0"/>
          </a:endParaRPr>
        </a:p>
      </cdr:txBody>
    </cdr:sp>
  </cdr:relSizeAnchor>
  <cdr:relSizeAnchor xmlns:cdr="http://schemas.openxmlformats.org/drawingml/2006/chartDrawing">
    <cdr:from>
      <cdr:x>0.47904</cdr:x>
      <cdr:y>0.20535</cdr:y>
    </cdr:from>
    <cdr:to>
      <cdr:x>0.55196</cdr:x>
      <cdr:y>0.32688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31678" y="959414"/>
          <a:ext cx="537592" cy="567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1" dirty="0">
              <a:latin typeface="GOST type A" panose="020B0500000000000000" pitchFamily="34" charset="0"/>
            </a:rPr>
            <a:t>A</a:t>
          </a:r>
          <a:endParaRPr lang="ru-RU" sz="2000" i="1" dirty="0">
            <a:latin typeface="GOST type A" panose="020B0500000000000000" pitchFamily="34" charset="0"/>
          </a:endParaRPr>
        </a:p>
      </cdr:txBody>
    </cdr:sp>
  </cdr:relSizeAnchor>
  <cdr:relSizeAnchor xmlns:cdr="http://schemas.openxmlformats.org/drawingml/2006/chartDrawing">
    <cdr:from>
      <cdr:x>0.76412</cdr:x>
      <cdr:y>0.21403</cdr:y>
    </cdr:from>
    <cdr:to>
      <cdr:x>0.92142</cdr:x>
      <cdr:y>0.3182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33372" y="999967"/>
          <a:ext cx="1159671" cy="486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y=2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0.60937</cdr:x>
      <cdr:y>0.60188</cdr:y>
    </cdr:from>
    <cdr:to>
      <cdr:x>0.80937</cdr:x>
      <cdr:y>0.93521</cdr:y>
    </cdr:to>
    <cdr:sp macro="" textlink="">
      <cdr:nvSpPr>
        <cdr:cNvPr id="2" name="TextBox 1"/>
        <cdr:cNvSpPr txBox="1"/>
      </cdr:nvSpPr>
      <cdr:spPr>
        <a:xfrm xmlns:a="http://schemas.openxmlformats.org/drawingml/2006/main" rot="2046572">
          <a:off x="2786062" y="16510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y=-x+4,5</a:t>
          </a:r>
          <a:endParaRPr lang="ru-RU" sz="11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0.74375</cdr:x>
      <cdr:y>0.13021</cdr:y>
    </cdr:from>
    <cdr:to>
      <cdr:x>0.90105</cdr:x>
      <cdr:y>0.23438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0410" y="357192"/>
          <a:ext cx="719175" cy="28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y=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0.71058</cdr:x>
      <cdr:y>0.76301</cdr:y>
    </cdr:from>
    <cdr:to>
      <cdr:x>0.86788</cdr:x>
      <cdr:y>0.86718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68721" y="2503716"/>
          <a:ext cx="767870" cy="341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=-4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0.93533</cdr:x>
      <cdr:y>0.60669</cdr:y>
    </cdr:from>
    <cdr:to>
      <cdr:x>1</cdr:x>
      <cdr:y>0.69536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10406" y="2967016"/>
          <a:ext cx="339512" cy="433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1" dirty="0">
              <a:solidFill>
                <a:schemeClr val="tx1"/>
              </a:solidFill>
              <a:latin typeface="GOST type A" panose="020B0500000000000000" pitchFamily="34" charset="0"/>
            </a:rPr>
            <a:t>x</a:t>
          </a:r>
          <a:endParaRPr lang="ru-RU" sz="2000" i="1" dirty="0">
            <a:solidFill>
              <a:schemeClr val="tx1"/>
            </a:solidFill>
            <a:latin typeface="GOST type A" panose="020B0500000000000000" pitchFamily="34" charset="0"/>
          </a:endParaRPr>
        </a:p>
      </cdr:txBody>
    </cdr:sp>
  </cdr:relSizeAnchor>
  <cdr:relSizeAnchor xmlns:cdr="http://schemas.openxmlformats.org/drawingml/2006/chartDrawing">
    <cdr:from>
      <cdr:x>0.84426</cdr:x>
      <cdr:y>0.42101</cdr:y>
    </cdr:from>
    <cdr:to>
      <cdr:x>0.92108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32306" y="2058942"/>
          <a:ext cx="403299" cy="386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0.15916</cdr:x>
      <cdr:y>0.16301</cdr:y>
    </cdr:from>
    <cdr:to>
      <cdr:x>0.22803</cdr:x>
      <cdr:y>0.25046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5573" y="797185"/>
          <a:ext cx="361562" cy="427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0.47483</cdr:x>
      <cdr:y>0.60709</cdr:y>
    </cdr:from>
    <cdr:to>
      <cdr:x>0.52516</cdr:x>
      <cdr:y>0.69736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92844" y="2968957"/>
          <a:ext cx="264229" cy="441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GOST type A" panose="020B0500000000000000" pitchFamily="34" charset="0"/>
            </a:rPr>
            <a:t>0</a:t>
          </a:r>
          <a:endParaRPr lang="ru-RU" sz="1400" dirty="0">
            <a:latin typeface="GOST type A" panose="020B0500000000000000" pitchFamily="34" charset="0"/>
          </a:endParaRPr>
        </a:p>
      </cdr:txBody>
    </cdr:sp>
  </cdr:relSizeAnchor>
  <cdr:relSizeAnchor xmlns:cdr="http://schemas.openxmlformats.org/drawingml/2006/chartDrawing">
    <cdr:from>
      <cdr:x>0.80576</cdr:x>
      <cdr:y>0.32943</cdr:y>
    </cdr:from>
    <cdr:to>
      <cdr:x>0.87463</cdr:x>
      <cdr:y>0.40842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30174" y="1611088"/>
          <a:ext cx="361562" cy="386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0.15916</cdr:x>
      <cdr:y>0.31816</cdr:y>
    </cdr:from>
    <cdr:to>
      <cdr:x>0.23598</cdr:x>
      <cdr:y>0.41971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35573" y="1555934"/>
          <a:ext cx="403299" cy="496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0.71552</cdr:x>
      <cdr:y>0.13383</cdr:y>
    </cdr:from>
    <cdr:to>
      <cdr:x>0.85767</cdr:x>
      <cdr:y>0.23212</cdr:y>
    </cdr:to>
    <cdr:sp macro="" textlink="">
      <cdr:nvSpPr>
        <cdr:cNvPr id="2" name="TextBox 1"/>
        <cdr:cNvSpPr txBox="1"/>
      </cdr:nvSpPr>
      <cdr:spPr>
        <a:xfrm xmlns:a="http://schemas.openxmlformats.org/drawingml/2006/main" rot="20229588">
          <a:off x="3271371" y="367127"/>
          <a:ext cx="649888" cy="269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y=0,5x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0.71552</cdr:x>
      <cdr:y>0.13383</cdr:y>
    </cdr:from>
    <cdr:to>
      <cdr:x>0.85767</cdr:x>
      <cdr:y>0.23212</cdr:y>
    </cdr:to>
    <cdr:sp macro="" textlink="">
      <cdr:nvSpPr>
        <cdr:cNvPr id="2" name="TextBox 1"/>
        <cdr:cNvSpPr txBox="1"/>
      </cdr:nvSpPr>
      <cdr:spPr>
        <a:xfrm xmlns:a="http://schemas.openxmlformats.org/drawingml/2006/main" rot="20229588">
          <a:off x="3271371" y="367127"/>
          <a:ext cx="649888" cy="269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y=0,5x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0.74479</cdr:x>
      <cdr:y>0.27257</cdr:y>
    </cdr:from>
    <cdr:to>
      <cdr:x>0.91771</cdr:x>
      <cdr:y>0.36285</cdr:y>
    </cdr:to>
    <cdr:sp macro="" textlink="">
      <cdr:nvSpPr>
        <cdr:cNvPr id="3" name="TextBox 2"/>
        <cdr:cNvSpPr txBox="1"/>
      </cdr:nvSpPr>
      <cdr:spPr>
        <a:xfrm xmlns:a="http://schemas.openxmlformats.org/drawingml/2006/main" rot="20450590">
          <a:off x="3405188" y="747713"/>
          <a:ext cx="7905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y=0,5x-2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0.71552</cdr:x>
      <cdr:y>0.13383</cdr:y>
    </cdr:from>
    <cdr:to>
      <cdr:x>0.85767</cdr:x>
      <cdr:y>0.23212</cdr:y>
    </cdr:to>
    <cdr:sp macro="" textlink="">
      <cdr:nvSpPr>
        <cdr:cNvPr id="2" name="TextBox 1"/>
        <cdr:cNvSpPr txBox="1"/>
      </cdr:nvSpPr>
      <cdr:spPr>
        <a:xfrm xmlns:a="http://schemas.openxmlformats.org/drawingml/2006/main" rot="20229588">
          <a:off x="3271371" y="367127"/>
          <a:ext cx="649888" cy="269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y=0,5x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0.66077</cdr:x>
      <cdr:y>0.67716</cdr:y>
    </cdr:from>
    <cdr:to>
      <cdr:x>0.81611</cdr:x>
      <cdr:y>0.96101</cdr:y>
    </cdr:to>
    <cdr:sp macro="" textlink="">
      <cdr:nvSpPr>
        <cdr:cNvPr id="2" name="TextBox 1"/>
        <cdr:cNvSpPr txBox="1"/>
      </cdr:nvSpPr>
      <cdr:spPr>
        <a:xfrm xmlns:a="http://schemas.openxmlformats.org/drawingml/2006/main" rot="3846036">
          <a:off x="2038146" y="3043020"/>
          <a:ext cx="1149794" cy="549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y=-3x+6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0.33884</cdr:x>
      <cdr:y>0.62963</cdr:y>
    </cdr:from>
    <cdr:to>
      <cdr:x>0.46446</cdr:x>
      <cdr:y>0.78131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6313" y="1700213"/>
          <a:ext cx="3619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1">
              <a:latin typeface="GOST type A" panose="020B0500000000000000" pitchFamily="34" charset="0"/>
            </a:rPr>
            <a:t>A</a:t>
          </a:r>
          <a:endParaRPr lang="ru-RU" sz="2000" i="1">
            <a:latin typeface="GOST type A" panose="020B0500000000000000" pitchFamily="34" charset="0"/>
          </a:endParaRPr>
        </a:p>
      </cdr:txBody>
    </cdr:sp>
  </cdr:relSizeAnchor>
  <cdr:relSizeAnchor xmlns:cdr="http://schemas.openxmlformats.org/drawingml/2006/chartDrawing">
    <cdr:from>
      <cdr:x>0.64848</cdr:x>
      <cdr:y>0.3373</cdr:y>
    </cdr:from>
    <cdr:to>
      <cdr:x>0.73773</cdr:x>
      <cdr:y>0.4537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66704" y="1913298"/>
          <a:ext cx="463355" cy="660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1" dirty="0">
              <a:latin typeface="GOST type A" panose="020B0500000000000000" pitchFamily="34" charset="0"/>
            </a:rPr>
            <a:t>B</a:t>
          </a:r>
          <a:endParaRPr lang="ru-RU" sz="2000" i="1" dirty="0">
            <a:latin typeface="GOST type A" panose="020B0500000000000000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0.33884</cdr:x>
      <cdr:y>0.62963</cdr:y>
    </cdr:from>
    <cdr:to>
      <cdr:x>0.46446</cdr:x>
      <cdr:y>0.78131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6313" y="1700213"/>
          <a:ext cx="3619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1">
              <a:latin typeface="GOST type A" panose="020B0500000000000000" pitchFamily="34" charset="0"/>
            </a:rPr>
            <a:t>A</a:t>
          </a:r>
          <a:endParaRPr lang="ru-RU" sz="2000" i="1">
            <a:latin typeface="GOST type A" panose="020B0500000000000000" pitchFamily="34" charset="0"/>
          </a:endParaRPr>
        </a:p>
      </cdr:txBody>
    </cdr:sp>
  </cdr:relSizeAnchor>
  <cdr:relSizeAnchor xmlns:cdr="http://schemas.openxmlformats.org/drawingml/2006/chartDrawing">
    <cdr:from>
      <cdr:x>0.64848</cdr:x>
      <cdr:y>0.33727</cdr:y>
    </cdr:from>
    <cdr:to>
      <cdr:x>0.73773</cdr:x>
      <cdr:y>0.45367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66365" y="1913018"/>
          <a:ext cx="463307" cy="660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1" dirty="0">
              <a:latin typeface="GOST type A" panose="020B0500000000000000" pitchFamily="34" charset="0"/>
            </a:rPr>
            <a:t>B</a:t>
          </a:r>
          <a:endParaRPr lang="ru-RU" sz="2000" i="1" dirty="0">
            <a:latin typeface="GOST type A" panose="020B0500000000000000" pitchFamily="34" charset="0"/>
          </a:endParaRPr>
        </a:p>
      </cdr:txBody>
    </cdr:sp>
  </cdr:relSizeAnchor>
  <cdr:relSizeAnchor xmlns:cdr="http://schemas.openxmlformats.org/drawingml/2006/chartDrawing">
    <cdr:from>
      <cdr:x>0.69937</cdr:x>
      <cdr:y>0.06297</cdr:y>
    </cdr:from>
    <cdr:to>
      <cdr:x>0.81838</cdr:x>
      <cdr:y>0.3769</cdr:y>
    </cdr:to>
    <cdr:sp macro="" textlink="">
      <cdr:nvSpPr>
        <cdr:cNvPr id="4" name="TextBox 3"/>
        <cdr:cNvSpPr txBox="1"/>
      </cdr:nvSpPr>
      <cdr:spPr>
        <a:xfrm xmlns:a="http://schemas.openxmlformats.org/drawingml/2006/main" rot="18800072">
          <a:off x="3049082" y="938617"/>
          <a:ext cx="1780654" cy="617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y=2x-4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0.18229</cdr:x>
      <cdr:y>0.20371</cdr:y>
    </cdr:from>
    <cdr:to>
      <cdr:x>0.24271</cdr:x>
      <cdr:y>0.32871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3906" y="951865"/>
          <a:ext cx="445437" cy="58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1" dirty="0">
              <a:latin typeface="GOST type A" panose="020B0500000000000000" pitchFamily="34" charset="0"/>
            </a:rPr>
            <a:t>B</a:t>
          </a:r>
          <a:endParaRPr lang="ru-RU" sz="2000" i="1" dirty="0">
            <a:latin typeface="GOST type A" panose="020B0500000000000000" pitchFamily="34" charset="0"/>
          </a:endParaRPr>
        </a:p>
      </cdr:txBody>
    </cdr:sp>
  </cdr:relSizeAnchor>
  <cdr:relSizeAnchor xmlns:cdr="http://schemas.openxmlformats.org/drawingml/2006/chartDrawing">
    <cdr:from>
      <cdr:x>0.47904</cdr:x>
      <cdr:y>0.20545</cdr:y>
    </cdr:from>
    <cdr:to>
      <cdr:x>0.55196</cdr:x>
      <cdr:y>0.32698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31678" y="959972"/>
          <a:ext cx="537592" cy="567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1" dirty="0">
              <a:latin typeface="GOST type A" panose="020B0500000000000000" pitchFamily="34" charset="0"/>
            </a:rPr>
            <a:t>A</a:t>
          </a:r>
          <a:endParaRPr lang="ru-RU" sz="2000" i="1" dirty="0">
            <a:latin typeface="GOST type A" panose="020B0500000000000000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83F2B-BAE1-45D9-B1B1-2F5E70BDC29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21F1C-63ED-425E-B332-D9CD38359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7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21F1C-63ED-425E-B332-D9CD383596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21F1C-63ED-425E-B332-D9CD3835966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21F1C-63ED-425E-B332-D9CD3835966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7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2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7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9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8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3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0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4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5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29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3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0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2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0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1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7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6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5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8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5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7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0AB6-1664-4901-93DB-15C61A965530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B07A-28A3-409B-A339-7C84EAE4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4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6825" y="0"/>
            <a:ext cx="3196034" cy="5958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172" y="-594"/>
            <a:ext cx="9749235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1962" y="1222375"/>
            <a:ext cx="7920037" cy="2387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nnabelle" panose="03000400000000000000" pitchFamily="66" charset="0"/>
              </a:rPr>
              <a:t>Линейная функция </a:t>
            </a:r>
            <a:br>
              <a:rPr lang="ru-RU" dirty="0" smtClean="0">
                <a:solidFill>
                  <a:srgbClr val="FF0000"/>
                </a:solidFill>
                <a:latin typeface="Annabelle" panose="03000400000000000000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Annabelle" panose="03000400000000000000" pitchFamily="66" charset="0"/>
              </a:rPr>
              <a:t>и ее график</a:t>
            </a:r>
            <a:endParaRPr lang="ru-RU" dirty="0">
              <a:solidFill>
                <a:srgbClr val="FF0000"/>
              </a:solidFill>
              <a:latin typeface="Annabelle" panose="03000400000000000000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72600" y="5958482"/>
            <a:ext cx="2819400" cy="899518"/>
          </a:xfrm>
          <a:solidFill>
            <a:srgbClr val="018EAA"/>
          </a:solidFill>
        </p:spPr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235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024017"/>
              </p:ext>
            </p:extLst>
          </p:nvPr>
        </p:nvGraphicFramePr>
        <p:xfrm>
          <a:off x="1415446" y="-595"/>
          <a:ext cx="9275379" cy="554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215920"/>
              </p:ext>
            </p:extLst>
          </p:nvPr>
        </p:nvGraphicFramePr>
        <p:xfrm>
          <a:off x="1415445" y="-595"/>
          <a:ext cx="9275380" cy="554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054814"/>
              </p:ext>
            </p:extLst>
          </p:nvPr>
        </p:nvGraphicFramePr>
        <p:xfrm>
          <a:off x="1415443" y="-1"/>
          <a:ext cx="9275381" cy="554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583016"/>
              </p:ext>
            </p:extLst>
          </p:nvPr>
        </p:nvGraphicFramePr>
        <p:xfrm>
          <a:off x="1415442" y="-893"/>
          <a:ext cx="9275382" cy="554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41431"/>
            <a:ext cx="10515600" cy="13165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Вывод: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графиком линейной функции является прямая.</a:t>
            </a:r>
          </a:p>
          <a:p>
            <a:pPr marL="0" indent="0" algn="ctr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Для построения прямой нужно знать координаты двух точек.</a:t>
            </a:r>
            <a:endParaRPr lang="ru-RU" dirty="0"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981218"/>
              </p:ext>
            </p:extLst>
          </p:nvPr>
        </p:nvGraphicFramePr>
        <p:xfrm>
          <a:off x="1415440" y="-1"/>
          <a:ext cx="9275383" cy="554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82" t="6345" r="13780"/>
          <a:stretch/>
        </p:blipFill>
        <p:spPr>
          <a:xfrm>
            <a:off x="10421577" y="2281254"/>
            <a:ext cx="1917291" cy="391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6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  <p:bldGraphic spid="9" grpId="0">
        <p:bldAsOne/>
      </p:bldGraphic>
      <p:bldGraphic spid="9" grpId="1">
        <p:bldAsOne/>
      </p:bldGraphic>
      <p:bldGraphic spid="10" grpId="0">
        <p:bldAsOne/>
      </p:bldGraphic>
      <p:bldGraphic spid="11" grpId="0">
        <p:bldAsOne/>
      </p:bldGraphic>
      <p:bldGraphic spid="11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0007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OST type A" panose="020B0500000000000000" pitchFamily="34" charset="0"/>
              </a:rPr>
              <a:t>План построения графика линейной функции</a:t>
            </a:r>
            <a:endParaRPr lang="ru-RU" dirty="0">
              <a:solidFill>
                <a:schemeClr val="bg1"/>
              </a:solidFill>
              <a:latin typeface="GOST type A" panose="020B0500000000000000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8" y="1825624"/>
            <a:ext cx="7515225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GOpus" pitchFamily="2" charset="0"/>
              </a:rPr>
              <a:t>I </a:t>
            </a:r>
            <a:r>
              <a:rPr lang="ru-RU" dirty="0" smtClean="0">
                <a:solidFill>
                  <a:srgbClr val="FF0000"/>
                </a:solidFill>
                <a:latin typeface="AGOpus" pitchFamily="2" charset="0"/>
              </a:rPr>
              <a:t>способ: 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Выбираем любые два значения </a:t>
            </a:r>
            <a:r>
              <a:rPr lang="en-US" i="1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x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и считаем соответствующие им значения </a:t>
            </a:r>
            <a:r>
              <a:rPr lang="en-US" i="1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y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.</a:t>
            </a:r>
            <a:endParaRPr lang="en-US" dirty="0" smtClean="0"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GOpus" pitchFamily="2" charset="0"/>
              </a:rPr>
              <a:t>Задача 1: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Построить график функции </a:t>
            </a:r>
          </a:p>
          <a:p>
            <a:pPr marL="0" indent="0">
              <a:buNone/>
            </a:pP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y=-3x+6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Решение:</a:t>
            </a:r>
          </a:p>
          <a:p>
            <a:pPr marL="0" indent="0">
              <a:buNone/>
            </a:pP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y=-3x+6 – 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линейная функция, график прямая.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06658"/>
              </p:ext>
            </p:extLst>
          </p:nvPr>
        </p:nvGraphicFramePr>
        <p:xfrm>
          <a:off x="128060" y="6090335"/>
          <a:ext cx="5168463" cy="76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821"/>
                <a:gridCol w="1722821"/>
                <a:gridCol w="1722821"/>
              </a:tblGrid>
              <a:tr h="383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x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1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3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</a:tr>
              <a:tr h="383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y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3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-3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660503"/>
              </p:ext>
            </p:extLst>
          </p:nvPr>
        </p:nvGraphicFramePr>
        <p:xfrm>
          <a:off x="7800975" y="1500189"/>
          <a:ext cx="4391025" cy="535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980813"/>
              </p:ext>
            </p:extLst>
          </p:nvPr>
        </p:nvGraphicFramePr>
        <p:xfrm>
          <a:off x="7800975" y="1499893"/>
          <a:ext cx="4391024" cy="535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564369"/>
              </p:ext>
            </p:extLst>
          </p:nvPr>
        </p:nvGraphicFramePr>
        <p:xfrm>
          <a:off x="7800445" y="1499597"/>
          <a:ext cx="4391553" cy="535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753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0"/>
                <a:ext cx="10515600" cy="6858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GOpus" pitchFamily="2" charset="0"/>
                  </a:rPr>
                  <a:t>II </a:t>
                </a:r>
                <a:r>
                  <a:rPr lang="ru-RU" dirty="0" smtClean="0">
                    <a:solidFill>
                      <a:srgbClr val="FF0000"/>
                    </a:solidFill>
                    <a:latin typeface="AGOpus" pitchFamily="2" charset="0"/>
                  </a:rPr>
                  <a:t>способ:</a:t>
                </a:r>
                <a:r>
                  <a:rPr lang="ru-RU" dirty="0" smtClean="0">
                    <a:latin typeface="AGOpus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Нахождение точек пересечения графика осями координат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FF0000"/>
                    </a:solidFill>
                    <a:latin typeface="AGOpus" pitchFamily="2" charset="0"/>
                  </a:rPr>
                  <a:t>Задача 2: </a:t>
                </a:r>
                <a:endParaRPr lang="en-US" dirty="0" smtClean="0">
                  <a:solidFill>
                    <a:srgbClr val="FF0000"/>
                  </a:solidFill>
                  <a:latin typeface="AGOpus" pitchFamily="2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Построить график функции 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y=2x-4</a:t>
                </a:r>
                <a:endParaRPr lang="ru-RU" dirty="0" smtClean="0">
                  <a:latin typeface="Old Standard TT" panose="02040503050505020303" pitchFamily="18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FF0000"/>
                    </a:solidFill>
                    <a:latin typeface="AGOpus" pitchFamily="2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Решение:</a:t>
                </a:r>
                <a:endParaRPr lang="en-US" dirty="0" smtClean="0">
                  <a:solidFill>
                    <a:srgbClr val="FF0000"/>
                  </a:solidFill>
                  <a:latin typeface="AGOpus" pitchFamily="2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y=2x-4 – 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линейная функция, 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график прямая.</a:t>
                </a:r>
                <a:endParaRPr lang="ru-RU" dirty="0" smtClean="0">
                  <a:latin typeface="Old Standard TT" panose="02040503050505020303" pitchFamily="18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Пересечение с осью 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Oy: x=0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=2∙0−4=−4</m:t>
                    </m:r>
                  </m:oMath>
                </a14:m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  	A</a:t>
                </a:r>
                <a:r>
                  <a:rPr lang="ru-RU" dirty="0" smtClean="0">
                    <a:latin typeface="AGOpus" pitchFamily="2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(0;-4)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Пересечение с осью 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Ox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: 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y=0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2x-4=0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2x=4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x=4:2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x=2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B</a:t>
                </a:r>
                <a:r>
                  <a:rPr lang="en-US" dirty="0" smtClean="0">
                    <a:latin typeface="AGOpus" pitchFamily="2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(2;0)</a:t>
                </a:r>
                <a:endParaRPr lang="ru-RU" dirty="0">
                  <a:latin typeface="AGOpus" pitchFamily="2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0"/>
                <a:ext cx="10515600" cy="6858000"/>
              </a:xfrm>
              <a:blipFill rotWithShape="0">
                <a:blip r:embed="rId3"/>
                <a:stretch>
                  <a:fillRect l="-1043" t="-1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604193"/>
              </p:ext>
            </p:extLst>
          </p:nvPr>
        </p:nvGraphicFramePr>
        <p:xfrm>
          <a:off x="7000347" y="1185566"/>
          <a:ext cx="5191653" cy="567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083611"/>
              </p:ext>
            </p:extLst>
          </p:nvPr>
        </p:nvGraphicFramePr>
        <p:xfrm>
          <a:off x="7000875" y="1185863"/>
          <a:ext cx="5191125" cy="567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87645"/>
              </p:ext>
            </p:extLst>
          </p:nvPr>
        </p:nvGraphicFramePr>
        <p:xfrm>
          <a:off x="6999819" y="1185268"/>
          <a:ext cx="5192181" cy="567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412" y="4408217"/>
            <a:ext cx="2462181" cy="24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4" grpId="0">
        <p:bldAsOne/>
      </p:bldGraphic>
      <p:bldGraphic spid="6" grpId="0">
        <p:bldAsOne/>
      </p:bldGraphic>
      <p:bldGraphic spid="6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0"/>
            <a:ext cx="11963401" cy="6176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GOpus" pitchFamily="2" charset="0"/>
              </a:rPr>
              <a:t>Задача 3: 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Построить график функции</a:t>
            </a: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y=2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Решение: 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При любом значении</a:t>
            </a:r>
            <a:r>
              <a:rPr lang="en-US" dirty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</a:t>
            </a: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x 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значение функции равно одной и той же величине </a:t>
            </a: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y=2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959629"/>
              </p:ext>
            </p:extLst>
          </p:nvPr>
        </p:nvGraphicFramePr>
        <p:xfrm>
          <a:off x="2409825" y="2185394"/>
          <a:ext cx="7372350" cy="467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938487"/>
              </p:ext>
            </p:extLst>
          </p:nvPr>
        </p:nvGraphicFramePr>
        <p:xfrm>
          <a:off x="2409825" y="2185988"/>
          <a:ext cx="7372350" cy="467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732913"/>
              </p:ext>
            </p:extLst>
          </p:nvPr>
        </p:nvGraphicFramePr>
        <p:xfrm>
          <a:off x="2409825" y="2184800"/>
          <a:ext cx="7372350" cy="46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6481" y="0"/>
            <a:ext cx="2255520" cy="17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8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4" grpId="0">
        <p:bldAsOne/>
      </p:bldGraphic>
      <p:bldGraphic spid="6" grpId="0">
        <p:bldAsOne/>
      </p:bldGraphic>
      <p:bldGraphic spid="6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0291"/>
            <a:ext cx="10515600" cy="587741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Функция </a:t>
            </a:r>
            <a:r>
              <a:rPr lang="en-US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y=b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частный случай линейной функции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y=</a:t>
            </a:r>
            <a:r>
              <a:rPr lang="en-US" dirty="0" err="1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kx+b</a:t>
            </a:r>
            <a:r>
              <a:rPr lang="ru-RU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где </a:t>
            </a:r>
            <a:r>
              <a:rPr lang="en-US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k=0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Вывод: 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функция </a:t>
            </a:r>
            <a:r>
              <a:rPr lang="en-US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y=b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– линейная функция</a:t>
            </a:r>
            <a:r>
              <a:rPr lang="ru-RU" dirty="0" smtClean="0">
                <a:solidFill>
                  <a:srgbClr val="002060"/>
                </a:solidFill>
                <a:latin typeface="AGOpus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;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график – прямая, параллельная оси 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Ox.</a:t>
            </a:r>
            <a:endParaRPr lang="ru-RU" dirty="0">
              <a:solidFill>
                <a:srgbClr val="002060"/>
              </a:solidFill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4552"/>
            <a:ext cx="5810865" cy="3053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881" y="-594"/>
            <a:ext cx="2871547" cy="28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4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OST type A" panose="020B0500000000000000" pitchFamily="34" charset="0"/>
              </a:rPr>
              <a:t>Закрепление</a:t>
            </a:r>
            <a:endParaRPr lang="ru-RU" dirty="0">
              <a:solidFill>
                <a:schemeClr val="bg1"/>
              </a:solidFill>
              <a:latin typeface="GOST type A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solidFill>
                      <a:srgbClr val="FF0000"/>
                    </a:solidFill>
                    <a:latin typeface="AGOpus" pitchFamily="2" charset="0"/>
                  </a:rPr>
                  <a:t>Задание 1: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Выберите формулы, которые задают линейную функцию, укажите для них коэффициенты </a:t>
                </a:r>
                <a:r>
                  <a:rPr lang="en-US" dirty="0" smtClean="0">
                    <a:solidFill>
                      <a:srgbClr val="00206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k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 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и </a:t>
                </a:r>
                <a:r>
                  <a:rPr lang="en-US" dirty="0" smtClean="0">
                    <a:solidFill>
                      <a:srgbClr val="00206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b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dirty="0" smtClean="0">
                  <a:latin typeface="Old Standard TT" panose="02040503050505020303" pitchFamily="18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	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y=5x-7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US" b="0" dirty="0" smtClean="0">
                  <a:latin typeface="Old Standard TT" panose="02040503050505020303" pitchFamily="18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	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y=7-5x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n-US" b="0" i="1" dirty="0" smtClean="0">
                  <a:latin typeface="Old Standard TT" panose="02040503050505020303" pitchFamily="18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  <a:p>
                <a:pPr marL="0" indent="0">
                  <a:buNone/>
                </a:pPr>
                <a:r>
                  <a:rPr lang="ru-RU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−7	</m:t>
                    </m:r>
                  </m:oMath>
                </a14:m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		y=-5x</a:t>
                </a:r>
                <a:endParaRPr lang="ru-RU" dirty="0">
                  <a:latin typeface="Old Standard TT" panose="02040503050505020303" pitchFamily="18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9080" y="3623310"/>
            <a:ext cx="4312920" cy="32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9448"/>
            <a:ext cx="10515600" cy="546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GOpus" pitchFamily="2" charset="0"/>
              </a:rPr>
              <a:t>Задание 2: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а) Построить график функции </a:t>
            </a:r>
          </a:p>
          <a:p>
            <a:pPr marL="0" indent="0">
              <a:buNone/>
            </a:pPr>
            <a:r>
              <a:rPr lang="ru-RU" dirty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	</a:t>
            </a: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y=-x+4,5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в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					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в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С помощью задания</a:t>
            </a: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		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С помощью нахождения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2</a:t>
            </a: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x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значений аргумента </a:t>
            </a: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x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	точек пересечения с осями</a:t>
            </a:r>
          </a:p>
          <a:p>
            <a:pPr marL="0" indent="0">
              <a:buNone/>
            </a:pPr>
            <a:r>
              <a:rPr lang="ru-RU" dirty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				координат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б) Построить график функции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в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					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в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</a:t>
            </a: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y=-4						y=5</a:t>
            </a:r>
            <a:endParaRPr lang="ru-RU" dirty="0"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83145" y="28114"/>
            <a:ext cx="2508855" cy="33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63865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GOpus" pitchFamily="2" charset="0"/>
              </a:rPr>
              <a:t>а)</a:t>
            </a:r>
            <a:endParaRPr lang="en-US" dirty="0" smtClean="0">
              <a:solidFill>
                <a:srgbClr val="002060"/>
              </a:solidFill>
              <a:latin typeface="AGOpus" pitchFamily="2" charset="0"/>
            </a:endParaRPr>
          </a:p>
          <a:p>
            <a:pPr marL="0" indent="0">
              <a:buNone/>
            </a:pPr>
            <a:endParaRPr lang="en-US" dirty="0">
              <a:latin typeface="AGOpus" pitchFamily="2" charset="0"/>
            </a:endParaRPr>
          </a:p>
          <a:p>
            <a:pPr marL="0" indent="0">
              <a:buNone/>
            </a:pPr>
            <a:endParaRPr lang="en-US" dirty="0" smtClean="0">
              <a:latin typeface="AGOpus" pitchFamily="2" charset="0"/>
            </a:endParaRPr>
          </a:p>
          <a:p>
            <a:pPr marL="0" indent="0">
              <a:buNone/>
            </a:pPr>
            <a:endParaRPr lang="en-US" dirty="0">
              <a:latin typeface="AGOpus" pitchFamily="2" charset="0"/>
            </a:endParaRPr>
          </a:p>
          <a:p>
            <a:pPr marL="0" indent="0">
              <a:buNone/>
            </a:pPr>
            <a:endParaRPr lang="en-US" dirty="0" smtClean="0">
              <a:latin typeface="AGOpus" pitchFamily="2" charset="0"/>
            </a:endParaRPr>
          </a:p>
          <a:p>
            <a:pPr marL="0" indent="0">
              <a:buNone/>
            </a:pPr>
            <a:endParaRPr lang="en-US" dirty="0">
              <a:latin typeface="AGOpus" pitchFamily="2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GOpus" pitchFamily="2" charset="0"/>
              </a:rPr>
              <a:t>б) 		</a:t>
            </a:r>
            <a:r>
              <a:rPr lang="en-US" dirty="0" smtClean="0">
                <a:solidFill>
                  <a:srgbClr val="002060"/>
                </a:solidFill>
                <a:latin typeface="AGOpus" pitchFamily="2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AGOpus" pitchFamily="2" charset="0"/>
              </a:rPr>
              <a:t> в						</a:t>
            </a:r>
            <a:r>
              <a:rPr lang="en-US" dirty="0" smtClean="0">
                <a:solidFill>
                  <a:srgbClr val="002060"/>
                </a:solidFill>
                <a:latin typeface="AGOpus" pitchFamily="2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AGOpus" pitchFamily="2" charset="0"/>
              </a:rPr>
              <a:t> в</a:t>
            </a:r>
            <a:endParaRPr lang="en-US" dirty="0" smtClean="0">
              <a:solidFill>
                <a:srgbClr val="002060"/>
              </a:solidFill>
              <a:latin typeface="AGOpus" pitchFamily="2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178302"/>
              </p:ext>
            </p:extLst>
          </p:nvPr>
        </p:nvGraphicFramePr>
        <p:xfrm>
          <a:off x="3322305" y="-1"/>
          <a:ext cx="5547391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783815"/>
              </p:ext>
            </p:extLst>
          </p:nvPr>
        </p:nvGraphicFramePr>
        <p:xfrm>
          <a:off x="6377611" y="3790335"/>
          <a:ext cx="5174663" cy="305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543850"/>
              </p:ext>
            </p:extLst>
          </p:nvPr>
        </p:nvGraphicFramePr>
        <p:xfrm>
          <a:off x="855265" y="3790335"/>
          <a:ext cx="4683089" cy="306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82" y="309716"/>
            <a:ext cx="2816942" cy="2816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479" y="1"/>
            <a:ext cx="2604586" cy="35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67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Рефлексия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GOpus" pitchFamily="2" charset="0"/>
              </a:rPr>
              <a:t>Сегодня на уроке</a:t>
            </a:r>
          </a:p>
          <a:p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Было интересно…</a:t>
            </a:r>
          </a:p>
          <a:p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Я смог…</a:t>
            </a:r>
          </a:p>
          <a:p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У меня получилось…</a:t>
            </a:r>
          </a:p>
          <a:p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Мне не понравилось…</a:t>
            </a:r>
          </a:p>
          <a:p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Урок для меня показался…</a:t>
            </a:r>
          </a:p>
          <a:p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Материал урока мне…</a:t>
            </a:r>
          </a:p>
          <a:p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Я почувствовал, что…</a:t>
            </a:r>
          </a:p>
          <a:p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Сегодня я узнал…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2946" y="1530027"/>
            <a:ext cx="4380853" cy="51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6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4"/>
            <a:ext cx="12192000" cy="68474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258" y="1682750"/>
            <a:ext cx="7595419" cy="384789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  <a:p>
            <a:pPr marL="0" indent="0" algn="ctr">
              <a:buNone/>
            </a:pPr>
            <a:endParaRPr lang="ru-RU" dirty="0"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Д/з П.16 №318, 319аг, 322а, 325</a:t>
            </a:r>
            <a:endParaRPr lang="ru-RU" dirty="0">
              <a:solidFill>
                <a:schemeClr val="bg1"/>
              </a:solidFill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7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32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OST type A" panose="020B0500000000000000" pitchFamily="34" charset="0"/>
              </a:rPr>
              <a:t>Линейная функция и ее график</a:t>
            </a:r>
            <a:endParaRPr lang="ru-RU" dirty="0">
              <a:solidFill>
                <a:schemeClr val="bg1"/>
              </a:solidFill>
              <a:latin typeface="GOST type A" panose="020B0500000000000000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5750"/>
            <a:ext cx="7486650" cy="54371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GOpus" pitchFamily="2" charset="0"/>
              </a:rPr>
              <a:t>Цель</a:t>
            </a:r>
            <a:r>
              <a:rPr lang="ru-RU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:   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рассмотреть линейную функцию и ее график, основные способы построения графика линейной функции.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GOpus" pitchFamily="2" charset="0"/>
              </a:rPr>
              <a:t>Планируемые результаты: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научиться составлять таблицы значений линейной функции, строить их графики, представлять свойства функций.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GOpus" pitchFamily="2" charset="0"/>
              </a:rPr>
              <a:t>Тип урока: 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урок изучение нового материала, 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урок-практикум.</a:t>
            </a:r>
            <a:endParaRPr lang="ru-RU" dirty="0"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245994"/>
              </p:ext>
            </p:extLst>
          </p:nvPr>
        </p:nvGraphicFramePr>
        <p:xfrm>
          <a:off x="7486650" y="1817352"/>
          <a:ext cx="470535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587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856297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Script Thin Pen" panose="020B0500000000000000" pitchFamily="34" charset="-52"/>
              </a:rPr>
              <a:t>Спасибо за урок!</a:t>
            </a:r>
            <a:endParaRPr lang="ru-RU" sz="9600" b="1" dirty="0">
              <a:solidFill>
                <a:srgbClr val="FF0000"/>
              </a:solidFill>
              <a:latin typeface="Script Thin Pen" panose="020B0500000000000000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0339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44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OST type A" panose="020B0500000000000000" pitchFamily="34" charset="0"/>
              </a:rPr>
              <a:t>Повторение</a:t>
            </a:r>
            <a:endParaRPr lang="ru-RU" dirty="0">
              <a:solidFill>
                <a:schemeClr val="bg1"/>
              </a:solidFill>
              <a:latin typeface="GOST type A" panose="020B0500000000000000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GOpus" pitchFamily="2" charset="0"/>
              </a:rPr>
              <a:t>Продолжить фразу:</a:t>
            </a:r>
          </a:p>
          <a:p>
            <a:pPr marL="0" indent="0">
              <a:buNone/>
            </a:pP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Прямой пропорциональностью называется функция, которую можно задать формулой вида … </a:t>
            </a:r>
            <a:endParaRPr lang="en-US" dirty="0" smtClean="0"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y=</a:t>
            </a:r>
            <a:r>
              <a:rPr lang="en-US" dirty="0" err="1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kx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где 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x – 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независимая переменная, 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k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– не равное нулю число)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GOpus" pitchFamily="2" charset="0"/>
              </a:rPr>
              <a:t>2. Как называется число </a:t>
            </a:r>
            <a:r>
              <a:rPr lang="en-US" dirty="0" smtClean="0">
                <a:solidFill>
                  <a:srgbClr val="FF0000"/>
                </a:solidFill>
                <a:latin typeface="AGOpus" pitchFamily="2" charset="0"/>
              </a:rPr>
              <a:t>k </a:t>
            </a:r>
            <a:r>
              <a:rPr lang="ru-RU" dirty="0" smtClean="0">
                <a:solidFill>
                  <a:srgbClr val="FF0000"/>
                </a:solidFill>
                <a:latin typeface="AGOpus" pitchFamily="2" charset="0"/>
              </a:rPr>
              <a:t>в этой формуле?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(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k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– называется коэффициентом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	 прямой пропорциональности)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445" y="4184650"/>
            <a:ext cx="2546555" cy="19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5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057" y="0"/>
            <a:ext cx="12193585" cy="6858296"/>
            <a:chOff x="-1057" y="0"/>
            <a:chExt cx="12193585" cy="685829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57" y="0"/>
              <a:ext cx="12193057" cy="2916621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29" y="1513489"/>
              <a:ext cx="12193057" cy="534480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7671" y="228600"/>
                <a:ext cx="10515600" cy="58483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solidFill>
                      <a:srgbClr val="FF0000"/>
                    </a:solidFill>
                    <a:latin typeface="AGOpus" pitchFamily="2" charset="0"/>
                  </a:rPr>
                  <a:t>3. Из предложенных формул выберите те, которые задают прямую пропорциональность. Ответ обоснуйте.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rgbClr val="FF0000"/>
                    </a:solidFill>
                    <a:latin typeface="AGOpus" pitchFamily="2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y=5x	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	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ru-RU" b="0" dirty="0" smtClean="0">
                  <a:latin typeface="Old Standard TT" panose="02040503050505020303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y=5x</a:t>
                </a:r>
                <a:r>
                  <a:rPr lang="en-US" baseline="30000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2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y=5x+1</a:t>
                </a:r>
                <a:endParaRPr lang="ru-RU" dirty="0">
                  <a:latin typeface="Old Standard TT" panose="02040503050505020303" pitchFamily="18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  <a:p>
                <a:pPr marL="514350" indent="-514350">
                  <a:buAutoNum type="arabicPeriod" startAt="4"/>
                </a:pPr>
                <a:endParaRPr lang="ru-RU" dirty="0" smtClean="0"/>
              </a:p>
              <a:p>
                <a:pPr marL="514350" indent="-514350">
                  <a:buAutoNum type="arabicPeriod" startAt="4"/>
                </a:pPr>
                <a:r>
                  <a:rPr lang="ru-RU" dirty="0" smtClean="0">
                    <a:solidFill>
                      <a:srgbClr val="FF0000"/>
                    </a:solidFill>
                    <a:latin typeface="AGOpus" pitchFamily="2" charset="0"/>
                  </a:rPr>
                  <a:t>Что является графиком прямой пропорциональности?</a:t>
                </a:r>
              </a:p>
              <a:p>
                <a:pPr marL="0" indent="0" algn="ctr">
                  <a:buNone/>
                </a:pPr>
                <a:r>
                  <a:rPr lang="ru-RU" dirty="0" smtClean="0">
                    <a:solidFill>
                      <a:srgbClr val="00206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( Прямая, проходящая через начало координат)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rgbClr val="FF0000"/>
                  </a:solidFill>
                  <a:latin typeface="AGOpus" pitchFamily="2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FF0000"/>
                    </a:solidFill>
                    <a:latin typeface="AGOpus" pitchFamily="2" charset="0"/>
                  </a:rPr>
                  <a:t>5. Сколько точек нужно взять, чтобы построить график прямой пропорциональности?</a:t>
                </a:r>
              </a:p>
              <a:p>
                <a:pPr marL="0" indent="0" algn="ctr">
                  <a:buNone/>
                </a:pPr>
                <a:r>
                  <a:rPr lang="ru-RU" dirty="0" smtClean="0">
                    <a:solidFill>
                      <a:srgbClr val="00206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(Одну)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671" y="228600"/>
                <a:ext cx="10515600" cy="5848350"/>
              </a:xfrm>
              <a:blipFill rotWithShape="0">
                <a:blip r:embed="rId4"/>
                <a:stretch>
                  <a:fillRect l="-1159" t="-1981" r="-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83027" y="1126318"/>
                <a:ext cx="7681912" cy="1352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b="1" dirty="0" smtClean="0">
                    <a:solidFill>
                      <a:srgbClr val="0070C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y=5x</a:t>
                </a:r>
                <a:r>
                  <a:rPr lang="en-US" sz="2800" dirty="0">
                    <a:solidFill>
                      <a:prstClr val="black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:r>
                  <a:rPr lang="ru-RU" sz="2800" dirty="0">
                    <a:solidFill>
                      <a:prstClr val="black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:r>
                  <a:rPr lang="ru-RU" sz="2800" dirty="0" smtClean="0">
                    <a:solidFill>
                      <a:prstClr val="black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	</a:t>
                </a:r>
                <a:r>
                  <a:rPr lang="ru-RU" sz="2800" dirty="0">
                    <a:solidFill>
                      <a:prstClr val="black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ru-RU" sz="2800" dirty="0">
                  <a:solidFill>
                    <a:prstClr val="black"/>
                  </a:solidFill>
                  <a:latin typeface="Old Standard TT" panose="02040503050505020303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 smtClean="0">
                    <a:solidFill>
                      <a:prstClr val="black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y=5x</a:t>
                </a:r>
                <a:r>
                  <a:rPr lang="en-US" sz="2800" baseline="30000" dirty="0" smtClean="0">
                    <a:solidFill>
                      <a:prstClr val="black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2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:r>
                  <a:rPr lang="ru-RU" sz="2800" baseline="30000" dirty="0" smtClean="0">
                    <a:solidFill>
                      <a:prstClr val="black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:r>
                  <a:rPr lang="ru-RU" sz="2800" dirty="0" smtClean="0">
                    <a:solidFill>
                      <a:prstClr val="black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	</a:t>
                </a:r>
                <a:r>
                  <a:rPr lang="en-US" sz="2800" dirty="0" smtClean="0">
                    <a:solidFill>
                      <a:prstClr val="black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y=5x+1</a:t>
                </a:r>
                <a:endParaRPr lang="ru-RU" sz="2800" dirty="0">
                  <a:solidFill>
                    <a:prstClr val="black"/>
                  </a:solidFill>
                  <a:latin typeface="Old Standard TT" panose="02040503050505020303" pitchFamily="18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27" y="1126318"/>
                <a:ext cx="7681912" cy="1352165"/>
              </a:xfrm>
              <a:prstGeom prst="rect">
                <a:avLst/>
              </a:prstGeom>
              <a:blipFill rotWithShape="0">
                <a:blip r:embed="rId5"/>
                <a:stretch>
                  <a:fillRect l="-1586" t="-450" b="-5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545" y="906963"/>
            <a:ext cx="3014978" cy="223825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693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543231"/>
              </p:ext>
            </p:extLst>
          </p:nvPr>
        </p:nvGraphicFramePr>
        <p:xfrm>
          <a:off x="-529" y="1613432"/>
          <a:ext cx="5713852" cy="506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663" y="517087"/>
            <a:ext cx="11172825" cy="9477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 smtClean="0">
                <a:solidFill>
                  <a:srgbClr val="FF0000"/>
                </a:solidFill>
                <a:latin typeface="AGOpus" pitchFamily="2" charset="0"/>
              </a:rPr>
              <a:t>6. Какие из прямых задают прямую пропорциональность?</a:t>
            </a:r>
          </a:p>
          <a:p>
            <a:pPr marL="0" indent="0" algn="ctr">
              <a:buNone/>
            </a:pPr>
            <a:r>
              <a:rPr lang="ru-RU" sz="11200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(2 и 3)</a:t>
            </a:r>
          </a:p>
          <a:p>
            <a:pPr marL="0" indent="0">
              <a:buNone/>
            </a:pPr>
            <a:r>
              <a:rPr lang="ru-RU" dirty="0" smtClean="0"/>
              <a:t>						</a:t>
            </a:r>
          </a:p>
          <a:p>
            <a:pPr marL="0" indent="0">
              <a:buNone/>
            </a:pPr>
            <a:r>
              <a:rPr lang="ru-RU" dirty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				</a:t>
            </a: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							</a:t>
            </a:r>
            <a:endParaRPr lang="ru-RU" dirty="0">
              <a:solidFill>
                <a:srgbClr val="002060"/>
              </a:solidFill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5075" y="2243597"/>
            <a:ext cx="5715000" cy="383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FF0000"/>
                </a:solidFill>
                <a:latin typeface="AGOpus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Какой знак имеет коэффициент </a:t>
            </a:r>
            <a:r>
              <a:rPr lang="en-US" sz="2800" dirty="0">
                <a:solidFill>
                  <a:srgbClr val="FF0000"/>
                </a:solidFill>
                <a:latin typeface="AGOpus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k</a:t>
            </a:r>
            <a:endParaRPr lang="ru-RU" sz="2800" dirty="0">
              <a:solidFill>
                <a:srgbClr val="FF0000"/>
              </a:solidFill>
              <a:latin typeface="AGOpus" pitchFamily="2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FF0000"/>
                </a:solidFill>
                <a:latin typeface="AGOpus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GOpus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для </a:t>
            </a:r>
            <a:r>
              <a:rPr lang="ru-RU" sz="2800" dirty="0">
                <a:solidFill>
                  <a:srgbClr val="FF0000"/>
                </a:solidFill>
                <a:latin typeface="AGOpus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этих прямых? Почему?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(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Прямая 2: </a:t>
            </a:r>
            <a:r>
              <a:rPr lang="en-US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k&gt;0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, так как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прямая 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расположена в  </a:t>
            </a:r>
            <a:r>
              <a:rPr lang="en-US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I 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и </a:t>
            </a:r>
            <a:r>
              <a:rPr lang="en-US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III 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	</a:t>
            </a:r>
            <a:r>
              <a:rPr lang="ru-RU" sz="2800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координатных 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четвертях;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Прямая 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3: </a:t>
            </a:r>
            <a:r>
              <a:rPr lang="en-US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k&lt;0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, так как </a:t>
            </a:r>
            <a:endParaRPr lang="ru-RU" sz="2800" dirty="0" smtClean="0">
              <a:solidFill>
                <a:srgbClr val="002060"/>
              </a:solidFill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прямая 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расположена во </a:t>
            </a:r>
            <a:r>
              <a:rPr lang="en-US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II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и</a:t>
            </a:r>
            <a:r>
              <a:rPr lang="en-US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IV 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координатных </a:t>
            </a:r>
            <a:r>
              <a:rPr lang="ru-RU" sz="2800" dirty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четвертях)</a:t>
            </a:r>
          </a:p>
        </p:txBody>
      </p:sp>
    </p:spTree>
    <p:extLst>
      <p:ext uri="{BB962C8B-B14F-4D97-AF65-F5344CB8AC3E}">
        <p14:creationId xmlns:p14="http://schemas.microsoft.com/office/powerpoint/2010/main" val="125692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6"/>
            <a:ext cx="10515600" cy="64229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GOST type A" panose="020B0500000000000000" pitchFamily="34" charset="0"/>
              </a:rPr>
              <a:t>Задача 1:</a:t>
            </a:r>
            <a:r>
              <a:rPr lang="ru-RU" dirty="0" smtClean="0">
                <a:latin typeface="GOST type A" panose="020B0500000000000000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GOpus" pitchFamily="2" charset="0"/>
              </a:rPr>
              <a:t>На шоссе, расположены пункты </a:t>
            </a:r>
            <a:r>
              <a:rPr lang="en-US" dirty="0" smtClean="0">
                <a:solidFill>
                  <a:srgbClr val="002060"/>
                </a:solidFill>
                <a:latin typeface="AGOpus" pitchFamily="2" charset="0"/>
              </a:rPr>
              <a:t>A </a:t>
            </a:r>
            <a:r>
              <a:rPr lang="ru-RU" dirty="0" smtClean="0">
                <a:solidFill>
                  <a:srgbClr val="002060"/>
                </a:solidFill>
                <a:latin typeface="AGOpus" pitchFamily="2" charset="0"/>
              </a:rPr>
              <a:t>и </a:t>
            </a:r>
            <a:r>
              <a:rPr lang="en-US" dirty="0" smtClean="0">
                <a:solidFill>
                  <a:srgbClr val="002060"/>
                </a:solidFill>
                <a:latin typeface="AGOpus" pitchFamily="2" charset="0"/>
              </a:rPr>
              <a:t>B </a:t>
            </a:r>
            <a:r>
              <a:rPr lang="ru-RU" dirty="0" smtClean="0">
                <a:solidFill>
                  <a:srgbClr val="002060"/>
                </a:solidFill>
                <a:latin typeface="AGOpus" pitchFamily="2" charset="0"/>
              </a:rPr>
              <a:t>на расстоянии 30 км. Из этих пунктов в противоположных направлениях выехали два автомобиля со скоростями 50 км/ч 60 км/ч. Найти расстояние между машинами через </a:t>
            </a:r>
            <a:r>
              <a:rPr lang="en-US" dirty="0" smtClean="0">
                <a:solidFill>
                  <a:srgbClr val="002060"/>
                </a:solidFill>
                <a:latin typeface="AGOpus" pitchFamily="2" charset="0"/>
              </a:rPr>
              <a:t>t</a:t>
            </a:r>
            <a:r>
              <a:rPr lang="ru-RU" dirty="0" smtClean="0">
                <a:solidFill>
                  <a:srgbClr val="002060"/>
                </a:solidFill>
                <a:latin typeface="AGOpus" pitchFamily="2" charset="0"/>
              </a:rPr>
              <a:t> ч. (</a:t>
            </a:r>
            <a:r>
              <a:rPr lang="ru-RU" dirty="0">
                <a:solidFill>
                  <a:srgbClr val="002060"/>
                </a:solidFill>
                <a:latin typeface="AGOpus" pitchFamily="2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AGOpus" pitchFamily="2" charset="0"/>
              </a:rPr>
              <a:t>оставить  выражения)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  <a:latin typeface="AGOpus" pitchFamily="2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S</a:t>
            </a:r>
            <a:r>
              <a:rPr lang="en-US" baseline="-25000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1</a:t>
            </a: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=50t (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км) – </a:t>
            </a:r>
            <a:r>
              <a:rPr lang="ru-RU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прошел 1 автомобиль за </a:t>
            </a:r>
            <a:r>
              <a:rPr lang="en-US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t </a:t>
            </a:r>
            <a:r>
              <a:rPr lang="ru-RU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ч</a:t>
            </a:r>
          </a:p>
          <a:p>
            <a:pPr marL="0" indent="0">
              <a:buNone/>
            </a:pP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S</a:t>
            </a:r>
            <a:r>
              <a:rPr lang="en-US" baseline="-25000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2</a:t>
            </a: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=60t 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(км) – </a:t>
            </a:r>
            <a:r>
              <a:rPr lang="ru-RU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прошел 2 автомобиль за </a:t>
            </a:r>
            <a:r>
              <a:rPr lang="en-US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t </a:t>
            </a:r>
            <a:r>
              <a:rPr lang="ru-RU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ч</a:t>
            </a:r>
          </a:p>
          <a:p>
            <a:pPr marL="0" indent="0">
              <a:buNone/>
            </a:pP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S</a:t>
            </a:r>
            <a:r>
              <a:rPr lang="en-US" baseline="-25000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3</a:t>
            </a: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=50t+60t=110t 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(км) – </a:t>
            </a:r>
            <a:r>
              <a:rPr lang="ru-RU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прошли оба автомобиля за </a:t>
            </a:r>
            <a:r>
              <a:rPr lang="en-US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t</a:t>
            </a:r>
            <a:r>
              <a:rPr lang="ru-RU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 ч</a:t>
            </a:r>
          </a:p>
          <a:p>
            <a:pPr marL="0" indent="0">
              <a:buNone/>
            </a:pPr>
            <a:r>
              <a:rPr lang="en-US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S=110t+30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– </a:t>
            </a:r>
            <a:r>
              <a:rPr lang="ru-RU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расстояние между машинами через </a:t>
            </a:r>
            <a:r>
              <a:rPr lang="en-US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t </a:t>
            </a:r>
            <a:r>
              <a:rPr lang="ru-RU" dirty="0" smtClean="0">
                <a:latin typeface="Andantino script" panose="02000400000000000000" pitchFamily="2" charset="0"/>
                <a:ea typeface="Old Standard TT" panose="02040503050505020303" pitchFamily="18" charset="0"/>
                <a:cs typeface="Old Standard TT" panose="02040503050505020303" pitchFamily="18" charset="0"/>
              </a:rPr>
              <a:t>ч</a:t>
            </a:r>
            <a:endParaRPr lang="ru-RU" dirty="0">
              <a:latin typeface="Andantino script" panose="02000400000000000000" pitchFamily="2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"/>
          <a:stretch/>
        </p:blipFill>
        <p:spPr>
          <a:xfrm>
            <a:off x="5982694" y="2449790"/>
            <a:ext cx="3216983" cy="1525880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268"/>
          <a:stretch/>
        </p:blipFill>
        <p:spPr>
          <a:xfrm>
            <a:off x="3135383" y="2544002"/>
            <a:ext cx="5921235" cy="1769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727" y="2449790"/>
            <a:ext cx="3218967" cy="1524132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8972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25 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25 2.96296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9903"/>
            <a:ext cx="10515600" cy="57670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GOST type A" panose="020B0500000000000000" pitchFamily="34" charset="0"/>
              </a:rPr>
              <a:t>Задача 2: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GOpus" pitchFamily="2" charset="0"/>
              </a:rPr>
              <a:t>Чтобы поздравить маму с днем рождения Саша купил несколько роз по 120 рублей за штуку и открытку за 40 рублей. Сколько стоит вся покупка?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С</a:t>
            </a:r>
            <a:r>
              <a:rPr lang="ru-RU" dirty="0" smtClean="0"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 </a:t>
            </a:r>
            <a:r>
              <a:rPr lang="ru-RU" dirty="0" smtClean="0"/>
              <a:t>– </a:t>
            </a:r>
            <a:r>
              <a:rPr lang="ru-RU" dirty="0" smtClean="0">
                <a:latin typeface="Andantino script" panose="02000400000000000000" pitchFamily="2" charset="0"/>
              </a:rPr>
              <a:t>стоимость покупки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x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smtClean="0">
                <a:latin typeface="Andantino script" panose="02000400000000000000" pitchFamily="2" charset="0"/>
              </a:rPr>
              <a:t>количество роз</a:t>
            </a:r>
            <a:endParaRPr lang="en-US" dirty="0" smtClean="0">
              <a:latin typeface="Andantino script" panose="02000400000000000000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С=120</a:t>
            </a:r>
            <a:r>
              <a:rPr lang="en-US" dirty="0" smtClean="0">
                <a:solidFill>
                  <a:srgbClr val="002060"/>
                </a:solidFill>
                <a:latin typeface="Old Standard TT" panose="02040503050505020303" pitchFamily="18" charset="0"/>
                <a:ea typeface="Old Standard TT" panose="02040503050505020303" pitchFamily="18" charset="0"/>
                <a:cs typeface="Old Standard TT" panose="02040503050505020303" pitchFamily="18" charset="0"/>
              </a:rPr>
              <a:t>x+40</a:t>
            </a:r>
            <a:endParaRPr lang="ru-RU" dirty="0">
              <a:solidFill>
                <a:srgbClr val="002060"/>
              </a:solidFill>
              <a:latin typeface="Old Standard TT" panose="02040503050505020303" pitchFamily="18" charset="0"/>
              <a:ea typeface="Old Standard TT" panose="02040503050505020303" pitchFamily="18" charset="0"/>
              <a:cs typeface="Old Standard TT" panose="020405030505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028" y="3183732"/>
            <a:ext cx="4762500" cy="333375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983" y="2309073"/>
            <a:ext cx="2777753" cy="4719483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54275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2966"/>
                <a:ext cx="10515600" cy="58332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ru-RU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=110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+30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=120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+40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Функция вида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где </a:t>
                </a:r>
                <a:r>
                  <a:rPr lang="en-US" dirty="0" smtClean="0">
                    <a:solidFill>
                      <a:srgbClr val="00206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x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 – 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независимая переменная,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k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 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и </a:t>
                </a:r>
                <a:r>
                  <a:rPr lang="en-US" dirty="0" smtClean="0">
                    <a:solidFill>
                      <a:srgbClr val="00206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b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 – 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некоторые </a:t>
                </a:r>
                <a:r>
                  <a:rPr lang="ru-RU" dirty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числа называется 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линейной функцией.</a:t>
                </a:r>
                <a:endParaRPr lang="ru-RU" dirty="0" smtClean="0">
                  <a:latin typeface="Old Standard TT" panose="02040503050505020303" pitchFamily="18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Old Standard TT" panose="02040503050505020303" pitchFamily="18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  <a:p>
                <a:pPr marL="0" indent="0" algn="ctr">
                  <a:buNone/>
                </a:pP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(</a:t>
                </a:r>
                <a:r>
                  <a:rPr lang="en-US" dirty="0" smtClean="0">
                    <a:solidFill>
                      <a:srgbClr val="00206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y=</a:t>
                </a:r>
                <a:r>
                  <a:rPr lang="en-US" dirty="0" err="1" smtClean="0">
                    <a:solidFill>
                      <a:srgbClr val="00206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kx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 – </a:t>
                </a:r>
                <a:r>
                  <a:rPr lang="ru-RU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частный случай линейной функции при </a:t>
                </a:r>
                <a:r>
                  <a:rPr lang="en-US" dirty="0" smtClean="0">
                    <a:solidFill>
                      <a:srgbClr val="002060"/>
                    </a:solidFill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b=0</a:t>
                </a:r>
                <a:r>
                  <a:rPr lang="en-US" dirty="0" smtClean="0">
                    <a:latin typeface="Old Standard TT" panose="02040503050505020303" pitchFamily="18" charset="0"/>
                    <a:ea typeface="Old Standard TT" panose="02040503050505020303" pitchFamily="18" charset="0"/>
                    <a:cs typeface="Old Standard TT" panose="02040503050505020303" pitchFamily="18" charset="0"/>
                  </a:rPr>
                  <a:t>)</a:t>
                </a:r>
                <a:endParaRPr lang="ru-RU" dirty="0">
                  <a:latin typeface="Old Standard TT" panose="02040503050505020303" pitchFamily="18" charset="0"/>
                  <a:ea typeface="Old Standard TT" panose="02040503050505020303" pitchFamily="18" charset="0"/>
                  <a:cs typeface="Old Standard TT" panose="02040503050505020303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2966"/>
                <a:ext cx="10515600" cy="5833241"/>
              </a:xfrm>
              <a:blipFill rotWithShape="0"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1990" cy="2182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414" y="1091380"/>
            <a:ext cx="33337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9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"/>
                            </p:stCondLst>
                            <p:childTnLst>
                              <p:par>
                                <p:cTn id="2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735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39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OST type A" panose="020B0500000000000000" pitchFamily="34" charset="0"/>
              </a:rPr>
              <a:t>График линейной функции</a:t>
            </a:r>
            <a:endParaRPr lang="ru-RU" dirty="0">
              <a:solidFill>
                <a:schemeClr val="bg1"/>
              </a:solidFill>
              <a:latin typeface="GOST type A" panose="020B0500000000000000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2414"/>
            <a:ext cx="10515600" cy="499454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 smtClean="0">
                <a:latin typeface="AGOpus" pitchFamily="2" charset="0"/>
              </a:rPr>
              <a:t>Построить графики функций </a:t>
            </a:r>
            <a:endParaRPr lang="en-US" dirty="0">
              <a:latin typeface="AGOpus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GOpus" pitchFamily="2" charset="0"/>
              </a:rPr>
              <a:t>y=0,5x </a:t>
            </a:r>
            <a:r>
              <a:rPr lang="ru-RU" dirty="0" smtClean="0">
                <a:latin typeface="AGOpus" pitchFamily="2" charset="0"/>
              </a:rPr>
              <a:t> и </a:t>
            </a:r>
            <a:r>
              <a:rPr lang="en-US" dirty="0" smtClean="0">
                <a:latin typeface="AGOpus" pitchFamily="2" charset="0"/>
              </a:rPr>
              <a:t>y=0,5x-2</a:t>
            </a:r>
            <a:endParaRPr lang="ru-RU" dirty="0" smtClean="0">
              <a:latin typeface="AGOpus" pitchFamily="2" charset="0"/>
            </a:endParaRPr>
          </a:p>
          <a:p>
            <a:pPr marL="0" indent="0" algn="ctr">
              <a:buNone/>
            </a:pPr>
            <a:endParaRPr lang="ru-RU" dirty="0">
              <a:latin typeface="AGOpus" pitchFamily="2" charset="0"/>
            </a:endParaRPr>
          </a:p>
          <a:p>
            <a:pPr marL="0" indent="0" algn="ctr">
              <a:buNone/>
            </a:pPr>
            <a:endParaRPr lang="ru-RU" dirty="0" smtClean="0">
              <a:latin typeface="AGOpus" pitchFamily="2" charset="0"/>
            </a:endParaRPr>
          </a:p>
          <a:p>
            <a:pPr marL="0" indent="0" algn="ctr">
              <a:buNone/>
            </a:pPr>
            <a:endParaRPr lang="ru-RU" dirty="0">
              <a:latin typeface="AGOpus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348550"/>
              </p:ext>
            </p:extLst>
          </p:nvPr>
        </p:nvGraphicFramePr>
        <p:xfrm>
          <a:off x="1393484" y="3976474"/>
          <a:ext cx="8128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x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-4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-2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0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2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4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6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0,5x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-2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-1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0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1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2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3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0,5x-2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-4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-3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-2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-1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0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Old Standard TT" panose="02040503050505020303" pitchFamily="18" charset="0"/>
                          <a:ea typeface="Old Standard TT" panose="02040503050505020303" pitchFamily="18" charset="0"/>
                          <a:cs typeface="Old Standard TT" panose="02040503050505020303" pitchFamily="18" charset="0"/>
                        </a:rPr>
                        <a:t>1</a:t>
                      </a:r>
                      <a:endParaRPr lang="ru-RU" dirty="0">
                        <a:latin typeface="Old Standard TT" panose="02040503050505020303" pitchFamily="18" charset="0"/>
                        <a:ea typeface="Old Standard TT" panose="02040503050505020303" pitchFamily="18" charset="0"/>
                        <a:cs typeface="Old Standard TT" panose="020405030505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06" r="23742"/>
          <a:stretch/>
        </p:blipFill>
        <p:spPr>
          <a:xfrm>
            <a:off x="9522542" y="2151484"/>
            <a:ext cx="2669458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3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Презентация_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Фокина Л. П. Шаблон презентации - 1а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Презентация_01</Template>
  <TotalTime>740</TotalTime>
  <Words>622</Words>
  <Application>Microsoft Office PowerPoint</Application>
  <PresentationFormat>Широкоэкранный</PresentationFormat>
  <Paragraphs>238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AGOpus</vt:lpstr>
      <vt:lpstr>Andantino script</vt:lpstr>
      <vt:lpstr>Annabelle</vt:lpstr>
      <vt:lpstr>Arial</vt:lpstr>
      <vt:lpstr>Calibri</vt:lpstr>
      <vt:lpstr>Calibri Light</vt:lpstr>
      <vt:lpstr>Cambria Math</vt:lpstr>
      <vt:lpstr>GOST type A</vt:lpstr>
      <vt:lpstr>Old Standard TT</vt:lpstr>
      <vt:lpstr>Script Thin Pen</vt:lpstr>
      <vt:lpstr>Times New Roman</vt:lpstr>
      <vt:lpstr>Презентация_01</vt:lpstr>
      <vt:lpstr>Фокина Л. П. Шаблон презентации - 1а</vt:lpstr>
      <vt:lpstr>Линейная функция  и ее график</vt:lpstr>
      <vt:lpstr>Линейная функция и ее график</vt:lpstr>
      <vt:lpstr>Повторение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линейной функции</vt:lpstr>
      <vt:lpstr>Презентация PowerPoint</vt:lpstr>
      <vt:lpstr>План построения графика линейной функции</vt:lpstr>
      <vt:lpstr>Презентация PowerPoint</vt:lpstr>
      <vt:lpstr>Презентация PowerPoint</vt:lpstr>
      <vt:lpstr>Презентация PowerPoint</vt:lpstr>
      <vt:lpstr>Закрепление</vt:lpstr>
      <vt:lpstr>Презентация PowerPoint</vt:lpstr>
      <vt:lpstr>Презентация PowerPoint</vt:lpstr>
      <vt:lpstr>Рефлексия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62</cp:revision>
  <dcterms:created xsi:type="dcterms:W3CDTF">2016-09-25T15:15:55Z</dcterms:created>
  <dcterms:modified xsi:type="dcterms:W3CDTF">2016-09-28T18:21:47Z</dcterms:modified>
</cp:coreProperties>
</file>