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57" r:id="rId4"/>
    <p:sldId id="258" r:id="rId5"/>
    <p:sldId id="259" r:id="rId6"/>
    <p:sldId id="261" r:id="rId7"/>
    <p:sldId id="262" r:id="rId8"/>
    <p:sldId id="263"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8" d="100"/>
          <a:sy n="98" d="100"/>
        </p:scale>
        <p:origin x="-810" y="-30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36AF7CF5-0610-4266-AAE8-6C74735B6B74}" type="datetimeFigureOut">
              <a:rPr lang="ru-RU" smtClean="0"/>
              <a:t>16.04.2016</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C5AF3E61-4FD8-48F8-866D-492B9F9C4EEC}"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6AF7CF5-0610-4266-AAE8-6C74735B6B74}" type="datetimeFigureOut">
              <a:rPr lang="ru-RU" smtClean="0"/>
              <a:t>16.04.2016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5AF3E61-4FD8-48F8-866D-492B9F9C4EEC}"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6AF7CF5-0610-4266-AAE8-6C74735B6B74}" type="datetimeFigureOut">
              <a:rPr lang="ru-RU" smtClean="0"/>
              <a:t>16.04.2016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5AF3E61-4FD8-48F8-866D-492B9F9C4EEC}"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36AF7CF5-0610-4266-AAE8-6C74735B6B74}" type="datetimeFigureOut">
              <a:rPr lang="ru-RU" smtClean="0"/>
              <a:t>16.04.2016</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C5AF3E61-4FD8-48F8-866D-492B9F9C4EEC}"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36AF7CF5-0610-4266-AAE8-6C74735B6B74}" type="datetimeFigureOut">
              <a:rPr lang="ru-RU" smtClean="0"/>
              <a:t>16.04.2016</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C5AF3E61-4FD8-48F8-866D-492B9F9C4EEC}" type="slidenum">
              <a:rPr lang="ru-RU" smtClean="0"/>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36AF7CF5-0610-4266-AAE8-6C74735B6B74}" type="datetimeFigureOut">
              <a:rPr lang="ru-RU" smtClean="0"/>
              <a:t>16.04.2016</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C5AF3E61-4FD8-48F8-866D-492B9F9C4EEC}"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36AF7CF5-0610-4266-AAE8-6C74735B6B74}" type="datetimeFigureOut">
              <a:rPr lang="ru-RU" smtClean="0"/>
              <a:t>16.04.2016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C5AF3E61-4FD8-48F8-866D-492B9F9C4EEC}" type="slidenum">
              <a:rPr lang="ru-RU" smtClean="0"/>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36AF7CF5-0610-4266-AAE8-6C74735B6B74}" type="datetimeFigureOut">
              <a:rPr lang="ru-RU" smtClean="0"/>
              <a:t>16.04.2016</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5AF3E61-4FD8-48F8-866D-492B9F9C4EEC}"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36AF7CF5-0610-4266-AAE8-6C74735B6B74}" type="datetimeFigureOut">
              <a:rPr lang="ru-RU" smtClean="0"/>
              <a:t>16.04.2016</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5AF3E61-4FD8-48F8-866D-492B9F9C4EEC}"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36AF7CF5-0610-4266-AAE8-6C74735B6B74}" type="datetimeFigureOut">
              <a:rPr lang="ru-RU" smtClean="0"/>
              <a:t>16.04.2016</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5AF3E61-4FD8-48F8-866D-492B9F9C4EEC}"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36AF7CF5-0610-4266-AAE8-6C74735B6B74}" type="datetimeFigureOut">
              <a:rPr lang="ru-RU" smtClean="0"/>
              <a:t>16.04.2016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C5AF3E61-4FD8-48F8-866D-492B9F9C4EEC}" type="slidenum">
              <a:rPr lang="ru-RU" smtClean="0"/>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36AF7CF5-0610-4266-AAE8-6C74735B6B74}" type="datetimeFigureOut">
              <a:rPr lang="ru-RU" smtClean="0"/>
              <a:t>16.04.2016</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5AF3E61-4FD8-48F8-866D-492B9F9C4EEC}" type="slidenum">
              <a:rPr lang="ru-RU" smtClean="0"/>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476672"/>
            <a:ext cx="7772400" cy="1470025"/>
          </a:xfrm>
        </p:spPr>
        <p:txBody>
          <a:bodyPr>
            <a:normAutofit fontScale="90000"/>
          </a:bodyPr>
          <a:lstStyle/>
          <a:p>
            <a:r>
              <a:rPr lang="tt-RU" b="1" i="1" dirty="0" smtClean="0">
                <a:effectLst>
                  <a:outerShdw blurRad="38100" dist="38100" dir="2700000" algn="tl">
                    <a:srgbClr val="000000">
                      <a:alpha val="43137"/>
                    </a:srgbClr>
                  </a:outerShdw>
                </a:effectLst>
              </a:rPr>
              <a:t>Кече яшьтәге балаларга сенсорик тәрбия бирүнең әһәмияте</a:t>
            </a:r>
            <a:endParaRPr lang="ru-RU" b="1" i="1" dirty="0">
              <a:effectLst>
                <a:outerShdw blurRad="38100" dist="38100" dir="2700000" algn="tl">
                  <a:srgbClr val="000000">
                    <a:alpha val="43137"/>
                  </a:srgbClr>
                </a:outerShdw>
              </a:effectLst>
            </a:endParaRPr>
          </a:p>
        </p:txBody>
      </p:sp>
      <p:sp>
        <p:nvSpPr>
          <p:cNvPr id="3" name="Подзаголовок 2"/>
          <p:cNvSpPr>
            <a:spLocks noGrp="1"/>
          </p:cNvSpPr>
          <p:nvPr>
            <p:ph type="subTitle" idx="1"/>
          </p:nvPr>
        </p:nvSpPr>
        <p:spPr>
          <a:xfrm>
            <a:off x="755576" y="2132856"/>
            <a:ext cx="7992888" cy="4248472"/>
          </a:xfrm>
        </p:spPr>
        <p:txBody>
          <a:bodyPr>
            <a:normAutofit/>
          </a:bodyPr>
          <a:lstStyle/>
          <a:p>
            <a:r>
              <a:rPr lang="ru-RU" dirty="0"/>
              <a:t> </a:t>
            </a:r>
          </a:p>
        </p:txBody>
      </p:sp>
      <p:sp>
        <p:nvSpPr>
          <p:cNvPr id="4" name="TextBox 3"/>
          <p:cNvSpPr txBox="1"/>
          <p:nvPr/>
        </p:nvSpPr>
        <p:spPr>
          <a:xfrm>
            <a:off x="5220072" y="3573016"/>
            <a:ext cx="3600400" cy="923330"/>
          </a:xfrm>
          <a:prstGeom prst="rect">
            <a:avLst/>
          </a:prstGeom>
          <a:noFill/>
        </p:spPr>
        <p:txBody>
          <a:bodyPr wrap="square" rtlCol="0">
            <a:spAutoFit/>
          </a:bodyPr>
          <a:lstStyle/>
          <a:p>
            <a:pPr algn="r"/>
            <a:r>
              <a:rPr lang="tt-RU" dirty="0" smtClean="0"/>
              <a:t>Эшне башкарды</a:t>
            </a:r>
          </a:p>
          <a:p>
            <a:pPr algn="r"/>
            <a:r>
              <a:rPr lang="tt-RU" dirty="0" smtClean="0"/>
              <a:t> тәрбияче </a:t>
            </a:r>
          </a:p>
          <a:p>
            <a:pPr algn="r"/>
            <a:r>
              <a:rPr lang="tt-RU" dirty="0" smtClean="0"/>
              <a:t>Ганиуллина А.С.</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down)">
                                      <p:cBhvr>
                                        <p:cTn id="7" dur="2000"/>
                                        <p:tgtEl>
                                          <p:spTgt spid="2"/>
                                        </p:tgtEl>
                                      </p:cBhvr>
                                    </p:animEffect>
                                  </p:childTnLst>
                                </p:cTn>
                              </p:par>
                            </p:childTnLst>
                          </p:cTn>
                        </p:par>
                        <p:par>
                          <p:cTn id="8" fill="hold">
                            <p:stCondLst>
                              <p:cond delay="2000"/>
                            </p:stCondLst>
                            <p:childTnLst>
                              <p:par>
                                <p:cTn id="9" presetID="5" presetClass="entr" presetSubtype="5"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heckerboard(down)">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04664"/>
            <a:ext cx="8229600" cy="6048672"/>
          </a:xfrm>
        </p:spPr>
        <p:txBody>
          <a:bodyPr>
            <a:normAutofit fontScale="90000"/>
          </a:bodyPr>
          <a:lstStyle/>
          <a:p>
            <a:r>
              <a:rPr lang="ru-RU" dirty="0" smtClean="0"/>
              <a:t> </a:t>
            </a:r>
            <a:r>
              <a:rPr lang="ru-RU" sz="1800" dirty="0" err="1" smtClean="0">
                <a:solidFill>
                  <a:schemeClr val="tx1"/>
                </a:solidFill>
              </a:rPr>
              <a:t>Әйләнә </a:t>
            </a:r>
            <a:r>
              <a:rPr lang="ru-RU" sz="1800" dirty="0" smtClean="0">
                <a:solidFill>
                  <a:schemeClr val="tx1"/>
                </a:solidFill>
              </a:rPr>
              <a:t>- </a:t>
            </a:r>
            <a:r>
              <a:rPr lang="ru-RU" sz="1800" dirty="0" err="1" smtClean="0">
                <a:solidFill>
                  <a:schemeClr val="tx1"/>
                </a:solidFill>
              </a:rPr>
              <a:t>тирәдәге чын</a:t>
            </a:r>
            <a:r>
              <a:rPr lang="ru-RU" sz="1800" dirty="0" smtClean="0">
                <a:solidFill>
                  <a:schemeClr val="tx1"/>
                </a:solidFill>
              </a:rPr>
              <a:t> </a:t>
            </a:r>
            <a:r>
              <a:rPr lang="ru-RU" sz="1800" dirty="0" err="1" smtClean="0">
                <a:solidFill>
                  <a:schemeClr val="tx1"/>
                </a:solidFill>
              </a:rPr>
              <a:t>барлыкны</a:t>
            </a:r>
            <a:r>
              <a:rPr lang="ru-RU" sz="1800" dirty="0" smtClean="0">
                <a:solidFill>
                  <a:schemeClr val="tx1"/>
                </a:solidFill>
              </a:rPr>
              <a:t> </a:t>
            </a:r>
            <a:r>
              <a:rPr lang="ru-RU" sz="1800" dirty="0" err="1" smtClean="0">
                <a:solidFill>
                  <a:schemeClr val="tx1"/>
                </a:solidFill>
              </a:rPr>
              <a:t>тулы</a:t>
            </a:r>
            <a:r>
              <a:rPr lang="ru-RU" sz="1800" dirty="0" smtClean="0">
                <a:solidFill>
                  <a:schemeClr val="tx1"/>
                </a:solidFill>
              </a:rPr>
              <a:t> кабул </a:t>
            </a:r>
            <a:r>
              <a:rPr lang="ru-RU" sz="1800" dirty="0" err="1" smtClean="0">
                <a:solidFill>
                  <a:schemeClr val="tx1"/>
                </a:solidFill>
              </a:rPr>
              <a:t>итүгә юнәлдерелгә сенсорика</a:t>
            </a:r>
            <a:r>
              <a:rPr lang="ru-RU" sz="1800" dirty="0" smtClean="0">
                <a:solidFill>
                  <a:schemeClr val="tx1"/>
                </a:solidFill>
              </a:rPr>
              <a:t> </a:t>
            </a:r>
            <a:r>
              <a:rPr lang="ru-RU" sz="1800" dirty="0" err="1" smtClean="0">
                <a:solidFill>
                  <a:schemeClr val="tx1"/>
                </a:solidFill>
              </a:rPr>
              <a:t>буенча</a:t>
            </a:r>
            <a:r>
              <a:rPr lang="ru-RU" sz="1800" dirty="0" smtClean="0">
                <a:solidFill>
                  <a:schemeClr val="tx1"/>
                </a:solidFill>
              </a:rPr>
              <a:t> </a:t>
            </a:r>
            <a:r>
              <a:rPr lang="ru-RU" sz="1800" dirty="0" err="1" smtClean="0">
                <a:solidFill>
                  <a:schemeClr val="tx1"/>
                </a:solidFill>
              </a:rPr>
              <a:t>эшчәнлекләр дөньяны танып</a:t>
            </a:r>
            <a:r>
              <a:rPr lang="ru-RU" sz="1800" dirty="0" smtClean="0">
                <a:solidFill>
                  <a:schemeClr val="tx1"/>
                </a:solidFill>
              </a:rPr>
              <a:t> </a:t>
            </a:r>
            <a:r>
              <a:rPr lang="ru-RU" sz="1800" dirty="0" err="1" smtClean="0">
                <a:solidFill>
                  <a:schemeClr val="tx1"/>
                </a:solidFill>
              </a:rPr>
              <a:t>белүнең нигезе</a:t>
            </a:r>
            <a:r>
              <a:rPr lang="ru-RU" sz="1800" dirty="0" smtClean="0">
                <a:solidFill>
                  <a:schemeClr val="tx1"/>
                </a:solidFill>
              </a:rPr>
              <a:t> </a:t>
            </a:r>
            <a:r>
              <a:rPr lang="ru-RU" sz="1800" dirty="0" err="1" smtClean="0">
                <a:solidFill>
                  <a:schemeClr val="tx1"/>
                </a:solidFill>
              </a:rPr>
              <a:t>булып</a:t>
            </a:r>
            <a:r>
              <a:rPr lang="ru-RU" sz="1800" dirty="0" smtClean="0">
                <a:solidFill>
                  <a:schemeClr val="tx1"/>
                </a:solidFill>
              </a:rPr>
              <a:t> </a:t>
            </a:r>
            <a:r>
              <a:rPr lang="ru-RU" sz="1800" dirty="0" err="1" smtClean="0">
                <a:solidFill>
                  <a:schemeClr val="tx1"/>
                </a:solidFill>
              </a:rPr>
              <a:t>торалар</a:t>
            </a:r>
            <a:r>
              <a:rPr lang="ru-RU" sz="1800" dirty="0" smtClean="0">
                <a:solidFill>
                  <a:schemeClr val="tx1"/>
                </a:solidFill>
              </a:rPr>
              <a:t>.</a:t>
            </a:r>
            <a:br>
              <a:rPr lang="ru-RU" sz="1800" dirty="0" smtClean="0">
                <a:solidFill>
                  <a:schemeClr val="tx1"/>
                </a:solidFill>
              </a:rPr>
            </a:br>
            <a:r>
              <a:rPr lang="ru-RU" sz="1800" dirty="0" smtClean="0">
                <a:solidFill>
                  <a:schemeClr val="tx1"/>
                </a:solidFill>
              </a:rPr>
              <a:t>   </a:t>
            </a:r>
            <a:r>
              <a:rPr lang="ru-RU" sz="1800" dirty="0" err="1" smtClean="0">
                <a:solidFill>
                  <a:schemeClr val="tx1"/>
                </a:solidFill>
              </a:rPr>
              <a:t>Балада</a:t>
            </a:r>
            <a:r>
              <a:rPr lang="ru-RU" sz="1800" dirty="0" smtClean="0">
                <a:solidFill>
                  <a:schemeClr val="tx1"/>
                </a:solidFill>
              </a:rPr>
              <a:t> </a:t>
            </a:r>
            <a:r>
              <a:rPr lang="ru-RU" sz="1800" dirty="0" err="1" smtClean="0">
                <a:solidFill>
                  <a:schemeClr val="tx1"/>
                </a:solidFill>
              </a:rPr>
              <a:t>акыл</a:t>
            </a:r>
            <a:r>
              <a:rPr lang="ru-RU" sz="1800" dirty="0" smtClean="0">
                <a:solidFill>
                  <a:schemeClr val="tx1"/>
                </a:solidFill>
              </a:rPr>
              <a:t>, физик, эстетик </a:t>
            </a:r>
            <a:r>
              <a:rPr lang="ru-RU" sz="1800" dirty="0" err="1" smtClean="0">
                <a:solidFill>
                  <a:schemeClr val="tx1"/>
                </a:solidFill>
              </a:rPr>
              <a:t>тәрбиянең алга</a:t>
            </a:r>
            <a:r>
              <a:rPr lang="ru-RU" sz="1800" dirty="0" smtClean="0">
                <a:solidFill>
                  <a:schemeClr val="tx1"/>
                </a:solidFill>
              </a:rPr>
              <a:t> </a:t>
            </a:r>
            <a:r>
              <a:rPr lang="ru-RU" sz="1800" dirty="0" err="1" smtClean="0">
                <a:solidFill>
                  <a:schemeClr val="tx1"/>
                </a:solidFill>
              </a:rPr>
              <a:t>китеше</a:t>
            </a:r>
            <a:r>
              <a:rPr lang="ru-RU" sz="1800" dirty="0" smtClean="0">
                <a:solidFill>
                  <a:schemeClr val="tx1"/>
                </a:solidFill>
              </a:rPr>
              <a:t> </a:t>
            </a:r>
            <a:r>
              <a:rPr lang="ru-RU" sz="1800" dirty="0" err="1" smtClean="0">
                <a:solidFill>
                  <a:schemeClr val="tx1"/>
                </a:solidFill>
              </a:rPr>
              <a:t>иң беренче</a:t>
            </a:r>
            <a:r>
              <a:rPr lang="ru-RU" sz="1800" dirty="0" smtClean="0">
                <a:solidFill>
                  <a:schemeClr val="tx1"/>
                </a:solidFill>
              </a:rPr>
              <a:t> </a:t>
            </a:r>
            <a:r>
              <a:rPr lang="ru-RU" sz="1800" dirty="0" err="1" smtClean="0">
                <a:solidFill>
                  <a:schemeClr val="tx1"/>
                </a:solidFill>
              </a:rPr>
              <a:t>чиратта</a:t>
            </a:r>
            <a:r>
              <a:rPr lang="ru-RU" sz="1800" dirty="0" smtClean="0">
                <a:solidFill>
                  <a:schemeClr val="tx1"/>
                </a:solidFill>
              </a:rPr>
              <a:t> </a:t>
            </a:r>
            <a:r>
              <a:rPr lang="ru-RU" sz="1800" dirty="0" err="1" smtClean="0">
                <a:solidFill>
                  <a:schemeClr val="tx1"/>
                </a:solidFill>
              </a:rPr>
              <a:t>сенсорик</a:t>
            </a:r>
            <a:r>
              <a:rPr lang="ru-RU" sz="1800" dirty="0" smtClean="0">
                <a:solidFill>
                  <a:schemeClr val="tx1"/>
                </a:solidFill>
              </a:rPr>
              <a:t> </a:t>
            </a:r>
            <a:r>
              <a:rPr lang="ru-RU" sz="1800" dirty="0" err="1" smtClean="0">
                <a:solidFill>
                  <a:schemeClr val="tx1"/>
                </a:solidFill>
              </a:rPr>
              <a:t>тәрбиянең үсешенә бәйле</a:t>
            </a:r>
            <a:r>
              <a:rPr lang="ru-RU" sz="1800" dirty="0" smtClean="0">
                <a:solidFill>
                  <a:schemeClr val="tx1"/>
                </a:solidFill>
              </a:rPr>
              <a:t>: </a:t>
            </a:r>
            <a:r>
              <a:rPr lang="ru-RU" sz="1800" dirty="0" err="1" smtClean="0">
                <a:solidFill>
                  <a:schemeClr val="tx1"/>
                </a:solidFill>
              </a:rPr>
              <a:t>ул</a:t>
            </a:r>
            <a:r>
              <a:rPr lang="ru-RU" sz="1800" dirty="0" smtClean="0">
                <a:solidFill>
                  <a:schemeClr val="tx1"/>
                </a:solidFill>
              </a:rPr>
              <a:t> ни </a:t>
            </a:r>
            <a:r>
              <a:rPr lang="ru-RU" sz="1800" dirty="0" err="1" smtClean="0">
                <a:solidFill>
                  <a:schemeClr val="tx1"/>
                </a:solidFill>
              </a:rPr>
              <a:t>дәрәҗәдә күрә</a:t>
            </a:r>
            <a:r>
              <a:rPr lang="ru-RU" sz="1800" dirty="0" smtClean="0">
                <a:solidFill>
                  <a:schemeClr val="tx1"/>
                </a:solidFill>
              </a:rPr>
              <a:t>, </a:t>
            </a:r>
            <a:r>
              <a:rPr lang="ru-RU" sz="1800" dirty="0" err="1" smtClean="0">
                <a:solidFill>
                  <a:schemeClr val="tx1"/>
                </a:solidFill>
              </a:rPr>
              <a:t>ишетә һәм сизә</a:t>
            </a:r>
            <a:r>
              <a:rPr lang="ru-RU" sz="1800" dirty="0" smtClean="0">
                <a:solidFill>
                  <a:schemeClr val="tx1"/>
                </a:solidFill>
              </a:rPr>
              <a:t>.</a:t>
            </a:r>
            <a:br>
              <a:rPr lang="ru-RU" sz="1800" dirty="0" smtClean="0">
                <a:solidFill>
                  <a:schemeClr val="tx1"/>
                </a:solidFill>
              </a:rPr>
            </a:br>
            <a:r>
              <a:rPr lang="ru-RU" sz="1800" dirty="0" smtClean="0">
                <a:solidFill>
                  <a:schemeClr val="tx1"/>
                </a:solidFill>
              </a:rPr>
              <a:t>   </a:t>
            </a:r>
            <a:r>
              <a:rPr lang="ru-RU" sz="1800" dirty="0" err="1" smtClean="0">
                <a:solidFill>
                  <a:schemeClr val="tx1"/>
                </a:solidFill>
              </a:rPr>
              <a:t>Сенсорик</a:t>
            </a:r>
            <a:r>
              <a:rPr lang="ru-RU" sz="1800" dirty="0" smtClean="0">
                <a:solidFill>
                  <a:schemeClr val="tx1"/>
                </a:solidFill>
              </a:rPr>
              <a:t> </a:t>
            </a:r>
            <a:r>
              <a:rPr lang="ru-RU" sz="1800" dirty="0" err="1" smtClean="0">
                <a:solidFill>
                  <a:schemeClr val="tx1"/>
                </a:solidFill>
              </a:rPr>
              <a:t>тәрбиянең әһәмияте шунда</a:t>
            </a:r>
            <a:r>
              <a:rPr lang="ru-RU" sz="1800" dirty="0" smtClean="0">
                <a:solidFill>
                  <a:schemeClr val="tx1"/>
                </a:solidFill>
              </a:rPr>
              <a:t>:</a:t>
            </a:r>
            <a:br>
              <a:rPr lang="ru-RU" sz="1800" dirty="0" smtClean="0">
                <a:solidFill>
                  <a:schemeClr val="tx1"/>
                </a:solidFill>
              </a:rPr>
            </a:br>
            <a:r>
              <a:rPr lang="ru-RU" sz="1800" dirty="0" smtClean="0">
                <a:solidFill>
                  <a:schemeClr val="tx1"/>
                </a:solidFill>
              </a:rPr>
              <a:t>-         </a:t>
            </a:r>
            <a:r>
              <a:rPr lang="ru-RU" sz="1800" dirty="0" err="1" smtClean="0">
                <a:solidFill>
                  <a:schemeClr val="tx1"/>
                </a:solidFill>
              </a:rPr>
              <a:t>интелектуаль</a:t>
            </a:r>
            <a:r>
              <a:rPr lang="ru-RU" sz="1800" dirty="0" smtClean="0">
                <a:solidFill>
                  <a:schemeClr val="tx1"/>
                </a:solidFill>
              </a:rPr>
              <a:t> </a:t>
            </a:r>
            <a:r>
              <a:rPr lang="ru-RU" sz="1800" dirty="0" err="1" smtClean="0">
                <a:solidFill>
                  <a:schemeClr val="tx1"/>
                </a:solidFill>
              </a:rPr>
              <a:t>үсешнең нигезе</a:t>
            </a:r>
            <a:r>
              <a:rPr lang="ru-RU" sz="1800" dirty="0" smtClean="0">
                <a:solidFill>
                  <a:schemeClr val="tx1"/>
                </a:solidFill>
              </a:rPr>
              <a:t> </a:t>
            </a:r>
            <a:r>
              <a:rPr lang="ru-RU" sz="1800" dirty="0" err="1" smtClean="0">
                <a:solidFill>
                  <a:schemeClr val="tx1"/>
                </a:solidFill>
              </a:rPr>
              <a:t>булып</a:t>
            </a:r>
            <a:r>
              <a:rPr lang="ru-RU" sz="1800" dirty="0" smtClean="0">
                <a:solidFill>
                  <a:schemeClr val="tx1"/>
                </a:solidFill>
              </a:rPr>
              <a:t> тора;</a:t>
            </a:r>
            <a:br>
              <a:rPr lang="ru-RU" sz="1800" dirty="0" smtClean="0">
                <a:solidFill>
                  <a:schemeClr val="tx1"/>
                </a:solidFill>
              </a:rPr>
            </a:br>
            <a:r>
              <a:rPr lang="ru-RU" sz="1800" dirty="0" smtClean="0">
                <a:solidFill>
                  <a:schemeClr val="tx1"/>
                </a:solidFill>
              </a:rPr>
              <a:t>-         </a:t>
            </a:r>
            <a:r>
              <a:rPr lang="ru-RU" sz="1800" dirty="0" err="1" smtClean="0">
                <a:solidFill>
                  <a:schemeClr val="tx1"/>
                </a:solidFill>
              </a:rPr>
              <a:t>тышкы</a:t>
            </a:r>
            <a:r>
              <a:rPr lang="ru-RU" sz="1800" dirty="0" smtClean="0">
                <a:solidFill>
                  <a:schemeClr val="tx1"/>
                </a:solidFill>
              </a:rPr>
              <a:t> </a:t>
            </a:r>
            <a:r>
              <a:rPr lang="ru-RU" sz="1800" dirty="0" err="1" smtClean="0">
                <a:solidFill>
                  <a:schemeClr val="tx1"/>
                </a:solidFill>
              </a:rPr>
              <a:t>дөнья нәтиҗәсендә алган</a:t>
            </a:r>
            <a:r>
              <a:rPr lang="ru-RU" sz="1800" dirty="0" smtClean="0">
                <a:solidFill>
                  <a:schemeClr val="tx1"/>
                </a:solidFill>
              </a:rPr>
              <a:t> </a:t>
            </a:r>
            <a:r>
              <a:rPr lang="ru-RU" sz="1800" dirty="0" err="1" smtClean="0">
                <a:solidFill>
                  <a:schemeClr val="tx1"/>
                </a:solidFill>
              </a:rPr>
              <a:t>хаотик</a:t>
            </a:r>
            <a:r>
              <a:rPr lang="ru-RU" sz="1800" dirty="0" smtClean="0">
                <a:solidFill>
                  <a:schemeClr val="tx1"/>
                </a:solidFill>
              </a:rPr>
              <a:t> </a:t>
            </a:r>
            <a:r>
              <a:rPr lang="ru-RU" sz="1800" dirty="0" err="1" smtClean="0">
                <a:solidFill>
                  <a:schemeClr val="tx1"/>
                </a:solidFill>
              </a:rPr>
              <a:t>күзаллавын җиңеләйтә;</a:t>
            </a:r>
            <a:r>
              <a:rPr lang="ru-RU" sz="1800" dirty="0" smtClean="0">
                <a:solidFill>
                  <a:schemeClr val="tx1"/>
                </a:solidFill>
              </a:rPr>
              <a:t/>
            </a:r>
            <a:br>
              <a:rPr lang="ru-RU" sz="1800" dirty="0" smtClean="0">
                <a:solidFill>
                  <a:schemeClr val="tx1"/>
                </a:solidFill>
              </a:rPr>
            </a:br>
            <a:r>
              <a:rPr lang="ru-RU" sz="1800" dirty="0" smtClean="0">
                <a:solidFill>
                  <a:schemeClr val="tx1"/>
                </a:solidFill>
              </a:rPr>
              <a:t>-         </a:t>
            </a:r>
            <a:r>
              <a:rPr lang="ru-RU" sz="1800" dirty="0" err="1" smtClean="0">
                <a:solidFill>
                  <a:schemeClr val="tx1"/>
                </a:solidFill>
              </a:rPr>
              <a:t>күзәтү сәләтен арттыра</a:t>
            </a:r>
            <a:r>
              <a:rPr lang="ru-RU" sz="1800" dirty="0" smtClean="0">
                <a:solidFill>
                  <a:schemeClr val="tx1"/>
                </a:solidFill>
              </a:rPr>
              <a:t>;</a:t>
            </a:r>
            <a:br>
              <a:rPr lang="ru-RU" sz="1800" dirty="0" smtClean="0">
                <a:solidFill>
                  <a:schemeClr val="tx1"/>
                </a:solidFill>
              </a:rPr>
            </a:br>
            <a:r>
              <a:rPr lang="ru-RU" sz="1800" dirty="0" smtClean="0">
                <a:solidFill>
                  <a:schemeClr val="tx1"/>
                </a:solidFill>
              </a:rPr>
              <a:t>-         </a:t>
            </a:r>
            <a:r>
              <a:rPr lang="ru-RU" sz="1800" dirty="0" err="1" smtClean="0">
                <a:solidFill>
                  <a:schemeClr val="tx1"/>
                </a:solidFill>
              </a:rPr>
              <a:t>чын</a:t>
            </a:r>
            <a:r>
              <a:rPr lang="ru-RU" sz="1800" dirty="0" smtClean="0">
                <a:solidFill>
                  <a:schemeClr val="tx1"/>
                </a:solidFill>
              </a:rPr>
              <a:t> </a:t>
            </a:r>
            <a:r>
              <a:rPr lang="ru-RU" sz="1800" dirty="0" err="1" smtClean="0">
                <a:solidFill>
                  <a:schemeClr val="tx1"/>
                </a:solidFill>
              </a:rPr>
              <a:t>тормышка</a:t>
            </a:r>
            <a:r>
              <a:rPr lang="ru-RU" sz="1800" dirty="0" smtClean="0">
                <a:solidFill>
                  <a:schemeClr val="tx1"/>
                </a:solidFill>
              </a:rPr>
              <a:t> </a:t>
            </a:r>
            <a:r>
              <a:rPr lang="ru-RU" sz="1800" dirty="0" err="1" smtClean="0">
                <a:solidFill>
                  <a:schemeClr val="tx1"/>
                </a:solidFill>
              </a:rPr>
              <a:t>әзерли;</a:t>
            </a:r>
            <a:r>
              <a:rPr lang="ru-RU" sz="1800" dirty="0" smtClean="0">
                <a:solidFill>
                  <a:schemeClr val="tx1"/>
                </a:solidFill>
              </a:rPr>
              <a:t/>
            </a:r>
            <a:br>
              <a:rPr lang="ru-RU" sz="1800" dirty="0" smtClean="0">
                <a:solidFill>
                  <a:schemeClr val="tx1"/>
                </a:solidFill>
              </a:rPr>
            </a:br>
            <a:r>
              <a:rPr lang="ru-RU" sz="1800" dirty="0" smtClean="0">
                <a:solidFill>
                  <a:schemeClr val="tx1"/>
                </a:solidFill>
              </a:rPr>
              <a:t>-         эстетик </a:t>
            </a:r>
            <a:r>
              <a:rPr lang="ru-RU" sz="1800" dirty="0" err="1" smtClean="0">
                <a:solidFill>
                  <a:schemeClr val="tx1"/>
                </a:solidFill>
              </a:rPr>
              <a:t>сиземләвенә </a:t>
            </a:r>
            <a:r>
              <a:rPr lang="ru-RU" sz="1800" dirty="0" smtClean="0">
                <a:solidFill>
                  <a:schemeClr val="tx1"/>
                </a:solidFill>
              </a:rPr>
              <a:t>позитив </a:t>
            </a:r>
            <a:r>
              <a:rPr lang="ru-RU" sz="1800" dirty="0" err="1" smtClean="0">
                <a:solidFill>
                  <a:schemeClr val="tx1"/>
                </a:solidFill>
              </a:rPr>
              <a:t>тәэсир итә</a:t>
            </a:r>
            <a:r>
              <a:rPr lang="ru-RU" sz="1800" dirty="0" smtClean="0">
                <a:solidFill>
                  <a:schemeClr val="tx1"/>
                </a:solidFill>
              </a:rPr>
              <a:t>;</a:t>
            </a:r>
            <a:br>
              <a:rPr lang="ru-RU" sz="1800" dirty="0" smtClean="0">
                <a:solidFill>
                  <a:schemeClr val="tx1"/>
                </a:solidFill>
              </a:rPr>
            </a:br>
            <a:r>
              <a:rPr lang="ru-RU" sz="1800" dirty="0" smtClean="0">
                <a:solidFill>
                  <a:schemeClr val="tx1"/>
                </a:solidFill>
              </a:rPr>
              <a:t>-         </a:t>
            </a:r>
            <a:r>
              <a:rPr lang="ru-RU" sz="1800" dirty="0" err="1" smtClean="0">
                <a:solidFill>
                  <a:schemeClr val="tx1"/>
                </a:solidFill>
              </a:rPr>
              <a:t>күзаллау үсешенең нигезе</a:t>
            </a:r>
            <a:r>
              <a:rPr lang="ru-RU" sz="1800" dirty="0" smtClean="0">
                <a:solidFill>
                  <a:schemeClr val="tx1"/>
                </a:solidFill>
              </a:rPr>
              <a:t> </a:t>
            </a:r>
            <a:r>
              <a:rPr lang="ru-RU" sz="1800" dirty="0" err="1" smtClean="0">
                <a:solidFill>
                  <a:schemeClr val="tx1"/>
                </a:solidFill>
              </a:rPr>
              <a:t>булып</a:t>
            </a:r>
            <a:r>
              <a:rPr lang="ru-RU" sz="1800" dirty="0" smtClean="0">
                <a:solidFill>
                  <a:schemeClr val="tx1"/>
                </a:solidFill>
              </a:rPr>
              <a:t> тора;</a:t>
            </a:r>
            <a:br>
              <a:rPr lang="ru-RU" sz="1800" dirty="0" smtClean="0">
                <a:solidFill>
                  <a:schemeClr val="tx1"/>
                </a:solidFill>
              </a:rPr>
            </a:br>
            <a:r>
              <a:rPr lang="ru-RU" sz="1800" dirty="0" smtClean="0">
                <a:solidFill>
                  <a:schemeClr val="tx1"/>
                </a:solidFill>
              </a:rPr>
              <a:t>-         </a:t>
            </a:r>
            <a:r>
              <a:rPr lang="ru-RU" sz="1800" dirty="0" err="1" smtClean="0">
                <a:solidFill>
                  <a:schemeClr val="tx1"/>
                </a:solidFill>
              </a:rPr>
              <a:t>игътибарлылыкны</a:t>
            </a:r>
            <a:r>
              <a:rPr lang="ru-RU" sz="1800" dirty="0" smtClean="0">
                <a:solidFill>
                  <a:schemeClr val="tx1"/>
                </a:solidFill>
              </a:rPr>
              <a:t> </a:t>
            </a:r>
            <a:r>
              <a:rPr lang="ru-RU" sz="1800" dirty="0" err="1" smtClean="0">
                <a:solidFill>
                  <a:schemeClr val="tx1"/>
                </a:solidFill>
              </a:rPr>
              <a:t>арттыра</a:t>
            </a:r>
            <a:r>
              <a:rPr lang="ru-RU" sz="1800" dirty="0" smtClean="0">
                <a:solidFill>
                  <a:schemeClr val="tx1"/>
                </a:solidFill>
              </a:rPr>
              <a:t>;</a:t>
            </a:r>
            <a:br>
              <a:rPr lang="ru-RU" sz="1800" dirty="0" smtClean="0">
                <a:solidFill>
                  <a:schemeClr val="tx1"/>
                </a:solidFill>
              </a:rPr>
            </a:br>
            <a:r>
              <a:rPr lang="ru-RU" sz="1800" dirty="0" smtClean="0">
                <a:solidFill>
                  <a:schemeClr val="tx1"/>
                </a:solidFill>
              </a:rPr>
              <a:t>-         </a:t>
            </a:r>
            <a:r>
              <a:rPr lang="ru-RU" sz="1800" dirty="0" err="1" smtClean="0">
                <a:solidFill>
                  <a:schemeClr val="tx1"/>
                </a:solidFill>
              </a:rPr>
              <a:t>өйрәнү эшчәнлегенең яңа алымнарыннан</a:t>
            </a:r>
            <a:r>
              <a:rPr lang="ru-RU" sz="1800" dirty="0" smtClean="0">
                <a:solidFill>
                  <a:schemeClr val="tx1"/>
                </a:solidFill>
              </a:rPr>
              <a:t> </a:t>
            </a:r>
            <a:r>
              <a:rPr lang="ru-RU" sz="1800" dirty="0" err="1" smtClean="0">
                <a:solidFill>
                  <a:schemeClr val="tx1"/>
                </a:solidFill>
              </a:rPr>
              <a:t>кулланырга</a:t>
            </a:r>
            <a:r>
              <a:rPr lang="ru-RU" sz="1800" dirty="0" smtClean="0">
                <a:solidFill>
                  <a:schemeClr val="tx1"/>
                </a:solidFill>
              </a:rPr>
              <a:t> </a:t>
            </a:r>
            <a:r>
              <a:rPr lang="ru-RU" sz="1800" dirty="0" err="1" smtClean="0">
                <a:solidFill>
                  <a:schemeClr val="tx1"/>
                </a:solidFill>
              </a:rPr>
              <a:t>мөмкинлек бирә;</a:t>
            </a:r>
            <a:r>
              <a:rPr lang="ru-RU" sz="1800" dirty="0" smtClean="0">
                <a:solidFill>
                  <a:schemeClr val="tx1"/>
                </a:solidFill>
              </a:rPr>
              <a:t/>
            </a:r>
            <a:br>
              <a:rPr lang="ru-RU" sz="1800" dirty="0" smtClean="0">
                <a:solidFill>
                  <a:schemeClr val="tx1"/>
                </a:solidFill>
              </a:rPr>
            </a:br>
            <a:r>
              <a:rPr lang="ru-RU" sz="1800" dirty="0" smtClean="0">
                <a:solidFill>
                  <a:schemeClr val="tx1"/>
                </a:solidFill>
              </a:rPr>
              <a:t>-         сенсор </a:t>
            </a:r>
            <a:r>
              <a:rPr lang="ru-RU" sz="1800" dirty="0" err="1" smtClean="0">
                <a:solidFill>
                  <a:schemeClr val="tx1"/>
                </a:solidFill>
              </a:rPr>
              <a:t>эталоннарны</a:t>
            </a:r>
            <a:r>
              <a:rPr lang="ru-RU" sz="1800" dirty="0" smtClean="0">
                <a:solidFill>
                  <a:schemeClr val="tx1"/>
                </a:solidFill>
              </a:rPr>
              <a:t> </a:t>
            </a:r>
            <a:r>
              <a:rPr lang="ru-RU" sz="1800" dirty="0" err="1" smtClean="0">
                <a:solidFill>
                  <a:schemeClr val="tx1"/>
                </a:solidFill>
              </a:rPr>
              <a:t>үзләштерүгә ярдәм итә</a:t>
            </a:r>
            <a:r>
              <a:rPr lang="ru-RU" sz="1800" dirty="0" smtClean="0">
                <a:solidFill>
                  <a:schemeClr val="tx1"/>
                </a:solidFill>
              </a:rPr>
              <a:t>;</a:t>
            </a:r>
            <a:br>
              <a:rPr lang="ru-RU" sz="1800" dirty="0" smtClean="0">
                <a:solidFill>
                  <a:schemeClr val="tx1"/>
                </a:solidFill>
              </a:rPr>
            </a:br>
            <a:r>
              <a:rPr lang="ru-RU" sz="1800" dirty="0" smtClean="0">
                <a:solidFill>
                  <a:schemeClr val="tx1"/>
                </a:solidFill>
              </a:rPr>
              <a:t>-          </a:t>
            </a:r>
            <a:r>
              <a:rPr lang="ru-RU" sz="1800" dirty="0" err="1" smtClean="0">
                <a:solidFill>
                  <a:schemeClr val="tx1"/>
                </a:solidFill>
              </a:rPr>
              <a:t>эшчәнлек алымнарын</a:t>
            </a:r>
            <a:r>
              <a:rPr lang="ru-RU" sz="1800" dirty="0" smtClean="0">
                <a:solidFill>
                  <a:schemeClr val="tx1"/>
                </a:solidFill>
              </a:rPr>
              <a:t> </a:t>
            </a:r>
            <a:r>
              <a:rPr lang="ru-RU" sz="1800" dirty="0" err="1" smtClean="0">
                <a:solidFill>
                  <a:schemeClr val="tx1"/>
                </a:solidFill>
              </a:rPr>
              <a:t>үзләштерүне тәэмин итә</a:t>
            </a:r>
            <a:r>
              <a:rPr lang="ru-RU" sz="1800" dirty="0" smtClean="0">
                <a:solidFill>
                  <a:schemeClr val="tx1"/>
                </a:solidFill>
              </a:rPr>
              <a:t>;</a:t>
            </a:r>
            <a:br>
              <a:rPr lang="ru-RU" sz="1800" dirty="0" smtClean="0">
                <a:solidFill>
                  <a:schemeClr val="tx1"/>
                </a:solidFill>
              </a:rPr>
            </a:br>
            <a:r>
              <a:rPr lang="ru-RU" sz="1800" dirty="0" smtClean="0">
                <a:solidFill>
                  <a:schemeClr val="tx1"/>
                </a:solidFill>
              </a:rPr>
              <a:t>-         </a:t>
            </a:r>
            <a:r>
              <a:rPr lang="ru-RU" sz="1800" dirty="0" err="1" smtClean="0">
                <a:solidFill>
                  <a:schemeClr val="tx1"/>
                </a:solidFill>
              </a:rPr>
              <a:t>баланың сүзлек байлыгын</a:t>
            </a:r>
            <a:r>
              <a:rPr lang="ru-RU" sz="1800" dirty="0" smtClean="0">
                <a:solidFill>
                  <a:schemeClr val="tx1"/>
                </a:solidFill>
              </a:rPr>
              <a:t> </a:t>
            </a:r>
            <a:r>
              <a:rPr lang="ru-RU" sz="1800" dirty="0" err="1" smtClean="0">
                <a:solidFill>
                  <a:schemeClr val="tx1"/>
                </a:solidFill>
              </a:rPr>
              <a:t>арттыра</a:t>
            </a:r>
            <a:r>
              <a:rPr lang="ru-RU" sz="1800" dirty="0" smtClean="0">
                <a:solidFill>
                  <a:schemeClr val="tx1"/>
                </a:solidFill>
              </a:rPr>
              <a:t>;</a:t>
            </a:r>
            <a:br>
              <a:rPr lang="ru-RU" sz="1800" dirty="0" smtClean="0">
                <a:solidFill>
                  <a:schemeClr val="tx1"/>
                </a:solidFill>
              </a:rPr>
            </a:br>
            <a:r>
              <a:rPr lang="ru-RU" sz="1800" dirty="0" smtClean="0">
                <a:solidFill>
                  <a:schemeClr val="tx1"/>
                </a:solidFill>
              </a:rPr>
              <a:t>-         </a:t>
            </a:r>
            <a:r>
              <a:rPr lang="ru-RU" sz="1800" dirty="0" err="1" smtClean="0">
                <a:solidFill>
                  <a:schemeClr val="tx1"/>
                </a:solidFill>
              </a:rPr>
              <a:t>күреп</a:t>
            </a:r>
            <a:r>
              <a:rPr lang="ru-RU" sz="1800" dirty="0" smtClean="0">
                <a:solidFill>
                  <a:schemeClr val="tx1"/>
                </a:solidFill>
              </a:rPr>
              <a:t>, </a:t>
            </a:r>
            <a:r>
              <a:rPr lang="ru-RU" sz="1800" dirty="0" err="1" smtClean="0">
                <a:solidFill>
                  <a:schemeClr val="tx1"/>
                </a:solidFill>
              </a:rPr>
              <a:t>ишетеп</a:t>
            </a:r>
            <a:r>
              <a:rPr lang="ru-RU" sz="1800" dirty="0" smtClean="0">
                <a:solidFill>
                  <a:schemeClr val="tx1"/>
                </a:solidFill>
              </a:rPr>
              <a:t>, </a:t>
            </a:r>
            <a:r>
              <a:rPr lang="ru-RU" sz="1800" dirty="0" err="1" smtClean="0">
                <a:solidFill>
                  <a:schemeClr val="tx1"/>
                </a:solidFill>
              </a:rPr>
              <a:t>образлы</a:t>
            </a:r>
            <a:r>
              <a:rPr lang="ru-RU" sz="1800" dirty="0" smtClean="0">
                <a:solidFill>
                  <a:schemeClr val="tx1"/>
                </a:solidFill>
              </a:rPr>
              <a:t> </a:t>
            </a:r>
            <a:r>
              <a:rPr lang="ru-RU" sz="1800" dirty="0" err="1" smtClean="0">
                <a:solidFill>
                  <a:schemeClr val="tx1"/>
                </a:solidFill>
              </a:rPr>
              <a:t>истә калдыру</a:t>
            </a:r>
            <a:r>
              <a:rPr lang="ru-RU" sz="1800" dirty="0" smtClean="0">
                <a:solidFill>
                  <a:schemeClr val="tx1"/>
                </a:solidFill>
              </a:rPr>
              <a:t> </a:t>
            </a:r>
            <a:r>
              <a:rPr lang="ru-RU" sz="1800" dirty="0" err="1" smtClean="0">
                <a:solidFill>
                  <a:schemeClr val="tx1"/>
                </a:solidFill>
              </a:rPr>
              <a:t>үсешенә йогынты</a:t>
            </a:r>
            <a:r>
              <a:rPr lang="ru-RU" sz="1800" dirty="0" smtClean="0">
                <a:solidFill>
                  <a:schemeClr val="tx1"/>
                </a:solidFill>
              </a:rPr>
              <a:t> </a:t>
            </a:r>
            <a:r>
              <a:rPr lang="ru-RU" sz="1800" dirty="0" err="1" smtClean="0">
                <a:solidFill>
                  <a:schemeClr val="tx1"/>
                </a:solidFill>
              </a:rPr>
              <a:t>ясый</a:t>
            </a:r>
            <a:r>
              <a:rPr lang="ru-RU" sz="1800" dirty="0" smtClean="0">
                <a:solidFill>
                  <a:schemeClr val="tx1"/>
                </a:solidFill>
              </a:rPr>
              <a:t>.</a:t>
            </a:r>
            <a:br>
              <a:rPr lang="ru-RU" sz="1800" dirty="0" smtClean="0">
                <a:solidFill>
                  <a:schemeClr val="tx1"/>
                </a:solidFill>
              </a:rPr>
            </a:br>
            <a:r>
              <a:rPr lang="ru-RU" sz="1800" dirty="0" smtClean="0">
                <a:solidFill>
                  <a:schemeClr val="tx1"/>
                </a:solidFill>
              </a:rPr>
              <a:t>   </a:t>
            </a:r>
            <a:r>
              <a:rPr lang="ru-RU" dirty="0" smtClean="0">
                <a:solidFill>
                  <a:schemeClr val="tx1"/>
                </a:solidFill>
              </a:rPr>
              <a:t/>
            </a:r>
            <a:br>
              <a:rPr lang="ru-RU" dirty="0" smtClean="0">
                <a:solidFill>
                  <a:schemeClr val="tx1"/>
                </a:solidFill>
              </a:rPr>
            </a:br>
            <a:endParaRPr lang="ru-RU"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dow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11960" y="274638"/>
            <a:ext cx="4474840" cy="5818658"/>
          </a:xfrm>
        </p:spPr>
        <p:txBody>
          <a:bodyPr>
            <a:normAutofit/>
          </a:bodyPr>
          <a:lstStyle/>
          <a:p>
            <a:r>
              <a:rPr lang="ru-RU" sz="4000" b="1" i="1" dirty="0" err="1" smtClean="0">
                <a:effectLst>
                  <a:outerShdw blurRad="38100" dist="38100" dir="2700000" algn="tl">
                    <a:srgbClr val="000000">
                      <a:alpha val="43137"/>
                    </a:srgbClr>
                  </a:outerShdw>
                </a:effectLst>
              </a:rPr>
              <a:t>Сенсорик</a:t>
            </a:r>
            <a:r>
              <a:rPr lang="ru-RU" sz="4000" b="1" i="1" dirty="0" smtClean="0">
                <a:effectLst>
                  <a:outerShdw blurRad="38100" dist="38100" dir="2700000" algn="tl">
                    <a:srgbClr val="000000">
                      <a:alpha val="43137"/>
                    </a:srgbClr>
                  </a:outerShdw>
                </a:effectLst>
              </a:rPr>
              <a:t> </a:t>
            </a:r>
            <a:r>
              <a:rPr lang="ru-RU" sz="4000" b="1" i="1" dirty="0" err="1" smtClean="0">
                <a:effectLst>
                  <a:outerShdw blurRad="38100" dist="38100" dir="2700000" algn="tl">
                    <a:srgbClr val="000000">
                      <a:alpha val="43137"/>
                    </a:srgbClr>
                  </a:outerShdw>
                </a:effectLst>
              </a:rPr>
              <a:t>бүлмә</a:t>
            </a:r>
            <a:r>
              <a:rPr lang="ru-RU" sz="1300" dirty="0" smtClean="0"/>
              <a:t/>
            </a:r>
            <a:br>
              <a:rPr lang="ru-RU" sz="1300" dirty="0" smtClean="0"/>
            </a:br>
            <a:r>
              <a:rPr lang="ru-RU" sz="1300" dirty="0" smtClean="0"/>
              <a:t/>
            </a:r>
            <a:br>
              <a:rPr lang="ru-RU" sz="1300" dirty="0" smtClean="0"/>
            </a:br>
            <a:r>
              <a:rPr lang="ru-RU" sz="1300" dirty="0"/>
              <a:t/>
            </a:r>
            <a:br>
              <a:rPr lang="ru-RU" sz="1300" dirty="0"/>
            </a:br>
            <a:r>
              <a:rPr lang="ru-RU" sz="1400" dirty="0" smtClean="0">
                <a:solidFill>
                  <a:schemeClr val="tx1"/>
                </a:solidFill>
              </a:rPr>
              <a:t> Дидактик </a:t>
            </a:r>
            <a:r>
              <a:rPr lang="ru-RU" sz="1400" dirty="0" err="1" smtClean="0">
                <a:solidFill>
                  <a:schemeClr val="tx1"/>
                </a:solidFill>
              </a:rPr>
              <a:t>уеннар</a:t>
            </a:r>
            <a:r>
              <a:rPr lang="ru-RU" sz="1400" dirty="0" smtClean="0">
                <a:solidFill>
                  <a:schemeClr val="tx1"/>
                </a:solidFill>
              </a:rPr>
              <a:t> </a:t>
            </a:r>
            <a:r>
              <a:rPr lang="ru-RU" sz="1400" dirty="0" err="1" smtClean="0">
                <a:solidFill>
                  <a:schemeClr val="tx1"/>
                </a:solidFill>
              </a:rPr>
              <a:t>үз эченә баланың </a:t>
            </a:r>
            <a:r>
              <a:rPr lang="ru-RU" sz="1400" dirty="0" smtClean="0">
                <a:solidFill>
                  <a:schemeClr val="tx1"/>
                </a:solidFill>
              </a:rPr>
              <a:t>сенсор кабул </a:t>
            </a:r>
            <a:r>
              <a:rPr lang="ru-RU" sz="1400" dirty="0" err="1" smtClean="0">
                <a:solidFill>
                  <a:schemeClr val="tx1"/>
                </a:solidFill>
              </a:rPr>
              <a:t>итүен </a:t>
            </a:r>
            <a:r>
              <a:rPr lang="ru-RU" sz="1400" dirty="0" smtClean="0">
                <a:solidFill>
                  <a:schemeClr val="tx1"/>
                </a:solidFill>
              </a:rPr>
              <a:t>ала, </a:t>
            </a:r>
            <a:r>
              <a:rPr lang="ru-RU" sz="1400" dirty="0" err="1" smtClean="0">
                <a:solidFill>
                  <a:schemeClr val="tx1"/>
                </a:solidFill>
              </a:rPr>
              <a:t>беренчедән яшь</a:t>
            </a:r>
            <a:r>
              <a:rPr lang="ru-RU" sz="1400" dirty="0" smtClean="0">
                <a:solidFill>
                  <a:schemeClr val="tx1"/>
                </a:solidFill>
              </a:rPr>
              <a:t>, </a:t>
            </a:r>
            <a:r>
              <a:rPr lang="ru-RU" sz="1400" dirty="0" err="1" smtClean="0">
                <a:solidFill>
                  <a:schemeClr val="tx1"/>
                </a:solidFill>
              </a:rPr>
              <a:t>әхлак үзенчәлекләрен исәпкә </a:t>
            </a:r>
            <a:r>
              <a:rPr lang="ru-RU" sz="1400" dirty="0" smtClean="0">
                <a:solidFill>
                  <a:schemeClr val="tx1"/>
                </a:solidFill>
              </a:rPr>
              <a:t>ала, </a:t>
            </a:r>
            <a:r>
              <a:rPr lang="ru-RU" sz="1400" dirty="0" err="1" smtClean="0">
                <a:solidFill>
                  <a:schemeClr val="tx1"/>
                </a:solidFill>
              </a:rPr>
              <a:t>икечедән иреклек</a:t>
            </a:r>
            <a:r>
              <a:rPr lang="ru-RU" sz="1400" dirty="0" smtClean="0">
                <a:solidFill>
                  <a:schemeClr val="tx1"/>
                </a:solidFill>
              </a:rPr>
              <a:t> </a:t>
            </a:r>
            <a:r>
              <a:rPr lang="ru-RU" sz="1400" dirty="0" err="1" smtClean="0">
                <a:solidFill>
                  <a:schemeClr val="tx1"/>
                </a:solidFill>
              </a:rPr>
              <a:t>принцибы</a:t>
            </a:r>
            <a:r>
              <a:rPr lang="ru-RU" sz="1400" dirty="0" smtClean="0">
                <a:solidFill>
                  <a:schemeClr val="tx1"/>
                </a:solidFill>
              </a:rPr>
              <a:t>, </a:t>
            </a:r>
            <a:r>
              <a:rPr lang="ru-RU" sz="1400" dirty="0" err="1" smtClean="0">
                <a:solidFill>
                  <a:schemeClr val="tx1"/>
                </a:solidFill>
              </a:rPr>
              <a:t>ягъни</a:t>
            </a:r>
            <a:r>
              <a:rPr lang="ru-RU" sz="1400" dirty="0" smtClean="0">
                <a:solidFill>
                  <a:schemeClr val="tx1"/>
                </a:solidFill>
              </a:rPr>
              <a:t> </a:t>
            </a:r>
            <a:r>
              <a:rPr lang="ru-RU" sz="1400" dirty="0" err="1" smtClean="0">
                <a:solidFill>
                  <a:schemeClr val="tx1"/>
                </a:solidFill>
              </a:rPr>
              <a:t>мөстәкыйль сайлау</a:t>
            </a:r>
            <a:r>
              <a:rPr lang="ru-RU" sz="1400" dirty="0" smtClean="0">
                <a:solidFill>
                  <a:schemeClr val="tx1"/>
                </a:solidFill>
              </a:rPr>
              <a:t> </a:t>
            </a:r>
            <a:r>
              <a:rPr lang="ru-RU" sz="1400" dirty="0" err="1" smtClean="0">
                <a:solidFill>
                  <a:schemeClr val="tx1"/>
                </a:solidFill>
              </a:rPr>
              <a:t>хокукы</a:t>
            </a:r>
            <a:r>
              <a:rPr lang="ru-RU" sz="1400" dirty="0" smtClean="0">
                <a:solidFill>
                  <a:schemeClr val="tx1"/>
                </a:solidFill>
              </a:rPr>
              <a:t>. </a:t>
            </a:r>
            <a:br>
              <a:rPr lang="ru-RU" sz="1400" dirty="0" smtClean="0">
                <a:solidFill>
                  <a:schemeClr val="tx1"/>
                </a:solidFill>
              </a:rPr>
            </a:br>
            <a:r>
              <a:rPr lang="ru-RU" sz="1600" dirty="0" smtClean="0"/>
              <a:t>Кече </a:t>
            </a:r>
            <a:r>
              <a:rPr lang="ru-RU" sz="1600" dirty="0" err="1"/>
              <a:t>яшьтәге балалар</a:t>
            </a:r>
            <a:r>
              <a:rPr lang="ru-RU" sz="1600" dirty="0"/>
              <a:t> </a:t>
            </a:r>
            <a:r>
              <a:rPr lang="ru-RU" sz="1600" dirty="0" err="1"/>
              <a:t>уенчыклар</a:t>
            </a:r>
            <a:r>
              <a:rPr lang="ru-RU" sz="1600" dirty="0"/>
              <a:t> </a:t>
            </a:r>
            <a:r>
              <a:rPr lang="ru-RU" sz="1600" dirty="0" err="1"/>
              <a:t>белән танышып</a:t>
            </a:r>
            <a:r>
              <a:rPr lang="ru-RU" sz="1600" dirty="0"/>
              <a:t> </a:t>
            </a:r>
            <a:r>
              <a:rPr lang="ru-RU" sz="1600" dirty="0" err="1"/>
              <a:t>кына</a:t>
            </a:r>
            <a:r>
              <a:rPr lang="ru-RU" sz="1600" dirty="0"/>
              <a:t> </a:t>
            </a:r>
            <a:r>
              <a:rPr lang="ru-RU" sz="1600" dirty="0" err="1"/>
              <a:t>калмыйлар</a:t>
            </a:r>
            <a:r>
              <a:rPr lang="ru-RU" sz="1600" dirty="0"/>
              <a:t> </a:t>
            </a:r>
            <a:r>
              <a:rPr lang="ru-RU" sz="1600" dirty="0" err="1"/>
              <a:t>ә аларның үзенчәлекләрен дә белергә </a:t>
            </a:r>
            <a:r>
              <a:rPr lang="ru-RU" sz="1600" dirty="0"/>
              <a:t/>
            </a:r>
            <a:br>
              <a:rPr lang="ru-RU" sz="1600" dirty="0"/>
            </a:br>
            <a:r>
              <a:rPr lang="ru-RU" sz="1600" dirty="0"/>
              <a:t>    Сенсор </a:t>
            </a:r>
            <a:r>
              <a:rPr lang="ru-RU" sz="1600" dirty="0" err="1"/>
              <a:t>үсеш өчен махсус</a:t>
            </a:r>
            <a:r>
              <a:rPr lang="ru-RU" sz="1600" dirty="0"/>
              <a:t> </a:t>
            </a:r>
            <a:r>
              <a:rPr lang="ru-RU" sz="1600" dirty="0" err="1"/>
              <a:t>сенсор</a:t>
            </a:r>
            <a:r>
              <a:rPr lang="ru-RU" sz="1600" dirty="0"/>
              <a:t> </a:t>
            </a:r>
            <a:r>
              <a:rPr lang="ru-RU" sz="1600" dirty="0" err="1"/>
              <a:t>почмаклар</a:t>
            </a:r>
            <a:r>
              <a:rPr lang="ru-RU" sz="1600" dirty="0"/>
              <a:t> да </a:t>
            </a:r>
            <a:r>
              <a:rPr lang="ru-RU" sz="1600" dirty="0" err="1"/>
              <a:t>булдырырга</a:t>
            </a:r>
            <a:r>
              <a:rPr lang="ru-RU" sz="1600" dirty="0"/>
              <a:t> </a:t>
            </a:r>
            <a:r>
              <a:rPr lang="ru-RU" sz="1600" dirty="0" err="1"/>
              <a:t>мөмкин</a:t>
            </a:r>
            <a:r>
              <a:rPr lang="ru-RU" sz="1600" dirty="0"/>
              <a:t>. </a:t>
            </a:r>
            <a:r>
              <a:rPr lang="ru-RU" sz="1600" dirty="0" err="1" smtClean="0"/>
              <a:t>Анда</a:t>
            </a:r>
            <a:r>
              <a:rPr lang="ru-RU" sz="1600" dirty="0" smtClean="0"/>
              <a:t> </a:t>
            </a:r>
            <a:r>
              <a:rPr lang="ru-RU" sz="1600" dirty="0" err="1" smtClean="0"/>
              <a:t>сенсорик</a:t>
            </a:r>
            <a:r>
              <a:rPr lang="ru-RU" sz="1600" dirty="0" smtClean="0"/>
              <a:t> </a:t>
            </a:r>
            <a:r>
              <a:rPr lang="ru-RU" sz="1600" dirty="0" err="1" smtClean="0"/>
              <a:t>бүлмә һәм </a:t>
            </a:r>
            <a:r>
              <a:rPr lang="ru-RU" sz="1600" dirty="0" err="1"/>
              <a:t>төрле ыргыту</a:t>
            </a:r>
            <a:r>
              <a:rPr lang="ru-RU" sz="1600" dirty="0"/>
              <a:t> </a:t>
            </a:r>
            <a:r>
              <a:rPr lang="ru-RU" sz="1600" dirty="0" err="1"/>
              <a:t>материалыннан</a:t>
            </a:r>
            <a:r>
              <a:rPr lang="ru-RU" sz="1600" dirty="0"/>
              <a:t> </a:t>
            </a:r>
            <a:r>
              <a:rPr lang="ru-RU" sz="1600" dirty="0" err="1"/>
              <a:t>җиһазлар, уенчыклар</a:t>
            </a:r>
            <a:r>
              <a:rPr lang="ru-RU" sz="1600" dirty="0"/>
              <a:t> </a:t>
            </a:r>
            <a:r>
              <a:rPr lang="ru-RU" sz="1600" dirty="0" err="1"/>
              <a:t>урнаштырыла</a:t>
            </a:r>
            <a:r>
              <a:rPr lang="ru-RU" sz="1600" dirty="0"/>
              <a:t>.</a:t>
            </a:r>
            <a:r>
              <a:rPr lang="ru-RU" sz="1600" dirty="0" err="1"/>
              <a:t>(төрле тукымалар,кәгазьләр,ярмалар,җепләр, макароннар</a:t>
            </a:r>
            <a:r>
              <a:rPr lang="ru-RU" sz="1600" dirty="0"/>
              <a:t> </a:t>
            </a:r>
            <a:r>
              <a:rPr lang="ru-RU" sz="1600" dirty="0" err="1" smtClean="0"/>
              <a:t>һ.б.</a:t>
            </a:r>
            <a:r>
              <a:rPr lang="ru-RU" sz="1600" dirty="0" smtClean="0"/>
              <a:t>)</a:t>
            </a:r>
            <a:r>
              <a:rPr lang="ru-RU" dirty="0"/>
              <a:t/>
            </a:r>
            <a:br>
              <a:rPr lang="ru-RU" dirty="0"/>
            </a:br>
            <a:endParaRPr lang="ru-RU" dirty="0"/>
          </a:p>
        </p:txBody>
      </p:sp>
      <p:pic>
        <p:nvPicPr>
          <p:cNvPr id="1026" name="Picture 2" descr="C:\Users\user\Desktop\WP_20160414_006.jpg"/>
          <p:cNvPicPr>
            <a:picLocks noChangeAspect="1" noChangeArrowheads="1"/>
          </p:cNvPicPr>
          <p:nvPr/>
        </p:nvPicPr>
        <p:blipFill>
          <a:blip r:embed="rId2" cstate="print"/>
          <a:srcRect/>
          <a:stretch>
            <a:fillRect/>
          </a:stretch>
        </p:blipFill>
        <p:spPr bwMode="auto">
          <a:xfrm>
            <a:off x="755576" y="1052736"/>
            <a:ext cx="2698398" cy="4797152"/>
          </a:xfrm>
          <a:prstGeom prst="rect">
            <a:avLst/>
          </a:prstGeom>
          <a:ln>
            <a:noFill/>
          </a:ln>
          <a:effectLst>
            <a:softEdge rad="112500"/>
          </a:effec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down)">
                                      <p:cBhvr>
                                        <p:cTn id="7" dur="1000"/>
                                        <p:tgtEl>
                                          <p:spTgt spid="2"/>
                                        </p:tgtEl>
                                      </p:cBhvr>
                                    </p:animEffect>
                                  </p:childTnLst>
                                </p:cTn>
                              </p:par>
                            </p:childTnLst>
                          </p:cTn>
                        </p:par>
                        <p:par>
                          <p:cTn id="8" fill="hold">
                            <p:stCondLst>
                              <p:cond delay="1000"/>
                            </p:stCondLst>
                            <p:childTnLst>
                              <p:par>
                                <p:cTn id="9" presetID="5" presetClass="entr" presetSubtype="5"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checkerboard(down)">
                                      <p:cBhvr>
                                        <p:cTn id="11"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3384376" cy="6250706"/>
          </a:xfrm>
        </p:spPr>
        <p:txBody>
          <a:bodyPr>
            <a:normAutofit fontScale="90000"/>
          </a:bodyPr>
          <a:lstStyle/>
          <a:p>
            <a:r>
              <a:rPr lang="ru-RU" sz="1300" dirty="0" err="1">
                <a:solidFill>
                  <a:schemeClr val="tx1"/>
                </a:solidFill>
              </a:rPr>
              <a:t>Кечкенә яшьтә балаларда</a:t>
            </a:r>
            <a:r>
              <a:rPr lang="ru-RU" sz="1300" dirty="0">
                <a:solidFill>
                  <a:schemeClr val="tx1"/>
                </a:solidFill>
              </a:rPr>
              <a:t> </a:t>
            </a:r>
            <a:r>
              <a:rPr lang="ru-RU" sz="1300" dirty="0" err="1">
                <a:solidFill>
                  <a:schemeClr val="tx1"/>
                </a:solidFill>
              </a:rPr>
              <a:t>төс, </a:t>
            </a:r>
            <a:r>
              <a:rPr lang="ru-RU" sz="1300" dirty="0">
                <a:solidFill>
                  <a:schemeClr val="tx1"/>
                </a:solidFill>
              </a:rPr>
              <a:t>форма, </a:t>
            </a:r>
            <a:r>
              <a:rPr lang="ru-RU" sz="1300" dirty="0" err="1">
                <a:solidFill>
                  <a:schemeClr val="tx1"/>
                </a:solidFill>
              </a:rPr>
              <a:t>зурлык</a:t>
            </a:r>
            <a:r>
              <a:rPr lang="ru-RU" sz="1300" dirty="0">
                <a:solidFill>
                  <a:schemeClr val="tx1"/>
                </a:solidFill>
              </a:rPr>
              <a:t> </a:t>
            </a:r>
            <a:r>
              <a:rPr lang="ru-RU" sz="1300" dirty="0" err="1">
                <a:solidFill>
                  <a:schemeClr val="tx1"/>
                </a:solidFill>
              </a:rPr>
              <a:t>буенча</a:t>
            </a:r>
            <a:r>
              <a:rPr lang="ru-RU" sz="1300" dirty="0">
                <a:solidFill>
                  <a:schemeClr val="tx1"/>
                </a:solidFill>
              </a:rPr>
              <a:t> </a:t>
            </a:r>
            <a:r>
              <a:rPr lang="ru-RU" sz="1300" dirty="0" err="1">
                <a:solidFill>
                  <a:schemeClr val="tx1"/>
                </a:solidFill>
              </a:rPr>
              <a:t>күзаллау булдырыла</a:t>
            </a:r>
            <a:r>
              <a:rPr lang="ru-RU" sz="1300" dirty="0">
                <a:solidFill>
                  <a:schemeClr val="tx1"/>
                </a:solidFill>
              </a:rPr>
              <a:t>. </a:t>
            </a:r>
            <a:r>
              <a:rPr lang="ru-RU" sz="1300" dirty="0" err="1">
                <a:solidFill>
                  <a:schemeClr val="tx1"/>
                </a:solidFill>
              </a:rPr>
              <a:t>Бу</a:t>
            </a:r>
            <a:r>
              <a:rPr lang="ru-RU" sz="1300" dirty="0">
                <a:solidFill>
                  <a:schemeClr val="tx1"/>
                </a:solidFill>
              </a:rPr>
              <a:t> </a:t>
            </a:r>
            <a:r>
              <a:rPr lang="ru-RU" sz="1300" dirty="0" err="1">
                <a:solidFill>
                  <a:schemeClr val="tx1"/>
                </a:solidFill>
              </a:rPr>
              <a:t>күзаллауларның төрле булуы</a:t>
            </a:r>
            <a:r>
              <a:rPr lang="ru-RU" sz="1300" dirty="0">
                <a:solidFill>
                  <a:schemeClr val="tx1"/>
                </a:solidFill>
              </a:rPr>
              <a:t> </a:t>
            </a:r>
            <a:r>
              <a:rPr lang="ru-RU" sz="1300" dirty="0" err="1">
                <a:solidFill>
                  <a:schemeClr val="tx1"/>
                </a:solidFill>
              </a:rPr>
              <a:t>әһәмиятле.</a:t>
            </a:r>
            <a:r>
              <a:rPr lang="ru-RU" sz="1300" dirty="0">
                <a:solidFill>
                  <a:schemeClr val="tx1"/>
                </a:solidFill>
              </a:rPr>
              <a:t/>
            </a:r>
            <a:br>
              <a:rPr lang="ru-RU" sz="1300" dirty="0">
                <a:solidFill>
                  <a:schemeClr val="tx1"/>
                </a:solidFill>
              </a:rPr>
            </a:br>
            <a:r>
              <a:rPr lang="ru-RU" sz="1300" dirty="0">
                <a:solidFill>
                  <a:schemeClr val="tx1"/>
                </a:solidFill>
              </a:rPr>
              <a:t>   Баланы </a:t>
            </a:r>
            <a:r>
              <a:rPr lang="ru-RU" sz="1300" dirty="0" err="1">
                <a:solidFill>
                  <a:schemeClr val="tx1"/>
                </a:solidFill>
              </a:rPr>
              <a:t>барлык</a:t>
            </a:r>
            <a:r>
              <a:rPr lang="ru-RU" sz="1300" dirty="0">
                <a:solidFill>
                  <a:schemeClr val="tx1"/>
                </a:solidFill>
              </a:rPr>
              <a:t> </a:t>
            </a:r>
            <a:r>
              <a:rPr lang="ru-RU" sz="1300" dirty="0" err="1">
                <a:solidFill>
                  <a:schemeClr val="tx1"/>
                </a:solidFill>
              </a:rPr>
              <a:t>төр үзенчәлек белән таныштырырга</a:t>
            </a:r>
            <a:r>
              <a:rPr lang="ru-RU" sz="1300" dirty="0">
                <a:solidFill>
                  <a:schemeClr val="tx1"/>
                </a:solidFill>
              </a:rPr>
              <a:t> </a:t>
            </a:r>
            <a:r>
              <a:rPr lang="ru-RU" sz="1300" dirty="0" err="1">
                <a:solidFill>
                  <a:schemeClr val="tx1"/>
                </a:solidFill>
              </a:rPr>
              <a:t>кирәк</a:t>
            </a:r>
            <a:r>
              <a:rPr lang="ru-RU" sz="1300" dirty="0">
                <a:solidFill>
                  <a:schemeClr val="tx1"/>
                </a:solidFill>
              </a:rPr>
              <a:t>: </a:t>
            </a:r>
            <a:r>
              <a:rPr lang="ru-RU" sz="1300" dirty="0" err="1">
                <a:solidFill>
                  <a:schemeClr val="tx1"/>
                </a:solidFill>
              </a:rPr>
              <a:t>барлык</a:t>
            </a:r>
            <a:r>
              <a:rPr lang="ru-RU" sz="1300" dirty="0">
                <a:solidFill>
                  <a:schemeClr val="tx1"/>
                </a:solidFill>
              </a:rPr>
              <a:t> </a:t>
            </a:r>
            <a:r>
              <a:rPr lang="ru-RU" sz="1300" dirty="0" err="1">
                <a:solidFill>
                  <a:schemeClr val="tx1"/>
                </a:solidFill>
              </a:rPr>
              <a:t>төсләр</a:t>
            </a:r>
            <a:r>
              <a:rPr lang="ru-RU" sz="1300" dirty="0">
                <a:solidFill>
                  <a:schemeClr val="tx1"/>
                </a:solidFill>
              </a:rPr>
              <a:t>, </a:t>
            </a:r>
            <a:r>
              <a:rPr lang="ru-RU" sz="1300" dirty="0" err="1">
                <a:solidFill>
                  <a:schemeClr val="tx1"/>
                </a:solidFill>
              </a:rPr>
              <a:t>геометрик</a:t>
            </a:r>
            <a:r>
              <a:rPr lang="ru-RU" sz="1300" dirty="0">
                <a:solidFill>
                  <a:schemeClr val="tx1"/>
                </a:solidFill>
              </a:rPr>
              <a:t> </a:t>
            </a:r>
            <a:r>
              <a:rPr lang="ru-RU" sz="1300" dirty="0" err="1">
                <a:solidFill>
                  <a:schemeClr val="tx1"/>
                </a:solidFill>
              </a:rPr>
              <a:t>фигуралар</a:t>
            </a:r>
            <a:r>
              <a:rPr lang="ru-RU" sz="1300" dirty="0">
                <a:solidFill>
                  <a:schemeClr val="tx1"/>
                </a:solidFill>
              </a:rPr>
              <a:t>(</a:t>
            </a:r>
            <a:r>
              <a:rPr lang="ru-RU" sz="1300" dirty="0" err="1">
                <a:solidFill>
                  <a:schemeClr val="tx1"/>
                </a:solidFill>
              </a:rPr>
              <a:t>түгәрәк</a:t>
            </a:r>
            <a:r>
              <a:rPr lang="ru-RU" sz="1300" dirty="0">
                <a:solidFill>
                  <a:schemeClr val="tx1"/>
                </a:solidFill>
              </a:rPr>
              <a:t>, </a:t>
            </a:r>
            <a:r>
              <a:rPr lang="ru-RU" sz="1300" dirty="0" err="1">
                <a:solidFill>
                  <a:schemeClr val="tx1"/>
                </a:solidFill>
              </a:rPr>
              <a:t>овал,квадрат</a:t>
            </a:r>
            <a:r>
              <a:rPr lang="ru-RU" sz="1300" dirty="0">
                <a:solidFill>
                  <a:schemeClr val="tx1"/>
                </a:solidFill>
              </a:rPr>
              <a:t>, </a:t>
            </a:r>
            <a:r>
              <a:rPr lang="ru-RU" sz="1300" dirty="0" err="1">
                <a:solidFill>
                  <a:schemeClr val="tx1"/>
                </a:solidFill>
              </a:rPr>
              <a:t>турыпочмаклык</a:t>
            </a:r>
            <a:r>
              <a:rPr lang="ru-RU" sz="1300" dirty="0">
                <a:solidFill>
                  <a:schemeClr val="tx1"/>
                </a:solidFill>
              </a:rPr>
              <a:t>, </a:t>
            </a:r>
            <a:r>
              <a:rPr lang="ru-RU" sz="1300" dirty="0" err="1">
                <a:solidFill>
                  <a:schemeClr val="tx1"/>
                </a:solidFill>
              </a:rPr>
              <a:t>өчпочмак</a:t>
            </a:r>
            <a:r>
              <a:rPr lang="ru-RU" sz="1300" dirty="0">
                <a:solidFill>
                  <a:schemeClr val="tx1"/>
                </a:solidFill>
              </a:rPr>
              <a:t>, шар ,</a:t>
            </a:r>
            <a:r>
              <a:rPr lang="ru-RU" sz="1300" dirty="0" err="1">
                <a:solidFill>
                  <a:schemeClr val="tx1"/>
                </a:solidFill>
              </a:rPr>
              <a:t>куб,кирпеч</a:t>
            </a:r>
            <a:r>
              <a:rPr lang="ru-RU" sz="1300" dirty="0">
                <a:solidFill>
                  <a:schemeClr val="tx1"/>
                </a:solidFill>
              </a:rPr>
              <a:t>)</a:t>
            </a:r>
            <a:br>
              <a:rPr lang="ru-RU" sz="1300" dirty="0">
                <a:solidFill>
                  <a:schemeClr val="tx1"/>
                </a:solidFill>
              </a:rPr>
            </a:br>
            <a:r>
              <a:rPr lang="ru-RU" sz="1300" dirty="0">
                <a:solidFill>
                  <a:schemeClr val="tx1"/>
                </a:solidFill>
              </a:rPr>
              <a:t>   </a:t>
            </a:r>
            <a:r>
              <a:rPr lang="ru-RU" sz="1300" dirty="0" err="1">
                <a:solidFill>
                  <a:schemeClr val="tx1"/>
                </a:solidFill>
              </a:rPr>
              <a:t>Сөйләм һәм танып</a:t>
            </a:r>
            <a:r>
              <a:rPr lang="ru-RU" sz="1300" dirty="0">
                <a:solidFill>
                  <a:schemeClr val="tx1"/>
                </a:solidFill>
              </a:rPr>
              <a:t> </a:t>
            </a:r>
            <a:r>
              <a:rPr lang="ru-RU" sz="1300" dirty="0" err="1">
                <a:solidFill>
                  <a:schemeClr val="tx1"/>
                </a:solidFill>
              </a:rPr>
              <a:t>белү сәләтен үстерү </a:t>
            </a:r>
            <a:r>
              <a:rPr lang="ru-RU" sz="1300" dirty="0">
                <a:solidFill>
                  <a:schemeClr val="tx1"/>
                </a:solidFill>
              </a:rPr>
              <a:t>– </a:t>
            </a:r>
            <a:r>
              <a:rPr lang="ru-RU" sz="1300" dirty="0" err="1">
                <a:solidFill>
                  <a:schemeClr val="tx1"/>
                </a:solidFill>
              </a:rPr>
              <a:t>күрү, сизү, тотып</a:t>
            </a:r>
            <a:r>
              <a:rPr lang="ru-RU" sz="1300" dirty="0">
                <a:solidFill>
                  <a:schemeClr val="tx1"/>
                </a:solidFill>
              </a:rPr>
              <a:t> </a:t>
            </a:r>
            <a:r>
              <a:rPr lang="ru-RU" sz="1300" dirty="0" err="1">
                <a:solidFill>
                  <a:schemeClr val="tx1"/>
                </a:solidFill>
              </a:rPr>
              <a:t>карау</a:t>
            </a:r>
            <a:r>
              <a:rPr lang="ru-RU" sz="1300" dirty="0">
                <a:solidFill>
                  <a:schemeClr val="tx1"/>
                </a:solidFill>
              </a:rPr>
              <a:t>, </a:t>
            </a:r>
            <a:r>
              <a:rPr lang="ru-RU" sz="1300" dirty="0" err="1">
                <a:solidFill>
                  <a:schemeClr val="tx1"/>
                </a:solidFill>
              </a:rPr>
              <a:t>чагыштыру</a:t>
            </a:r>
            <a:r>
              <a:rPr lang="ru-RU" sz="1300" dirty="0">
                <a:solidFill>
                  <a:schemeClr val="tx1"/>
                </a:solidFill>
              </a:rPr>
              <a:t> юлы </a:t>
            </a:r>
            <a:r>
              <a:rPr lang="ru-RU" sz="1300" dirty="0" err="1">
                <a:solidFill>
                  <a:schemeClr val="tx1"/>
                </a:solidFill>
              </a:rPr>
              <a:t>белән җисемнәрнең төсен</a:t>
            </a:r>
            <a:r>
              <a:rPr lang="ru-RU" sz="1300" dirty="0">
                <a:solidFill>
                  <a:schemeClr val="tx1"/>
                </a:solidFill>
              </a:rPr>
              <a:t>, </a:t>
            </a:r>
            <a:r>
              <a:rPr lang="ru-RU" sz="1300" dirty="0" err="1">
                <a:solidFill>
                  <a:schemeClr val="tx1"/>
                </a:solidFill>
              </a:rPr>
              <a:t>зурлыгын</a:t>
            </a:r>
            <a:r>
              <a:rPr lang="ru-RU" sz="1300" dirty="0">
                <a:solidFill>
                  <a:schemeClr val="tx1"/>
                </a:solidFill>
              </a:rPr>
              <a:t>, </a:t>
            </a:r>
            <a:r>
              <a:rPr lang="ru-RU" sz="1300" dirty="0" err="1">
                <a:solidFill>
                  <a:schemeClr val="tx1"/>
                </a:solidFill>
              </a:rPr>
              <a:t>формасын</a:t>
            </a:r>
            <a:r>
              <a:rPr lang="ru-RU" sz="1300" dirty="0">
                <a:solidFill>
                  <a:schemeClr val="tx1"/>
                </a:solidFill>
              </a:rPr>
              <a:t> </a:t>
            </a:r>
            <a:r>
              <a:rPr lang="ru-RU" sz="1300" dirty="0" err="1">
                <a:solidFill>
                  <a:schemeClr val="tx1"/>
                </a:solidFill>
              </a:rPr>
              <a:t>аерырга</a:t>
            </a:r>
            <a:r>
              <a:rPr lang="ru-RU" sz="1300" dirty="0">
                <a:solidFill>
                  <a:schemeClr val="tx1"/>
                </a:solidFill>
              </a:rPr>
              <a:t> </a:t>
            </a:r>
            <a:r>
              <a:rPr lang="ru-RU" sz="1300" dirty="0" err="1">
                <a:solidFill>
                  <a:schemeClr val="tx1"/>
                </a:solidFill>
              </a:rPr>
              <a:t>өйрәтү</a:t>
            </a:r>
            <a:r>
              <a:rPr lang="ru-RU" sz="1300" dirty="0">
                <a:solidFill>
                  <a:schemeClr val="tx1"/>
                </a:solidFill>
              </a:rPr>
              <a:t>. </a:t>
            </a:r>
            <a:r>
              <a:rPr lang="ru-RU" sz="1300" dirty="0" err="1">
                <a:solidFill>
                  <a:schemeClr val="tx1"/>
                </a:solidFill>
              </a:rPr>
              <a:t>Сөйләмдә сүзләр куллану</a:t>
            </a:r>
            <a:r>
              <a:rPr lang="ru-RU" sz="1300" dirty="0">
                <a:solidFill>
                  <a:schemeClr val="tx1"/>
                </a:solidFill>
              </a:rPr>
              <a:t> </a:t>
            </a:r>
            <a:r>
              <a:rPr lang="ru-RU" sz="1300" dirty="0" err="1">
                <a:solidFill>
                  <a:schemeClr val="tx1"/>
                </a:solidFill>
              </a:rPr>
              <a:t>һәм аңлау </a:t>
            </a:r>
            <a:r>
              <a:rPr lang="ru-RU" sz="1300" dirty="0">
                <a:solidFill>
                  <a:schemeClr val="tx1"/>
                </a:solidFill>
              </a:rPr>
              <a:t>– </a:t>
            </a:r>
            <a:r>
              <a:rPr lang="ru-RU" sz="1300" dirty="0" err="1">
                <a:solidFill>
                  <a:schemeClr val="tx1"/>
                </a:solidFill>
              </a:rPr>
              <a:t>зурлыкны</a:t>
            </a:r>
            <a:r>
              <a:rPr lang="ru-RU" sz="1300" dirty="0">
                <a:solidFill>
                  <a:schemeClr val="tx1"/>
                </a:solidFill>
              </a:rPr>
              <a:t> </a:t>
            </a:r>
            <a:r>
              <a:rPr lang="ru-RU" sz="1300" dirty="0" err="1">
                <a:solidFill>
                  <a:schemeClr val="tx1"/>
                </a:solidFill>
              </a:rPr>
              <a:t>һәм форманы</a:t>
            </a:r>
            <a:r>
              <a:rPr lang="ru-RU" sz="1300" dirty="0">
                <a:solidFill>
                  <a:schemeClr val="tx1"/>
                </a:solidFill>
              </a:rPr>
              <a:t> </a:t>
            </a:r>
            <a:r>
              <a:rPr lang="ru-RU" sz="1300" dirty="0" err="1">
                <a:solidFill>
                  <a:schemeClr val="tx1"/>
                </a:solidFill>
              </a:rPr>
              <a:t>әйтү.</a:t>
            </a:r>
            <a:r>
              <a:rPr lang="ru-RU" sz="1300" dirty="0">
                <a:solidFill>
                  <a:schemeClr val="tx1"/>
                </a:solidFill>
              </a:rPr>
              <a:t/>
            </a:r>
            <a:br>
              <a:rPr lang="ru-RU" sz="1300" dirty="0">
                <a:solidFill>
                  <a:schemeClr val="tx1"/>
                </a:solidFill>
              </a:rPr>
            </a:br>
            <a:r>
              <a:rPr lang="ru-RU" sz="1300" dirty="0">
                <a:solidFill>
                  <a:schemeClr val="tx1"/>
                </a:solidFill>
              </a:rPr>
              <a:t>    Сенсор </a:t>
            </a:r>
            <a:r>
              <a:rPr lang="ru-RU" sz="1300" dirty="0" err="1">
                <a:solidFill>
                  <a:schemeClr val="tx1"/>
                </a:solidFill>
              </a:rPr>
              <a:t>үсеш предметның формасын</a:t>
            </a:r>
            <a:r>
              <a:rPr lang="ru-RU" sz="1300" dirty="0">
                <a:solidFill>
                  <a:schemeClr val="tx1"/>
                </a:solidFill>
              </a:rPr>
              <a:t>, зурлыгын,</a:t>
            </a:r>
            <a:r>
              <a:rPr lang="ru-RU" sz="1300" dirty="0" err="1">
                <a:solidFill>
                  <a:schemeClr val="tx1"/>
                </a:solidFill>
              </a:rPr>
              <a:t>төсен</a:t>
            </a:r>
            <a:r>
              <a:rPr lang="ru-RU" sz="1300" dirty="0">
                <a:solidFill>
                  <a:schemeClr val="tx1"/>
                </a:solidFill>
              </a:rPr>
              <a:t>,</a:t>
            </a:r>
            <a:r>
              <a:rPr lang="ru-RU" sz="1300" dirty="0" err="1">
                <a:solidFill>
                  <a:schemeClr val="tx1"/>
                </a:solidFill>
              </a:rPr>
              <a:t>исен</a:t>
            </a:r>
            <a:r>
              <a:rPr lang="ru-RU" sz="1300" dirty="0">
                <a:solidFill>
                  <a:schemeClr val="tx1"/>
                </a:solidFill>
              </a:rPr>
              <a:t> </a:t>
            </a:r>
            <a:r>
              <a:rPr lang="ru-RU" sz="1300" dirty="0" err="1">
                <a:solidFill>
                  <a:schemeClr val="tx1"/>
                </a:solidFill>
              </a:rPr>
              <a:t>танып</a:t>
            </a:r>
            <a:r>
              <a:rPr lang="ru-RU" sz="1300" dirty="0">
                <a:solidFill>
                  <a:schemeClr val="tx1"/>
                </a:solidFill>
              </a:rPr>
              <a:t> </a:t>
            </a:r>
            <a:r>
              <a:rPr lang="ru-RU" sz="1300" dirty="0" err="1">
                <a:solidFill>
                  <a:schemeClr val="tx1"/>
                </a:solidFill>
              </a:rPr>
              <a:t>белгәндә барлыкка</a:t>
            </a:r>
            <a:r>
              <a:rPr lang="ru-RU" sz="1300" dirty="0">
                <a:solidFill>
                  <a:schemeClr val="tx1"/>
                </a:solidFill>
              </a:rPr>
              <a:t> </a:t>
            </a:r>
            <a:r>
              <a:rPr lang="ru-RU" sz="1300" dirty="0" err="1">
                <a:solidFill>
                  <a:schemeClr val="tx1"/>
                </a:solidFill>
              </a:rPr>
              <a:t>килә.</a:t>
            </a:r>
            <a:r>
              <a:rPr lang="ru-RU" sz="1300" dirty="0">
                <a:solidFill>
                  <a:schemeClr val="tx1"/>
                </a:solidFill>
              </a:rPr>
              <a:t> </a:t>
            </a:r>
            <a:r>
              <a:rPr lang="ru-RU" sz="1300" dirty="0" err="1">
                <a:solidFill>
                  <a:schemeClr val="tx1"/>
                </a:solidFill>
              </a:rPr>
              <a:t>Шуңа күрә предметлы-үстерешле тирәлекнең төрлелеге мөһим </a:t>
            </a:r>
            <a:r>
              <a:rPr lang="ru-RU" sz="1300" dirty="0">
                <a:solidFill>
                  <a:schemeClr val="tx1"/>
                </a:solidFill>
              </a:rPr>
              <a:t>роль </a:t>
            </a:r>
            <a:r>
              <a:rPr lang="ru-RU" sz="1300" dirty="0" err="1">
                <a:solidFill>
                  <a:schemeClr val="tx1"/>
                </a:solidFill>
              </a:rPr>
              <a:t>уйный</a:t>
            </a:r>
            <a:r>
              <a:rPr lang="ru-RU" sz="1300" dirty="0">
                <a:solidFill>
                  <a:schemeClr val="tx1"/>
                </a:solidFill>
              </a:rPr>
              <a:t>. </a:t>
            </a:r>
            <a:r>
              <a:rPr lang="ru-RU" sz="1300" dirty="0" err="1">
                <a:solidFill>
                  <a:schemeClr val="tx1"/>
                </a:solidFill>
              </a:rPr>
              <a:t>Предметлы</a:t>
            </a:r>
            <a:r>
              <a:rPr lang="ru-RU" sz="1300" dirty="0">
                <a:solidFill>
                  <a:schemeClr val="tx1"/>
                </a:solidFill>
              </a:rPr>
              <a:t>- </a:t>
            </a:r>
            <a:r>
              <a:rPr lang="ru-RU" sz="1300" dirty="0" err="1">
                <a:solidFill>
                  <a:schemeClr val="tx1"/>
                </a:solidFill>
              </a:rPr>
              <a:t>үстерешле тирәлектә төрле </a:t>
            </a:r>
            <a:r>
              <a:rPr lang="ru-RU" sz="1300" dirty="0">
                <a:solidFill>
                  <a:schemeClr val="tx1"/>
                </a:solidFill>
              </a:rPr>
              <a:t>дидактик </a:t>
            </a:r>
            <a:r>
              <a:rPr lang="ru-RU" sz="1300" dirty="0" err="1">
                <a:solidFill>
                  <a:schemeClr val="tx1"/>
                </a:solidFill>
              </a:rPr>
              <a:t>уеннар</a:t>
            </a:r>
            <a:r>
              <a:rPr lang="ru-RU" sz="1300" dirty="0">
                <a:solidFill>
                  <a:schemeClr val="tx1"/>
                </a:solidFill>
              </a:rPr>
              <a:t>, </a:t>
            </a:r>
            <a:r>
              <a:rPr lang="ru-RU" sz="1300" dirty="0" err="1">
                <a:solidFill>
                  <a:schemeClr val="tx1"/>
                </a:solidFill>
              </a:rPr>
              <a:t>пособиеләр булырга</a:t>
            </a:r>
            <a:r>
              <a:rPr lang="ru-RU" sz="1300" dirty="0">
                <a:solidFill>
                  <a:schemeClr val="tx1"/>
                </a:solidFill>
              </a:rPr>
              <a:t> </a:t>
            </a:r>
            <a:r>
              <a:rPr lang="ru-RU" sz="1300" dirty="0" err="1">
                <a:solidFill>
                  <a:schemeClr val="tx1"/>
                </a:solidFill>
              </a:rPr>
              <a:t>тиеш</a:t>
            </a:r>
            <a:r>
              <a:rPr lang="ru-RU" sz="1300" dirty="0">
                <a:solidFill>
                  <a:schemeClr val="tx1"/>
                </a:solidFill>
              </a:rPr>
              <a:t>. “Предметны </a:t>
            </a:r>
            <a:r>
              <a:rPr lang="ru-RU" sz="1300" dirty="0" err="1">
                <a:solidFill>
                  <a:schemeClr val="tx1"/>
                </a:solidFill>
              </a:rPr>
              <a:t>җый</a:t>
            </a:r>
            <a:r>
              <a:rPr lang="ru-RU" sz="1300" dirty="0">
                <a:solidFill>
                  <a:schemeClr val="tx1"/>
                </a:solidFill>
              </a:rPr>
              <a:t>”, “</a:t>
            </a:r>
            <a:r>
              <a:rPr lang="ru-RU" sz="1300" dirty="0" err="1">
                <a:solidFill>
                  <a:schemeClr val="tx1"/>
                </a:solidFill>
              </a:rPr>
              <a:t>Төзүче</a:t>
            </a:r>
            <a:r>
              <a:rPr lang="ru-RU" sz="1300" dirty="0">
                <a:solidFill>
                  <a:schemeClr val="tx1"/>
                </a:solidFill>
              </a:rPr>
              <a:t>”, “</a:t>
            </a:r>
            <a:r>
              <a:rPr lang="ru-RU" sz="1300" dirty="0" err="1">
                <a:solidFill>
                  <a:schemeClr val="tx1"/>
                </a:solidFill>
              </a:rPr>
              <a:t>Төсе</a:t>
            </a:r>
            <a:r>
              <a:rPr lang="ru-RU" sz="1300" dirty="0">
                <a:solidFill>
                  <a:schemeClr val="tx1"/>
                </a:solidFill>
              </a:rPr>
              <a:t>,</a:t>
            </a:r>
            <a:r>
              <a:rPr lang="ru-RU" sz="1300" dirty="0" err="1">
                <a:solidFill>
                  <a:schemeClr val="tx1"/>
                </a:solidFill>
              </a:rPr>
              <a:t>формасы</a:t>
            </a:r>
            <a:r>
              <a:rPr lang="ru-RU" sz="1300" dirty="0">
                <a:solidFill>
                  <a:schemeClr val="tx1"/>
                </a:solidFill>
              </a:rPr>
              <a:t> </a:t>
            </a:r>
            <a:r>
              <a:rPr lang="ru-RU" sz="1300" dirty="0" err="1">
                <a:solidFill>
                  <a:schemeClr val="tx1"/>
                </a:solidFill>
              </a:rPr>
              <a:t>буенча</a:t>
            </a:r>
            <a:r>
              <a:rPr lang="ru-RU" sz="1300" dirty="0">
                <a:solidFill>
                  <a:schemeClr val="tx1"/>
                </a:solidFill>
              </a:rPr>
              <a:t> тап”,”Мозаика”, “</a:t>
            </a:r>
            <a:r>
              <a:rPr lang="ru-RU" sz="1300" dirty="0" err="1">
                <a:solidFill>
                  <a:schemeClr val="tx1"/>
                </a:solidFill>
              </a:rPr>
              <a:t>Төсле квадратлар</a:t>
            </a:r>
            <a:r>
              <a:rPr lang="ru-RU" sz="1300" dirty="0">
                <a:solidFill>
                  <a:schemeClr val="tx1"/>
                </a:solidFill>
              </a:rPr>
              <a:t>”,”</a:t>
            </a:r>
            <a:r>
              <a:rPr lang="ru-RU" sz="1300" dirty="0" err="1">
                <a:solidFill>
                  <a:schemeClr val="tx1"/>
                </a:solidFill>
              </a:rPr>
              <a:t>Шарлар</a:t>
            </a:r>
            <a:r>
              <a:rPr lang="ru-RU" sz="1300" dirty="0">
                <a:solidFill>
                  <a:schemeClr val="tx1"/>
                </a:solidFill>
              </a:rPr>
              <a:t>” </a:t>
            </a:r>
            <a:r>
              <a:rPr lang="ru-RU" sz="1300" dirty="0" err="1">
                <a:solidFill>
                  <a:schemeClr val="tx1"/>
                </a:solidFill>
              </a:rPr>
              <a:t>һ.б.</a:t>
            </a:r>
            <a:r>
              <a:rPr lang="ru-RU" sz="1300" dirty="0">
                <a:solidFill>
                  <a:schemeClr val="tx1"/>
                </a:solidFill>
              </a:rPr>
              <a:t> Сенсор </a:t>
            </a:r>
            <a:r>
              <a:rPr lang="ru-RU" sz="1300" dirty="0" err="1">
                <a:solidFill>
                  <a:schemeClr val="tx1"/>
                </a:solidFill>
              </a:rPr>
              <a:t>тирәлекне шулай</a:t>
            </a:r>
            <a:r>
              <a:rPr lang="ru-RU" sz="1300" dirty="0">
                <a:solidFill>
                  <a:schemeClr val="tx1"/>
                </a:solidFill>
              </a:rPr>
              <a:t> </a:t>
            </a:r>
            <a:r>
              <a:rPr lang="ru-RU" sz="1300" dirty="0" err="1">
                <a:solidFill>
                  <a:schemeClr val="tx1"/>
                </a:solidFill>
              </a:rPr>
              <a:t>ук</a:t>
            </a:r>
            <a:r>
              <a:rPr lang="ru-RU" sz="1300" dirty="0">
                <a:solidFill>
                  <a:schemeClr val="tx1"/>
                </a:solidFill>
              </a:rPr>
              <a:t> </a:t>
            </a:r>
            <a:r>
              <a:rPr lang="ru-RU" sz="1300" dirty="0" err="1">
                <a:solidFill>
                  <a:schemeClr val="tx1"/>
                </a:solidFill>
              </a:rPr>
              <a:t>төрле эксперементлар</a:t>
            </a:r>
            <a:r>
              <a:rPr lang="ru-RU" sz="1300" dirty="0">
                <a:solidFill>
                  <a:schemeClr val="tx1"/>
                </a:solidFill>
              </a:rPr>
              <a:t> </a:t>
            </a:r>
            <a:r>
              <a:rPr lang="ru-RU" sz="1300" dirty="0" err="1">
                <a:solidFill>
                  <a:schemeClr val="tx1"/>
                </a:solidFill>
              </a:rPr>
              <a:t>ясау</a:t>
            </a:r>
            <a:r>
              <a:rPr lang="ru-RU" sz="1300" dirty="0">
                <a:solidFill>
                  <a:schemeClr val="tx1"/>
                </a:solidFill>
              </a:rPr>
              <a:t> </a:t>
            </a:r>
            <a:r>
              <a:rPr lang="ru-RU" sz="1300" dirty="0" err="1">
                <a:solidFill>
                  <a:schemeClr val="tx1"/>
                </a:solidFill>
              </a:rPr>
              <a:t>өчен үзенчәлекле материаллар</a:t>
            </a:r>
            <a:r>
              <a:rPr lang="ru-RU" sz="1300" dirty="0">
                <a:solidFill>
                  <a:schemeClr val="tx1"/>
                </a:solidFill>
              </a:rPr>
              <a:t> </a:t>
            </a:r>
            <a:r>
              <a:rPr lang="ru-RU" sz="1300" dirty="0" err="1">
                <a:solidFill>
                  <a:schemeClr val="tx1"/>
                </a:solidFill>
              </a:rPr>
              <a:t>белән дә тулыландырырга</a:t>
            </a:r>
            <a:r>
              <a:rPr lang="ru-RU" sz="1300" dirty="0">
                <a:solidFill>
                  <a:schemeClr val="tx1"/>
                </a:solidFill>
              </a:rPr>
              <a:t> </a:t>
            </a:r>
            <a:r>
              <a:rPr lang="ru-RU" sz="1300" dirty="0" err="1">
                <a:solidFill>
                  <a:schemeClr val="tx1"/>
                </a:solidFill>
              </a:rPr>
              <a:t>мөмкин</a:t>
            </a:r>
            <a:r>
              <a:rPr lang="ru-RU" sz="1300" dirty="0">
                <a:solidFill>
                  <a:schemeClr val="tx1"/>
                </a:solidFill>
              </a:rPr>
              <a:t>:</a:t>
            </a:r>
            <a:r>
              <a:rPr lang="ru-RU" sz="1300" dirty="0" err="1">
                <a:solidFill>
                  <a:schemeClr val="tx1"/>
                </a:solidFill>
              </a:rPr>
              <a:t>йомгаклар,каптыргычлар,табигый</a:t>
            </a:r>
            <a:r>
              <a:rPr lang="ru-RU" sz="1300" dirty="0">
                <a:solidFill>
                  <a:schemeClr val="tx1"/>
                </a:solidFill>
              </a:rPr>
              <a:t> </a:t>
            </a:r>
            <a:r>
              <a:rPr lang="ru-RU" sz="1300" dirty="0" err="1">
                <a:solidFill>
                  <a:schemeClr val="tx1"/>
                </a:solidFill>
              </a:rPr>
              <a:t>материаллар,сулы</a:t>
            </a:r>
            <a:r>
              <a:rPr lang="ru-RU" sz="1300" dirty="0">
                <a:solidFill>
                  <a:schemeClr val="tx1"/>
                </a:solidFill>
              </a:rPr>
              <a:t>, </a:t>
            </a:r>
            <a:r>
              <a:rPr lang="ru-RU" sz="1300" dirty="0" err="1">
                <a:solidFill>
                  <a:schemeClr val="tx1"/>
                </a:solidFill>
              </a:rPr>
              <a:t>комлы</a:t>
            </a:r>
            <a:r>
              <a:rPr lang="ru-RU" sz="1300" dirty="0">
                <a:solidFill>
                  <a:schemeClr val="tx1"/>
                </a:solidFill>
              </a:rPr>
              <a:t> </a:t>
            </a:r>
            <a:r>
              <a:rPr lang="ru-RU" sz="1300" dirty="0" err="1">
                <a:solidFill>
                  <a:schemeClr val="tx1"/>
                </a:solidFill>
              </a:rPr>
              <a:t>савытлар</a:t>
            </a:r>
            <a:r>
              <a:rPr lang="ru-RU" sz="1300" dirty="0">
                <a:solidFill>
                  <a:schemeClr val="tx1"/>
                </a:solidFill>
              </a:rPr>
              <a:t> </a:t>
            </a:r>
            <a:r>
              <a:rPr lang="ru-RU" sz="1300" dirty="0" err="1">
                <a:solidFill>
                  <a:schemeClr val="tx1"/>
                </a:solidFill>
              </a:rPr>
              <a:t>һ.б.</a:t>
            </a:r>
            <a:r>
              <a:rPr lang="ru-RU" sz="1300" dirty="0">
                <a:solidFill>
                  <a:schemeClr val="tx1"/>
                </a:solidFill>
              </a:rPr>
              <a:t> </a:t>
            </a:r>
            <a:r>
              <a:rPr lang="ru-RU" sz="1300" dirty="0" err="1">
                <a:solidFill>
                  <a:schemeClr val="tx1"/>
                </a:solidFill>
              </a:rPr>
              <a:t>Бу</a:t>
            </a:r>
            <a:r>
              <a:rPr lang="ru-RU" sz="1300" dirty="0">
                <a:solidFill>
                  <a:schemeClr val="tx1"/>
                </a:solidFill>
              </a:rPr>
              <a:t> </a:t>
            </a:r>
            <a:r>
              <a:rPr lang="ru-RU" sz="1300" dirty="0" err="1">
                <a:solidFill>
                  <a:schemeClr val="tx1"/>
                </a:solidFill>
              </a:rPr>
              <a:t>материаллар</a:t>
            </a:r>
            <a:r>
              <a:rPr lang="ru-RU" sz="1300" dirty="0">
                <a:solidFill>
                  <a:schemeClr val="tx1"/>
                </a:solidFill>
              </a:rPr>
              <a:t> </a:t>
            </a:r>
            <a:r>
              <a:rPr lang="ru-RU" sz="1300" dirty="0" err="1">
                <a:solidFill>
                  <a:schemeClr val="tx1"/>
                </a:solidFill>
              </a:rPr>
              <a:t>белән эшчәнлекне тәрбияче махсус</a:t>
            </a:r>
            <a:r>
              <a:rPr lang="ru-RU" sz="1300" dirty="0">
                <a:solidFill>
                  <a:schemeClr val="tx1"/>
                </a:solidFill>
              </a:rPr>
              <a:t> </a:t>
            </a:r>
            <a:r>
              <a:rPr lang="ru-RU" sz="1300" dirty="0" err="1">
                <a:solidFill>
                  <a:schemeClr val="tx1"/>
                </a:solidFill>
              </a:rPr>
              <a:t>үзе  дә оештыра</a:t>
            </a:r>
            <a:r>
              <a:rPr lang="ru-RU" sz="1300" dirty="0">
                <a:solidFill>
                  <a:schemeClr val="tx1"/>
                </a:solidFill>
              </a:rPr>
              <a:t> ала яки </a:t>
            </a:r>
            <a:r>
              <a:rPr lang="ru-RU" sz="1300" dirty="0" err="1">
                <a:solidFill>
                  <a:schemeClr val="tx1"/>
                </a:solidFill>
              </a:rPr>
              <a:t>балалар</a:t>
            </a:r>
            <a:r>
              <a:rPr lang="ru-RU" sz="1300" dirty="0">
                <a:solidFill>
                  <a:schemeClr val="tx1"/>
                </a:solidFill>
              </a:rPr>
              <a:t> </a:t>
            </a:r>
            <a:r>
              <a:rPr lang="ru-RU" sz="1300" dirty="0" err="1">
                <a:solidFill>
                  <a:schemeClr val="tx1"/>
                </a:solidFill>
              </a:rPr>
              <a:t>теләге буенча</a:t>
            </a:r>
            <a:r>
              <a:rPr lang="ru-RU" sz="1300" dirty="0">
                <a:solidFill>
                  <a:schemeClr val="tx1"/>
                </a:solidFill>
              </a:rPr>
              <a:t> </a:t>
            </a:r>
            <a:r>
              <a:rPr lang="ru-RU" sz="1300" dirty="0" err="1">
                <a:solidFill>
                  <a:schemeClr val="tx1"/>
                </a:solidFill>
              </a:rPr>
              <a:t>уен</a:t>
            </a:r>
            <a:r>
              <a:rPr lang="ru-RU" sz="1300" dirty="0">
                <a:solidFill>
                  <a:schemeClr val="tx1"/>
                </a:solidFill>
              </a:rPr>
              <a:t> </a:t>
            </a:r>
            <a:r>
              <a:rPr lang="ru-RU" sz="1300" dirty="0" err="1">
                <a:solidFill>
                  <a:schemeClr val="tx1"/>
                </a:solidFill>
              </a:rPr>
              <a:t>уйнарга</a:t>
            </a:r>
            <a:r>
              <a:rPr lang="ru-RU" sz="1300" dirty="0">
                <a:solidFill>
                  <a:schemeClr val="tx1"/>
                </a:solidFill>
              </a:rPr>
              <a:t> </a:t>
            </a:r>
            <a:r>
              <a:rPr lang="ru-RU" sz="1300" dirty="0" err="1">
                <a:solidFill>
                  <a:schemeClr val="tx1"/>
                </a:solidFill>
              </a:rPr>
              <a:t>мөмкин</a:t>
            </a:r>
            <a:r>
              <a:rPr lang="ru-RU" sz="1300" dirty="0">
                <a:solidFill>
                  <a:schemeClr val="tx1"/>
                </a:solidFill>
              </a:rPr>
              <a:t>.</a:t>
            </a:r>
            <a:r>
              <a:rPr lang="ru-RU" sz="1400" dirty="0"/>
              <a:t/>
            </a:r>
            <a:br>
              <a:rPr lang="ru-RU" sz="1400" dirty="0"/>
            </a:br>
            <a:endParaRPr lang="ru-RU" sz="1400" dirty="0"/>
          </a:p>
        </p:txBody>
      </p:sp>
      <p:pic>
        <p:nvPicPr>
          <p:cNvPr id="2050" name="Picture 2" descr="C:\Users\user\Desktop\WP_20160414_011.jpg"/>
          <p:cNvPicPr>
            <a:picLocks noChangeAspect="1" noChangeArrowheads="1"/>
          </p:cNvPicPr>
          <p:nvPr/>
        </p:nvPicPr>
        <p:blipFill>
          <a:blip r:embed="rId2" cstate="print"/>
          <a:srcRect/>
          <a:stretch>
            <a:fillRect/>
          </a:stretch>
        </p:blipFill>
        <p:spPr bwMode="auto">
          <a:xfrm>
            <a:off x="3995936" y="116632"/>
            <a:ext cx="4736526" cy="2664296"/>
          </a:xfrm>
          <a:prstGeom prst="rect">
            <a:avLst/>
          </a:prstGeom>
          <a:ln>
            <a:noFill/>
          </a:ln>
          <a:effectLst>
            <a:softEdge rad="112500"/>
          </a:effectLst>
        </p:spPr>
      </p:pic>
      <p:pic>
        <p:nvPicPr>
          <p:cNvPr id="2051" name="Picture 3" descr="C:\Users\user\Desktop\WP_20160414_009.jpg"/>
          <p:cNvPicPr>
            <a:picLocks noChangeAspect="1" noChangeArrowheads="1"/>
          </p:cNvPicPr>
          <p:nvPr/>
        </p:nvPicPr>
        <p:blipFill>
          <a:blip r:embed="rId3" cstate="print"/>
          <a:srcRect/>
          <a:stretch>
            <a:fillRect/>
          </a:stretch>
        </p:blipFill>
        <p:spPr bwMode="auto">
          <a:xfrm>
            <a:off x="5364088" y="2492896"/>
            <a:ext cx="2357438" cy="4191000"/>
          </a:xfrm>
          <a:prstGeom prst="rect">
            <a:avLst/>
          </a:prstGeom>
          <a:ln>
            <a:noFill/>
          </a:ln>
          <a:effectLst>
            <a:softEdge rad="112500"/>
          </a:effectLst>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1"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down)">
                                      <p:cBhvr>
                                        <p:cTn id="7" dur="1000"/>
                                        <p:tgtEl>
                                          <p:spTgt spid="2"/>
                                        </p:tgtEl>
                                      </p:cBhvr>
                                    </p:animEffect>
                                  </p:childTnLst>
                                </p:cTn>
                              </p:par>
                            </p:childTnLst>
                          </p:cTn>
                        </p:par>
                        <p:par>
                          <p:cTn id="8" fill="hold">
                            <p:stCondLst>
                              <p:cond delay="1000"/>
                            </p:stCondLst>
                            <p:childTnLst>
                              <p:par>
                                <p:cTn id="9" presetID="5" presetClass="entr" presetSubtype="5"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checkerboard(down)">
                                      <p:cBhvr>
                                        <p:cTn id="11" dur="1000"/>
                                        <p:tgtEl>
                                          <p:spTgt spid="2050"/>
                                        </p:tgtEl>
                                      </p:cBhvr>
                                    </p:animEffect>
                                  </p:childTnLst>
                                </p:cTn>
                              </p:par>
                            </p:childTnLst>
                          </p:cTn>
                        </p:par>
                        <p:par>
                          <p:cTn id="12" fill="hold">
                            <p:stCondLst>
                              <p:cond delay="2000"/>
                            </p:stCondLst>
                            <p:childTnLst>
                              <p:par>
                                <p:cTn id="13" presetID="5" presetClass="entr" presetSubtype="5" fill="hold" nodeType="afterEffect">
                                  <p:stCondLst>
                                    <p:cond delay="0"/>
                                  </p:stCondLst>
                                  <p:childTnLst>
                                    <p:set>
                                      <p:cBhvr>
                                        <p:cTn id="14" dur="1" fill="hold">
                                          <p:stCondLst>
                                            <p:cond delay="0"/>
                                          </p:stCondLst>
                                        </p:cTn>
                                        <p:tgtEl>
                                          <p:spTgt spid="2051"/>
                                        </p:tgtEl>
                                        <p:attrNameLst>
                                          <p:attrName>style.visibility</p:attrName>
                                        </p:attrNameLst>
                                      </p:cBhvr>
                                      <p:to>
                                        <p:strVal val="visible"/>
                                      </p:to>
                                    </p:set>
                                    <p:animEffect transition="in" filter="checkerboard(down)">
                                      <p:cBhvr>
                                        <p:cTn id="15" dur="1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16016" y="274638"/>
            <a:ext cx="3970784" cy="5818658"/>
          </a:xfrm>
        </p:spPr>
        <p:txBody>
          <a:bodyPr>
            <a:normAutofit/>
          </a:bodyPr>
          <a:lstStyle/>
          <a:p>
            <a:r>
              <a:rPr lang="ru-RU" sz="1400" dirty="0" err="1">
                <a:solidFill>
                  <a:schemeClr val="tx1"/>
                </a:solidFill>
              </a:rPr>
              <a:t>Тирә якта</a:t>
            </a:r>
            <a:r>
              <a:rPr lang="ru-RU" sz="1400" dirty="0">
                <a:solidFill>
                  <a:schemeClr val="tx1"/>
                </a:solidFill>
              </a:rPr>
              <a:t> </a:t>
            </a:r>
            <a:r>
              <a:rPr lang="ru-RU" sz="1400" dirty="0" err="1">
                <a:solidFill>
                  <a:schemeClr val="tx1"/>
                </a:solidFill>
              </a:rPr>
              <a:t>ориентлашу</a:t>
            </a:r>
            <a:r>
              <a:rPr lang="ru-RU" sz="1400" dirty="0">
                <a:solidFill>
                  <a:schemeClr val="tx1"/>
                </a:solidFill>
              </a:rPr>
              <a:t> </a:t>
            </a:r>
            <a:r>
              <a:rPr lang="ru-RU" sz="1400" dirty="0" err="1">
                <a:solidFill>
                  <a:schemeClr val="tx1"/>
                </a:solidFill>
              </a:rPr>
              <a:t>максатыннан</a:t>
            </a:r>
            <a:r>
              <a:rPr lang="ru-RU" sz="1400" dirty="0">
                <a:solidFill>
                  <a:schemeClr val="tx1"/>
                </a:solidFill>
              </a:rPr>
              <a:t> </a:t>
            </a:r>
            <a:r>
              <a:rPr lang="ru-RU" sz="1400" dirty="0" err="1">
                <a:solidFill>
                  <a:schemeClr val="tx1"/>
                </a:solidFill>
              </a:rPr>
              <a:t>уен</a:t>
            </a:r>
            <a:r>
              <a:rPr lang="ru-RU" sz="1400" dirty="0">
                <a:solidFill>
                  <a:schemeClr val="tx1"/>
                </a:solidFill>
              </a:rPr>
              <a:t> </a:t>
            </a:r>
            <a:r>
              <a:rPr lang="ru-RU" sz="1400" dirty="0" err="1">
                <a:solidFill>
                  <a:schemeClr val="tx1"/>
                </a:solidFill>
              </a:rPr>
              <a:t>эксперементлар</a:t>
            </a:r>
            <a:r>
              <a:rPr lang="ru-RU" sz="1400" dirty="0">
                <a:solidFill>
                  <a:schemeClr val="tx1"/>
                </a:solidFill>
              </a:rPr>
              <a:t> да </a:t>
            </a:r>
            <a:r>
              <a:rPr lang="ru-RU" sz="1400" dirty="0" err="1">
                <a:solidFill>
                  <a:schemeClr val="tx1"/>
                </a:solidFill>
              </a:rPr>
              <a:t>оештырырга</a:t>
            </a:r>
            <a:r>
              <a:rPr lang="ru-RU" sz="1400" dirty="0">
                <a:solidFill>
                  <a:schemeClr val="tx1"/>
                </a:solidFill>
              </a:rPr>
              <a:t> </a:t>
            </a:r>
            <a:r>
              <a:rPr lang="ru-RU" sz="1400" dirty="0" err="1">
                <a:solidFill>
                  <a:schemeClr val="tx1"/>
                </a:solidFill>
              </a:rPr>
              <a:t>мөмкин</a:t>
            </a:r>
            <a:r>
              <a:rPr lang="ru-RU" sz="1400" dirty="0">
                <a:solidFill>
                  <a:schemeClr val="tx1"/>
                </a:solidFill>
              </a:rPr>
              <a:t>:</a:t>
            </a:r>
            <a:br>
              <a:rPr lang="ru-RU" sz="1400" dirty="0">
                <a:solidFill>
                  <a:schemeClr val="tx1"/>
                </a:solidFill>
              </a:rPr>
            </a:br>
            <a:r>
              <a:rPr lang="ru-RU" sz="1400" dirty="0" err="1">
                <a:solidFill>
                  <a:schemeClr val="tx1"/>
                </a:solidFill>
              </a:rPr>
              <a:t>төсләр белән уен</a:t>
            </a:r>
            <a:r>
              <a:rPr lang="ru-RU" sz="1400" dirty="0">
                <a:solidFill>
                  <a:schemeClr val="tx1"/>
                </a:solidFill>
              </a:rPr>
              <a:t> “</a:t>
            </a:r>
            <a:r>
              <a:rPr lang="ru-RU" sz="1400" dirty="0" err="1">
                <a:solidFill>
                  <a:schemeClr val="tx1"/>
                </a:solidFill>
              </a:rPr>
              <a:t>Сигналны</a:t>
            </a:r>
            <a:r>
              <a:rPr lang="ru-RU" sz="1400" dirty="0">
                <a:solidFill>
                  <a:schemeClr val="tx1"/>
                </a:solidFill>
              </a:rPr>
              <a:t> </a:t>
            </a:r>
            <a:r>
              <a:rPr lang="ru-RU" sz="1400" dirty="0" err="1">
                <a:solidFill>
                  <a:schemeClr val="tx1"/>
                </a:solidFill>
              </a:rPr>
              <a:t>утлар</a:t>
            </a:r>
            <a:r>
              <a:rPr lang="ru-RU" sz="1400" dirty="0">
                <a:solidFill>
                  <a:schemeClr val="tx1"/>
                </a:solidFill>
              </a:rPr>
              <a:t> </a:t>
            </a:r>
            <a:r>
              <a:rPr lang="ru-RU" sz="1400" dirty="0" err="1">
                <a:solidFill>
                  <a:schemeClr val="tx1"/>
                </a:solidFill>
              </a:rPr>
              <a:t>белән бирәбез</a:t>
            </a:r>
            <a:r>
              <a:rPr lang="ru-RU" sz="1400" dirty="0">
                <a:solidFill>
                  <a:schemeClr val="tx1"/>
                </a:solidFill>
              </a:rPr>
              <a:t>”,”</a:t>
            </a:r>
            <a:r>
              <a:rPr lang="ru-RU" sz="1400" dirty="0" err="1">
                <a:solidFill>
                  <a:schemeClr val="tx1"/>
                </a:solidFill>
              </a:rPr>
              <a:t>Төсле сигналлар</a:t>
            </a:r>
            <a:r>
              <a:rPr lang="ru-RU" sz="1400" dirty="0">
                <a:solidFill>
                  <a:schemeClr val="tx1"/>
                </a:solidFill>
              </a:rPr>
              <a:t>”(</a:t>
            </a:r>
            <a:r>
              <a:rPr lang="ru-RU" sz="1400" dirty="0" err="1">
                <a:solidFill>
                  <a:schemeClr val="tx1"/>
                </a:solidFill>
              </a:rPr>
              <a:t>Уйларга</a:t>
            </a:r>
            <a:r>
              <a:rPr lang="ru-RU" sz="1400" dirty="0">
                <a:solidFill>
                  <a:schemeClr val="tx1"/>
                </a:solidFill>
              </a:rPr>
              <a:t> </a:t>
            </a:r>
            <a:r>
              <a:rPr lang="ru-RU" sz="1400" dirty="0" err="1">
                <a:solidFill>
                  <a:schemeClr val="tx1"/>
                </a:solidFill>
              </a:rPr>
              <a:t>кирәк</a:t>
            </a:r>
            <a:r>
              <a:rPr lang="ru-RU" sz="1400" dirty="0">
                <a:solidFill>
                  <a:schemeClr val="tx1"/>
                </a:solidFill>
              </a:rPr>
              <a:t>,</a:t>
            </a:r>
            <a:r>
              <a:rPr lang="ru-RU" sz="1400" dirty="0" err="1">
                <a:solidFill>
                  <a:schemeClr val="tx1"/>
                </a:solidFill>
              </a:rPr>
              <a:t>нәрсә белән фонарикның </a:t>
            </a:r>
            <a:r>
              <a:rPr lang="ru-RU" sz="1400" dirty="0">
                <a:solidFill>
                  <a:schemeClr val="tx1"/>
                </a:solidFill>
              </a:rPr>
              <a:t>сигнал </a:t>
            </a:r>
            <a:r>
              <a:rPr lang="ru-RU" sz="1400" dirty="0" err="1">
                <a:solidFill>
                  <a:schemeClr val="tx1"/>
                </a:solidFill>
              </a:rPr>
              <a:t>төсен алыштырырга</a:t>
            </a:r>
            <a:r>
              <a:rPr lang="ru-RU" sz="1400" dirty="0">
                <a:solidFill>
                  <a:schemeClr val="tx1"/>
                </a:solidFill>
              </a:rPr>
              <a:t> </a:t>
            </a:r>
            <a:r>
              <a:rPr lang="ru-RU" sz="1400" dirty="0" err="1">
                <a:solidFill>
                  <a:schemeClr val="tx1"/>
                </a:solidFill>
              </a:rPr>
              <a:t>мөмкин</a:t>
            </a:r>
            <a:r>
              <a:rPr lang="ru-RU" sz="1400" dirty="0">
                <a:solidFill>
                  <a:schemeClr val="tx1"/>
                </a:solidFill>
              </a:rPr>
              <a:t>),”</a:t>
            </a:r>
            <a:r>
              <a:rPr lang="ru-RU" sz="1400" dirty="0" err="1">
                <a:solidFill>
                  <a:schemeClr val="tx1"/>
                </a:solidFill>
              </a:rPr>
              <a:t>Күләгә </a:t>
            </a:r>
            <a:r>
              <a:rPr lang="ru-RU" sz="1400" dirty="0">
                <a:solidFill>
                  <a:schemeClr val="tx1"/>
                </a:solidFill>
              </a:rPr>
              <a:t>театры”</a:t>
            </a:r>
            <a:br>
              <a:rPr lang="ru-RU" sz="1400" dirty="0">
                <a:solidFill>
                  <a:schemeClr val="tx1"/>
                </a:solidFill>
              </a:rPr>
            </a:br>
            <a:r>
              <a:rPr lang="ru-RU" sz="1400" dirty="0" smtClean="0">
                <a:solidFill>
                  <a:schemeClr val="tx1"/>
                </a:solidFill>
              </a:rPr>
              <a:t>Су </a:t>
            </a:r>
            <a:r>
              <a:rPr lang="ru-RU" sz="1400" dirty="0" err="1" smtClean="0">
                <a:solidFill>
                  <a:schemeClr val="tx1"/>
                </a:solidFill>
              </a:rPr>
              <a:t>белән уеннар</a:t>
            </a:r>
            <a:r>
              <a:rPr lang="ru-RU" sz="1400" dirty="0" smtClean="0">
                <a:solidFill>
                  <a:schemeClr val="tx1"/>
                </a:solidFill>
              </a:rPr>
              <a:t>(</a:t>
            </a:r>
            <a:r>
              <a:rPr lang="ru-RU" sz="1400" dirty="0" err="1" smtClean="0">
                <a:solidFill>
                  <a:schemeClr val="tx1"/>
                </a:solidFill>
              </a:rPr>
              <a:t>суны</a:t>
            </a:r>
            <a:r>
              <a:rPr lang="ru-RU" sz="1400" dirty="0" smtClean="0">
                <a:solidFill>
                  <a:schemeClr val="tx1"/>
                </a:solidFill>
              </a:rPr>
              <a:t> </a:t>
            </a:r>
            <a:r>
              <a:rPr lang="ru-RU" sz="1400" dirty="0" err="1" smtClean="0">
                <a:solidFill>
                  <a:schemeClr val="tx1"/>
                </a:solidFill>
              </a:rPr>
              <a:t>берничә төсне кушып</a:t>
            </a:r>
            <a:r>
              <a:rPr lang="ru-RU" sz="1400" dirty="0" smtClean="0">
                <a:solidFill>
                  <a:schemeClr val="tx1"/>
                </a:solidFill>
              </a:rPr>
              <a:t> башка </a:t>
            </a:r>
            <a:r>
              <a:rPr lang="ru-RU" sz="1400" dirty="0" err="1" smtClean="0">
                <a:solidFill>
                  <a:schemeClr val="tx1"/>
                </a:solidFill>
              </a:rPr>
              <a:t>төс китереп</a:t>
            </a:r>
            <a:r>
              <a:rPr lang="ru-RU" sz="1400" dirty="0" smtClean="0">
                <a:solidFill>
                  <a:schemeClr val="tx1"/>
                </a:solidFill>
              </a:rPr>
              <a:t> </a:t>
            </a:r>
            <a:r>
              <a:rPr lang="ru-RU" sz="1400" dirty="0" err="1" smtClean="0">
                <a:solidFill>
                  <a:schemeClr val="tx1"/>
                </a:solidFill>
              </a:rPr>
              <a:t>чыгару</a:t>
            </a:r>
            <a:r>
              <a:rPr lang="ru-RU" sz="1400" dirty="0" smtClean="0">
                <a:solidFill>
                  <a:schemeClr val="tx1"/>
                </a:solidFill>
              </a:rPr>
              <a:t>)</a:t>
            </a:r>
            <a:r>
              <a:rPr lang="ru-RU" sz="1400" dirty="0">
                <a:solidFill>
                  <a:schemeClr val="tx1"/>
                </a:solidFill>
              </a:rPr>
              <a:t/>
            </a:r>
            <a:br>
              <a:rPr lang="ru-RU" sz="1400" dirty="0">
                <a:solidFill>
                  <a:schemeClr val="tx1"/>
                </a:solidFill>
              </a:rPr>
            </a:br>
            <a:r>
              <a:rPr lang="ru-RU" sz="1400" dirty="0" smtClean="0">
                <a:solidFill>
                  <a:schemeClr val="tx1"/>
                </a:solidFill>
              </a:rPr>
              <a:t>Киндер </a:t>
            </a:r>
            <a:r>
              <a:rPr lang="ru-RU" sz="1400" dirty="0" err="1" smtClean="0">
                <a:solidFill>
                  <a:schemeClr val="tx1"/>
                </a:solidFill>
              </a:rPr>
              <a:t>йомыркалары</a:t>
            </a:r>
            <a:r>
              <a:rPr lang="ru-RU" sz="1400" dirty="0" smtClean="0">
                <a:solidFill>
                  <a:schemeClr val="tx1"/>
                </a:solidFill>
              </a:rPr>
              <a:t> </a:t>
            </a:r>
            <a:r>
              <a:rPr lang="ru-RU" sz="1400" dirty="0" err="1" smtClean="0">
                <a:solidFill>
                  <a:schemeClr val="tx1"/>
                </a:solidFill>
              </a:rPr>
              <a:t>белән уйнау</a:t>
            </a:r>
            <a:r>
              <a:rPr lang="ru-RU" sz="1400" dirty="0" smtClean="0">
                <a:solidFill>
                  <a:schemeClr val="tx1"/>
                </a:solidFill>
              </a:rPr>
              <a:t>, </a:t>
            </a:r>
            <a:r>
              <a:rPr lang="ru-RU" sz="1400" dirty="0" err="1" smtClean="0">
                <a:solidFill>
                  <a:schemeClr val="tx1"/>
                </a:solidFill>
              </a:rPr>
              <a:t>формалары</a:t>
            </a:r>
            <a:r>
              <a:rPr lang="ru-RU" sz="1400" dirty="0" smtClean="0">
                <a:solidFill>
                  <a:schemeClr val="tx1"/>
                </a:solidFill>
              </a:rPr>
              <a:t> </a:t>
            </a:r>
            <a:r>
              <a:rPr lang="ru-RU" sz="1400" dirty="0" err="1" smtClean="0">
                <a:solidFill>
                  <a:schemeClr val="tx1"/>
                </a:solidFill>
              </a:rPr>
              <a:t>буенча</a:t>
            </a:r>
            <a:r>
              <a:rPr lang="ru-RU" sz="1400" dirty="0" smtClean="0">
                <a:solidFill>
                  <a:schemeClr val="tx1"/>
                </a:solidFill>
              </a:rPr>
              <a:t> </a:t>
            </a:r>
            <a:r>
              <a:rPr lang="ru-RU" sz="1400" dirty="0" err="1" smtClean="0">
                <a:solidFill>
                  <a:schemeClr val="tx1"/>
                </a:solidFill>
              </a:rPr>
              <a:t>аеру</a:t>
            </a:r>
            <a:r>
              <a:rPr lang="ru-RU" sz="1400" dirty="0">
                <a:solidFill>
                  <a:schemeClr val="tx1"/>
                </a:solidFill>
              </a:rPr>
              <a:t/>
            </a:r>
            <a:br>
              <a:rPr lang="ru-RU" sz="1400" dirty="0">
                <a:solidFill>
                  <a:schemeClr val="tx1"/>
                </a:solidFill>
              </a:rPr>
            </a:br>
            <a:r>
              <a:rPr lang="ru-RU" sz="1400" dirty="0">
                <a:solidFill>
                  <a:schemeClr val="tx1"/>
                </a:solidFill>
              </a:rPr>
              <a:t>Ком </a:t>
            </a:r>
            <a:r>
              <a:rPr lang="ru-RU" sz="1400" dirty="0" err="1">
                <a:solidFill>
                  <a:schemeClr val="tx1"/>
                </a:solidFill>
              </a:rPr>
              <a:t>белән уен</a:t>
            </a:r>
            <a:r>
              <a:rPr lang="ru-RU" sz="1400" dirty="0">
                <a:solidFill>
                  <a:schemeClr val="tx1"/>
                </a:solidFill>
              </a:rPr>
              <a:t>:”</a:t>
            </a:r>
            <a:r>
              <a:rPr lang="ru-RU" sz="1400" dirty="0" err="1">
                <a:solidFill>
                  <a:schemeClr val="tx1"/>
                </a:solidFill>
              </a:rPr>
              <a:t>Уенчыкны</a:t>
            </a:r>
            <a:r>
              <a:rPr lang="ru-RU" sz="1400" dirty="0">
                <a:solidFill>
                  <a:schemeClr val="tx1"/>
                </a:solidFill>
              </a:rPr>
              <a:t> </a:t>
            </a:r>
            <a:r>
              <a:rPr lang="ru-RU" sz="1400" dirty="0" err="1">
                <a:solidFill>
                  <a:schemeClr val="tx1"/>
                </a:solidFill>
              </a:rPr>
              <a:t>эзләп </a:t>
            </a:r>
            <a:r>
              <a:rPr lang="ru-RU" sz="1400" dirty="0">
                <a:solidFill>
                  <a:schemeClr val="tx1"/>
                </a:solidFill>
              </a:rPr>
              <a:t>тап”,”</a:t>
            </a:r>
            <a:r>
              <a:rPr lang="ru-RU" sz="1400" dirty="0" err="1">
                <a:solidFill>
                  <a:schemeClr val="tx1"/>
                </a:solidFill>
              </a:rPr>
              <a:t>Комдагы</a:t>
            </a:r>
            <a:r>
              <a:rPr lang="ru-RU" sz="1400" dirty="0">
                <a:solidFill>
                  <a:schemeClr val="tx1"/>
                </a:solidFill>
              </a:rPr>
              <a:t> </a:t>
            </a:r>
            <a:r>
              <a:rPr lang="ru-RU" sz="1400" dirty="0" err="1" smtClean="0">
                <a:solidFill>
                  <a:schemeClr val="tx1"/>
                </a:solidFill>
              </a:rPr>
              <a:t>рәсемнәр</a:t>
            </a:r>
            <a:r>
              <a:rPr lang="en-US" sz="1400" dirty="0" smtClean="0">
                <a:solidFill>
                  <a:schemeClr val="tx1"/>
                </a:solidFill>
              </a:rPr>
              <a:t>”</a:t>
            </a:r>
            <a:r>
              <a:rPr lang="ru-RU" sz="1400" dirty="0" err="1" smtClean="0">
                <a:solidFill>
                  <a:schemeClr val="tx1"/>
                </a:solidFill>
              </a:rPr>
              <a:t>,”Коймалар”һ.б</a:t>
            </a:r>
            <a:r>
              <a:rPr lang="ru-RU" sz="1400" dirty="0" err="1">
                <a:solidFill>
                  <a:schemeClr val="tx1"/>
                </a:solidFill>
              </a:rPr>
              <a:t>.</a:t>
            </a:r>
            <a:r>
              <a:rPr lang="ru-RU" sz="1400" dirty="0"/>
              <a:t/>
            </a:r>
            <a:br>
              <a:rPr lang="ru-RU" sz="1400" dirty="0"/>
            </a:br>
            <a:endParaRPr lang="ru-RU" sz="1400" dirty="0"/>
          </a:p>
        </p:txBody>
      </p:sp>
      <p:pic>
        <p:nvPicPr>
          <p:cNvPr id="3074" name="Picture 2" descr="C:\Users\user\Desktop\WP_20160414_017.jpg"/>
          <p:cNvPicPr>
            <a:picLocks noChangeAspect="1" noChangeArrowheads="1"/>
          </p:cNvPicPr>
          <p:nvPr/>
        </p:nvPicPr>
        <p:blipFill>
          <a:blip r:embed="rId2" cstate="print"/>
          <a:srcRect/>
          <a:stretch>
            <a:fillRect/>
          </a:stretch>
        </p:blipFill>
        <p:spPr bwMode="auto">
          <a:xfrm>
            <a:off x="251520" y="332656"/>
            <a:ext cx="4320479" cy="2774082"/>
          </a:xfrm>
          <a:prstGeom prst="rect">
            <a:avLst/>
          </a:prstGeom>
          <a:ln>
            <a:noFill/>
          </a:ln>
          <a:effectLst>
            <a:softEdge rad="112500"/>
          </a:effectLst>
        </p:spPr>
      </p:pic>
      <p:pic>
        <p:nvPicPr>
          <p:cNvPr id="3075" name="Picture 3" descr="C:\Users\user\Desktop\WP_20160414_015.jpg"/>
          <p:cNvPicPr>
            <a:picLocks noChangeAspect="1" noChangeArrowheads="1"/>
          </p:cNvPicPr>
          <p:nvPr/>
        </p:nvPicPr>
        <p:blipFill>
          <a:blip r:embed="rId3" cstate="print"/>
          <a:srcRect/>
          <a:stretch>
            <a:fillRect/>
          </a:stretch>
        </p:blipFill>
        <p:spPr bwMode="auto">
          <a:xfrm>
            <a:off x="251520" y="3356992"/>
            <a:ext cx="4352484" cy="2448272"/>
          </a:xfrm>
          <a:prstGeom prst="rect">
            <a:avLst/>
          </a:prstGeom>
          <a:ln>
            <a:noFill/>
          </a:ln>
          <a:effectLst>
            <a:softEdge rad="112500"/>
          </a:effectLst>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down)">
                                      <p:cBhvr>
                                        <p:cTn id="7" dur="1000"/>
                                        <p:tgtEl>
                                          <p:spTgt spid="2"/>
                                        </p:tgtEl>
                                      </p:cBhvr>
                                    </p:animEffect>
                                  </p:childTnLst>
                                </p:cTn>
                              </p:par>
                            </p:childTnLst>
                          </p:cTn>
                        </p:par>
                        <p:par>
                          <p:cTn id="8" fill="hold">
                            <p:stCondLst>
                              <p:cond delay="1000"/>
                            </p:stCondLst>
                            <p:childTnLst>
                              <p:par>
                                <p:cTn id="9" presetID="5" presetClass="entr" presetSubtype="5" fill="hold" nodeType="after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checkerboard(down)">
                                      <p:cBhvr>
                                        <p:cTn id="11" dur="1000"/>
                                        <p:tgtEl>
                                          <p:spTgt spid="3074"/>
                                        </p:tgtEl>
                                      </p:cBhvr>
                                    </p:animEffect>
                                  </p:childTnLst>
                                </p:cTn>
                              </p:par>
                            </p:childTnLst>
                          </p:cTn>
                        </p:par>
                        <p:par>
                          <p:cTn id="12" fill="hold">
                            <p:stCondLst>
                              <p:cond delay="2000"/>
                            </p:stCondLst>
                            <p:childTnLst>
                              <p:par>
                                <p:cTn id="13" presetID="5" presetClass="entr" presetSubtype="5" fill="hold" nodeType="afterEffect">
                                  <p:stCondLst>
                                    <p:cond delay="0"/>
                                  </p:stCondLst>
                                  <p:childTnLst>
                                    <p:set>
                                      <p:cBhvr>
                                        <p:cTn id="14" dur="1" fill="hold">
                                          <p:stCondLst>
                                            <p:cond delay="0"/>
                                          </p:stCondLst>
                                        </p:cTn>
                                        <p:tgtEl>
                                          <p:spTgt spid="3075"/>
                                        </p:tgtEl>
                                        <p:attrNameLst>
                                          <p:attrName>style.visibility</p:attrName>
                                        </p:attrNameLst>
                                      </p:cBhvr>
                                      <p:to>
                                        <p:strVal val="visible"/>
                                      </p:to>
                                    </p:set>
                                    <p:animEffect transition="in" filter="checkerboard(down)">
                                      <p:cBhvr>
                                        <p:cTn id="15" dur="1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4048" y="274638"/>
            <a:ext cx="3682752" cy="6034682"/>
          </a:xfrm>
        </p:spPr>
        <p:txBody>
          <a:bodyPr>
            <a:normAutofit/>
          </a:bodyPr>
          <a:lstStyle/>
          <a:p>
            <a:r>
              <a:rPr lang="ru-RU" sz="1400" dirty="0" smtClean="0">
                <a:solidFill>
                  <a:schemeClr val="tx1"/>
                </a:solidFill>
              </a:rPr>
              <a:t>Предметны </a:t>
            </a:r>
            <a:r>
              <a:rPr lang="ru-RU" sz="1400" dirty="0" err="1" smtClean="0">
                <a:solidFill>
                  <a:schemeClr val="tx1"/>
                </a:solidFill>
              </a:rPr>
              <a:t>таныр</a:t>
            </a:r>
            <a:r>
              <a:rPr lang="ru-RU" sz="1400" dirty="0" smtClean="0">
                <a:solidFill>
                  <a:schemeClr val="tx1"/>
                </a:solidFill>
              </a:rPr>
              <a:t> </a:t>
            </a:r>
            <a:r>
              <a:rPr lang="ru-RU" sz="1400" dirty="0" err="1" smtClean="0">
                <a:solidFill>
                  <a:schemeClr val="tx1"/>
                </a:solidFill>
              </a:rPr>
              <a:t>өчен </a:t>
            </a:r>
            <a:r>
              <a:rPr lang="ru-RU" sz="1400" dirty="0" smtClean="0">
                <a:solidFill>
                  <a:schemeClr val="tx1"/>
                </a:solidFill>
              </a:rPr>
              <a:t>бала </a:t>
            </a:r>
            <a:r>
              <a:rPr lang="ru-RU" sz="1400" dirty="0" err="1" smtClean="0">
                <a:solidFill>
                  <a:schemeClr val="tx1"/>
                </a:solidFill>
              </a:rPr>
              <a:t>аны</a:t>
            </a:r>
            <a:r>
              <a:rPr lang="ru-RU" sz="1400" dirty="0" smtClean="0">
                <a:solidFill>
                  <a:schemeClr val="tx1"/>
                </a:solidFill>
              </a:rPr>
              <a:t> </a:t>
            </a:r>
            <a:r>
              <a:rPr lang="ru-RU" sz="1400" dirty="0" err="1" smtClean="0">
                <a:solidFill>
                  <a:schemeClr val="tx1"/>
                </a:solidFill>
              </a:rPr>
              <a:t>тотып</a:t>
            </a:r>
            <a:r>
              <a:rPr lang="ru-RU" sz="1400" dirty="0" smtClean="0">
                <a:solidFill>
                  <a:schemeClr val="tx1"/>
                </a:solidFill>
              </a:rPr>
              <a:t> </a:t>
            </a:r>
            <a:r>
              <a:rPr lang="ru-RU" sz="1400" dirty="0" err="1" smtClean="0">
                <a:solidFill>
                  <a:schemeClr val="tx1"/>
                </a:solidFill>
              </a:rPr>
              <a:t>карарга</a:t>
            </a:r>
            <a:r>
              <a:rPr lang="ru-RU" sz="1400" dirty="0" smtClean="0">
                <a:solidFill>
                  <a:schemeClr val="tx1"/>
                </a:solidFill>
              </a:rPr>
              <a:t> </a:t>
            </a:r>
            <a:r>
              <a:rPr lang="ru-RU" sz="1400" dirty="0" err="1" smtClean="0">
                <a:solidFill>
                  <a:schemeClr val="tx1"/>
                </a:solidFill>
              </a:rPr>
              <a:t>тырыша.Мисал</a:t>
            </a:r>
            <a:r>
              <a:rPr lang="ru-RU" sz="1400" dirty="0" smtClean="0">
                <a:solidFill>
                  <a:schemeClr val="tx1"/>
                </a:solidFill>
              </a:rPr>
              <a:t> </a:t>
            </a:r>
            <a:r>
              <a:rPr lang="ru-RU" sz="1400" dirty="0" err="1" smtClean="0">
                <a:solidFill>
                  <a:schemeClr val="tx1"/>
                </a:solidFill>
              </a:rPr>
              <a:t>өчен яшечәләр</a:t>
            </a:r>
            <a:r>
              <a:rPr lang="ru-RU" sz="1400" dirty="0" smtClean="0">
                <a:solidFill>
                  <a:schemeClr val="tx1"/>
                </a:solidFill>
              </a:rPr>
              <a:t>, </a:t>
            </a:r>
            <a:r>
              <a:rPr lang="ru-RU" sz="1400" dirty="0" err="1" smtClean="0">
                <a:solidFill>
                  <a:schemeClr val="tx1"/>
                </a:solidFill>
              </a:rPr>
              <a:t>җиләк-җимешләр ачы</a:t>
            </a:r>
            <a:r>
              <a:rPr lang="ru-RU" sz="1400" dirty="0" smtClean="0">
                <a:solidFill>
                  <a:schemeClr val="tx1"/>
                </a:solidFill>
              </a:rPr>
              <a:t> яки баллы була.</a:t>
            </a:r>
            <a:r>
              <a:rPr lang="ru-RU" sz="1400" dirty="0" err="1" smtClean="0">
                <a:solidFill>
                  <a:schemeClr val="tx1"/>
                </a:solidFill>
              </a:rPr>
              <a:t>Җиләк җимешнең өлгермәгәнлеген аңлар өчен </a:t>
            </a:r>
            <a:r>
              <a:rPr lang="ru-RU" sz="1400" dirty="0" smtClean="0">
                <a:solidFill>
                  <a:schemeClr val="tx1"/>
                </a:solidFill>
              </a:rPr>
              <a:t>бала </a:t>
            </a:r>
            <a:r>
              <a:rPr lang="ru-RU" sz="1400" dirty="0" err="1" smtClean="0">
                <a:solidFill>
                  <a:schemeClr val="tx1"/>
                </a:solidFill>
              </a:rPr>
              <a:t>аны</a:t>
            </a:r>
            <a:r>
              <a:rPr lang="ru-RU" sz="1400" dirty="0" smtClean="0">
                <a:solidFill>
                  <a:schemeClr val="tx1"/>
                </a:solidFill>
              </a:rPr>
              <a:t> </a:t>
            </a:r>
            <a:r>
              <a:rPr lang="ru-RU" sz="1400" dirty="0" err="1" smtClean="0">
                <a:solidFill>
                  <a:schemeClr val="tx1"/>
                </a:solidFill>
              </a:rPr>
              <a:t>ашап</a:t>
            </a:r>
            <a:r>
              <a:rPr lang="ru-RU" sz="1400" dirty="0" smtClean="0">
                <a:solidFill>
                  <a:schemeClr val="tx1"/>
                </a:solidFill>
              </a:rPr>
              <a:t> </a:t>
            </a:r>
            <a:r>
              <a:rPr lang="ru-RU" sz="1400" dirty="0" err="1" smtClean="0">
                <a:solidFill>
                  <a:schemeClr val="tx1"/>
                </a:solidFill>
              </a:rPr>
              <a:t>карый</a:t>
            </a:r>
            <a:r>
              <a:rPr lang="ru-RU" sz="1400" dirty="0" smtClean="0">
                <a:solidFill>
                  <a:schemeClr val="tx1"/>
                </a:solidFill>
              </a:rPr>
              <a:t> </a:t>
            </a:r>
            <a:r>
              <a:rPr lang="ru-RU" sz="1400" dirty="0" err="1" smtClean="0">
                <a:solidFill>
                  <a:schemeClr val="tx1"/>
                </a:solidFill>
              </a:rPr>
              <a:t>һәм өлгергәнен ашагач</a:t>
            </a:r>
            <a:r>
              <a:rPr lang="ru-RU" sz="1400" dirty="0" smtClean="0">
                <a:solidFill>
                  <a:schemeClr val="tx1"/>
                </a:solidFill>
              </a:rPr>
              <a:t> </a:t>
            </a:r>
            <a:r>
              <a:rPr lang="ru-RU" sz="1400" dirty="0" err="1" smtClean="0">
                <a:solidFill>
                  <a:schemeClr val="tx1"/>
                </a:solidFill>
              </a:rPr>
              <a:t>кына</a:t>
            </a:r>
            <a:r>
              <a:rPr lang="ru-RU" sz="1400" dirty="0" smtClean="0">
                <a:solidFill>
                  <a:schemeClr val="tx1"/>
                </a:solidFill>
              </a:rPr>
              <a:t> “</a:t>
            </a:r>
            <a:r>
              <a:rPr lang="ru-RU" sz="1400" dirty="0" err="1" smtClean="0">
                <a:solidFill>
                  <a:schemeClr val="tx1"/>
                </a:solidFill>
              </a:rPr>
              <a:t>өлгермәгән </a:t>
            </a:r>
            <a:r>
              <a:rPr lang="ru-RU" sz="1400" dirty="0" smtClean="0">
                <a:solidFill>
                  <a:schemeClr val="tx1"/>
                </a:solidFill>
              </a:rPr>
              <a:t>“ </a:t>
            </a:r>
            <a:r>
              <a:rPr lang="ru-RU" sz="1400" dirty="0" err="1" smtClean="0">
                <a:solidFill>
                  <a:schemeClr val="tx1"/>
                </a:solidFill>
              </a:rPr>
              <a:t>сүзенең мәгнәсенә ныграк</a:t>
            </a:r>
            <a:r>
              <a:rPr lang="ru-RU" sz="1400" dirty="0" smtClean="0">
                <a:solidFill>
                  <a:schemeClr val="tx1"/>
                </a:solidFill>
              </a:rPr>
              <a:t> </a:t>
            </a:r>
            <a:r>
              <a:rPr lang="ru-RU" sz="1400" dirty="0" err="1" smtClean="0">
                <a:solidFill>
                  <a:schemeClr val="tx1"/>
                </a:solidFill>
              </a:rPr>
              <a:t>төшенә</a:t>
            </a:r>
            <a:r>
              <a:rPr lang="ru-RU" sz="1400" dirty="0" smtClean="0">
                <a:solidFill>
                  <a:schemeClr val="tx1"/>
                </a:solidFill>
              </a:rPr>
              <a:t>. </a:t>
            </a:r>
            <a:r>
              <a:rPr lang="ru-RU" sz="1400" dirty="0" smtClean="0">
                <a:solidFill>
                  <a:schemeClr val="tx1"/>
                </a:solidFill>
              </a:rPr>
              <a:t/>
            </a:r>
            <a:br>
              <a:rPr lang="ru-RU" sz="1400" dirty="0" smtClean="0">
                <a:solidFill>
                  <a:schemeClr val="tx1"/>
                </a:solidFill>
              </a:rPr>
            </a:br>
            <a:r>
              <a:rPr lang="ru-RU" sz="1400" dirty="0" err="1" smtClean="0">
                <a:solidFill>
                  <a:schemeClr val="tx1"/>
                </a:solidFill>
              </a:rPr>
              <a:t>Көндәлек </a:t>
            </a:r>
            <a:r>
              <a:rPr lang="ru-RU" sz="1400" dirty="0" err="1">
                <a:solidFill>
                  <a:schemeClr val="tx1"/>
                </a:solidFill>
              </a:rPr>
              <a:t>тормышта</a:t>
            </a:r>
            <a:r>
              <a:rPr lang="ru-RU" sz="1400" dirty="0">
                <a:solidFill>
                  <a:schemeClr val="tx1"/>
                </a:solidFill>
              </a:rPr>
              <a:t> бала, </a:t>
            </a:r>
            <a:r>
              <a:rPr lang="ru-RU" sz="1400" dirty="0" err="1">
                <a:solidFill>
                  <a:schemeClr val="tx1"/>
                </a:solidFill>
              </a:rPr>
              <a:t>төрле төсләр белән очраша</a:t>
            </a:r>
            <a:r>
              <a:rPr lang="ru-RU" sz="1400" dirty="0">
                <a:solidFill>
                  <a:schemeClr val="tx1"/>
                </a:solidFill>
              </a:rPr>
              <a:t>. </a:t>
            </a:r>
            <a:r>
              <a:rPr lang="ru-RU" sz="1400" dirty="0" err="1">
                <a:solidFill>
                  <a:schemeClr val="tx1"/>
                </a:solidFill>
              </a:rPr>
              <a:t>Бу</a:t>
            </a:r>
            <a:r>
              <a:rPr lang="ru-RU" sz="1400" dirty="0">
                <a:solidFill>
                  <a:schemeClr val="tx1"/>
                </a:solidFill>
              </a:rPr>
              <a:t> </a:t>
            </a:r>
            <a:r>
              <a:rPr lang="ru-RU" sz="1400" dirty="0" err="1">
                <a:solidFill>
                  <a:schemeClr val="tx1"/>
                </a:solidFill>
              </a:rPr>
              <a:t>аның яраткан</a:t>
            </a:r>
            <a:r>
              <a:rPr lang="ru-RU" sz="1400" dirty="0">
                <a:solidFill>
                  <a:schemeClr val="tx1"/>
                </a:solidFill>
              </a:rPr>
              <a:t> </a:t>
            </a:r>
            <a:r>
              <a:rPr lang="ru-RU" sz="1400" dirty="0" err="1">
                <a:solidFill>
                  <a:schemeClr val="tx1"/>
                </a:solidFill>
              </a:rPr>
              <a:t>уенчыклары</a:t>
            </a:r>
            <a:r>
              <a:rPr lang="ru-RU" sz="1400" dirty="0">
                <a:solidFill>
                  <a:schemeClr val="tx1"/>
                </a:solidFill>
              </a:rPr>
              <a:t> </a:t>
            </a:r>
            <a:r>
              <a:rPr lang="ru-RU" sz="1400" dirty="0" err="1">
                <a:solidFill>
                  <a:schemeClr val="tx1"/>
                </a:solidFill>
              </a:rPr>
              <a:t>һәм әйләндереп алган</a:t>
            </a:r>
            <a:r>
              <a:rPr lang="ru-RU" sz="1400" dirty="0">
                <a:solidFill>
                  <a:schemeClr val="tx1"/>
                </a:solidFill>
              </a:rPr>
              <a:t> </a:t>
            </a:r>
            <a:r>
              <a:rPr lang="ru-RU" sz="1400" dirty="0" err="1">
                <a:solidFill>
                  <a:schemeClr val="tx1"/>
                </a:solidFill>
              </a:rPr>
              <a:t>предметлар</a:t>
            </a:r>
            <a:r>
              <a:rPr lang="ru-RU" sz="1400" dirty="0">
                <a:solidFill>
                  <a:schemeClr val="tx1"/>
                </a:solidFill>
              </a:rPr>
              <a:t>. </a:t>
            </a:r>
            <a:r>
              <a:rPr lang="ru-RU" sz="1400" dirty="0" err="1">
                <a:solidFill>
                  <a:schemeClr val="tx1"/>
                </a:solidFill>
              </a:rPr>
              <a:t>Шул</a:t>
            </a:r>
            <a:r>
              <a:rPr lang="ru-RU" sz="1400" dirty="0">
                <a:solidFill>
                  <a:schemeClr val="tx1"/>
                </a:solidFill>
              </a:rPr>
              <a:t> </a:t>
            </a:r>
            <a:r>
              <a:rPr lang="ru-RU" sz="1400" dirty="0" err="1">
                <a:solidFill>
                  <a:schemeClr val="tx1"/>
                </a:solidFill>
              </a:rPr>
              <a:t>ук</a:t>
            </a:r>
            <a:r>
              <a:rPr lang="ru-RU" sz="1400" dirty="0">
                <a:solidFill>
                  <a:schemeClr val="tx1"/>
                </a:solidFill>
              </a:rPr>
              <a:t> </a:t>
            </a:r>
            <a:r>
              <a:rPr lang="ru-RU" sz="1400" dirty="0" err="1">
                <a:solidFill>
                  <a:schemeClr val="tx1"/>
                </a:solidFill>
              </a:rPr>
              <a:t>вакытта</a:t>
            </a:r>
            <a:r>
              <a:rPr lang="ru-RU" sz="1400" dirty="0">
                <a:solidFill>
                  <a:schemeClr val="tx1"/>
                </a:solidFill>
              </a:rPr>
              <a:t> бала </a:t>
            </a:r>
            <a:r>
              <a:rPr lang="ru-RU" sz="1400" dirty="0" err="1">
                <a:solidFill>
                  <a:schemeClr val="tx1"/>
                </a:solidFill>
              </a:rPr>
              <a:t>сәнгать әсәрләрен</a:t>
            </a:r>
            <a:r>
              <a:rPr lang="ru-RU" sz="1400" dirty="0">
                <a:solidFill>
                  <a:schemeClr val="tx1"/>
                </a:solidFill>
              </a:rPr>
              <a:t>: картина, </a:t>
            </a:r>
            <a:r>
              <a:rPr lang="ru-RU" sz="1400" dirty="0" err="1">
                <a:solidFill>
                  <a:schemeClr val="tx1"/>
                </a:solidFill>
              </a:rPr>
              <a:t>сыннарны</a:t>
            </a:r>
            <a:r>
              <a:rPr lang="ru-RU" sz="1400" dirty="0">
                <a:solidFill>
                  <a:schemeClr val="tx1"/>
                </a:solidFill>
              </a:rPr>
              <a:t> </a:t>
            </a:r>
            <a:r>
              <a:rPr lang="ru-RU" sz="1400" dirty="0" err="1">
                <a:solidFill>
                  <a:schemeClr val="tx1"/>
                </a:solidFill>
              </a:rPr>
              <a:t>күрә, </a:t>
            </a:r>
            <a:r>
              <a:rPr lang="ru-RU" sz="1400" dirty="0">
                <a:solidFill>
                  <a:schemeClr val="tx1"/>
                </a:solidFill>
              </a:rPr>
              <a:t>музыка </a:t>
            </a:r>
            <a:r>
              <a:rPr lang="ru-RU" sz="1400" dirty="0" err="1">
                <a:solidFill>
                  <a:schemeClr val="tx1"/>
                </a:solidFill>
              </a:rPr>
              <a:t>ишетә</a:t>
            </a:r>
            <a:r>
              <a:rPr lang="ru-RU" sz="1400" dirty="0">
                <a:solidFill>
                  <a:schemeClr val="tx1"/>
                </a:solidFill>
              </a:rPr>
              <a:t>, </a:t>
            </a:r>
            <a:r>
              <a:rPr lang="ru-RU" sz="1400" dirty="0" err="1">
                <a:solidFill>
                  <a:schemeClr val="tx1"/>
                </a:solidFill>
              </a:rPr>
              <a:t>ләкин бу</a:t>
            </a:r>
            <a:r>
              <a:rPr lang="ru-RU" sz="1400" dirty="0">
                <a:solidFill>
                  <a:schemeClr val="tx1"/>
                </a:solidFill>
              </a:rPr>
              <a:t> </a:t>
            </a:r>
            <a:r>
              <a:rPr lang="ru-RU" sz="1400" dirty="0" err="1">
                <a:solidFill>
                  <a:schemeClr val="tx1"/>
                </a:solidFill>
              </a:rPr>
              <a:t>белемнәрне </a:t>
            </a:r>
            <a:r>
              <a:rPr lang="ru-RU" sz="1400" dirty="0">
                <a:solidFill>
                  <a:schemeClr val="tx1"/>
                </a:solidFill>
              </a:rPr>
              <a:t>кабул </a:t>
            </a:r>
            <a:r>
              <a:rPr lang="ru-RU" sz="1400" dirty="0" err="1">
                <a:solidFill>
                  <a:schemeClr val="tx1"/>
                </a:solidFill>
              </a:rPr>
              <a:t>итү</a:t>
            </a:r>
            <a:r>
              <a:rPr lang="ru-RU" sz="1400" dirty="0">
                <a:solidFill>
                  <a:schemeClr val="tx1"/>
                </a:solidFill>
              </a:rPr>
              <a:t>, </a:t>
            </a:r>
            <a:r>
              <a:rPr lang="ru-RU" sz="1400" dirty="0" err="1">
                <a:solidFill>
                  <a:schemeClr val="tx1"/>
                </a:solidFill>
              </a:rPr>
              <a:t>үзләштерү олылар</a:t>
            </a:r>
            <a:r>
              <a:rPr lang="ru-RU" sz="1400" dirty="0">
                <a:solidFill>
                  <a:schemeClr val="tx1"/>
                </a:solidFill>
              </a:rPr>
              <a:t> </a:t>
            </a:r>
            <a:r>
              <a:rPr lang="ru-RU" sz="1400" dirty="0" err="1">
                <a:solidFill>
                  <a:schemeClr val="tx1"/>
                </a:solidFill>
              </a:rPr>
              <a:t>ярдәменнә </a:t>
            </a:r>
            <a:r>
              <a:rPr lang="ru-RU" sz="1400" dirty="0">
                <a:solidFill>
                  <a:schemeClr val="tx1"/>
                </a:solidFill>
              </a:rPr>
              <a:t>башка </a:t>
            </a:r>
            <a:r>
              <a:rPr lang="ru-RU" sz="1400" dirty="0" err="1">
                <a:solidFill>
                  <a:schemeClr val="tx1"/>
                </a:solidFill>
              </a:rPr>
              <a:t>гына</a:t>
            </a:r>
            <a:r>
              <a:rPr lang="ru-RU" sz="1400" dirty="0">
                <a:solidFill>
                  <a:schemeClr val="tx1"/>
                </a:solidFill>
              </a:rPr>
              <a:t> </a:t>
            </a:r>
            <a:r>
              <a:rPr lang="ru-RU" sz="1400" dirty="0" err="1">
                <a:solidFill>
                  <a:schemeClr val="tx1"/>
                </a:solidFill>
              </a:rPr>
              <a:t>булса</a:t>
            </a:r>
            <a:r>
              <a:rPr lang="ru-RU" sz="1400" dirty="0">
                <a:solidFill>
                  <a:schemeClr val="tx1"/>
                </a:solidFill>
              </a:rPr>
              <a:t>, </a:t>
            </a:r>
            <a:r>
              <a:rPr lang="ru-RU" sz="1400" dirty="0" err="1">
                <a:solidFill>
                  <a:schemeClr val="tx1"/>
                </a:solidFill>
              </a:rPr>
              <a:t>аның тәэсире </a:t>
            </a:r>
            <a:r>
              <a:rPr lang="ru-RU" sz="1400" dirty="0">
                <a:solidFill>
                  <a:schemeClr val="tx1"/>
                </a:solidFill>
              </a:rPr>
              <a:t>аз </a:t>
            </a:r>
            <a:r>
              <a:rPr lang="ru-RU" sz="1400" dirty="0" err="1">
                <a:solidFill>
                  <a:schemeClr val="tx1"/>
                </a:solidFill>
              </a:rPr>
              <a:t>була</a:t>
            </a:r>
            <a:r>
              <a:rPr lang="ru-RU" sz="1400" dirty="0">
                <a:solidFill>
                  <a:schemeClr val="tx1"/>
                </a:solidFill>
              </a:rPr>
              <a:t>.</a:t>
            </a:r>
            <a:br>
              <a:rPr lang="ru-RU" sz="1400" dirty="0">
                <a:solidFill>
                  <a:schemeClr val="tx1"/>
                </a:solidFill>
              </a:rPr>
            </a:br>
            <a:r>
              <a:rPr lang="ru-RU" sz="1400" dirty="0">
                <a:solidFill>
                  <a:schemeClr val="tx1"/>
                </a:solidFill>
              </a:rPr>
              <a:t>   </a:t>
            </a:r>
            <a:r>
              <a:rPr lang="ru-RU" sz="1400" dirty="0" err="1">
                <a:solidFill>
                  <a:schemeClr val="tx1"/>
                </a:solidFill>
              </a:rPr>
              <a:t>Менә шушы</a:t>
            </a:r>
            <a:r>
              <a:rPr lang="ru-RU" sz="1400" dirty="0">
                <a:solidFill>
                  <a:schemeClr val="tx1"/>
                </a:solidFill>
              </a:rPr>
              <a:t> </a:t>
            </a:r>
            <a:r>
              <a:rPr lang="ru-RU" sz="1400" dirty="0" err="1">
                <a:solidFill>
                  <a:schemeClr val="tx1"/>
                </a:solidFill>
              </a:rPr>
              <a:t>вакытта</a:t>
            </a:r>
            <a:r>
              <a:rPr lang="ru-RU" sz="1400" dirty="0">
                <a:solidFill>
                  <a:schemeClr val="tx1"/>
                </a:solidFill>
              </a:rPr>
              <a:t> сенсор </a:t>
            </a:r>
            <a:r>
              <a:rPr lang="ru-RU" sz="1400" dirty="0" err="1">
                <a:solidFill>
                  <a:schemeClr val="tx1"/>
                </a:solidFill>
              </a:rPr>
              <a:t>тәрбия ярдәмгә килә дә инде</a:t>
            </a:r>
            <a:r>
              <a:rPr lang="ru-RU" sz="1400" dirty="0">
                <a:solidFill>
                  <a:schemeClr val="tx1"/>
                </a:solidFill>
              </a:rPr>
              <a:t> – </a:t>
            </a:r>
            <a:r>
              <a:rPr lang="ru-RU" sz="1400" dirty="0" err="1">
                <a:solidFill>
                  <a:schemeClr val="tx1"/>
                </a:solidFill>
              </a:rPr>
              <a:t>бер-бер</a:t>
            </a:r>
            <a:r>
              <a:rPr lang="ru-RU" sz="1400" dirty="0">
                <a:solidFill>
                  <a:schemeClr val="tx1"/>
                </a:solidFill>
              </a:rPr>
              <a:t> </a:t>
            </a:r>
            <a:r>
              <a:rPr lang="ru-RU" sz="1400" dirty="0" err="1">
                <a:solidFill>
                  <a:schemeClr val="tx1"/>
                </a:solidFill>
              </a:rPr>
              <a:t>артлы</a:t>
            </a:r>
            <a:r>
              <a:rPr lang="ru-RU" sz="1400" dirty="0">
                <a:solidFill>
                  <a:schemeClr val="tx1"/>
                </a:solidFill>
              </a:rPr>
              <a:t>, </a:t>
            </a:r>
            <a:r>
              <a:rPr lang="ru-RU" sz="1400" dirty="0" err="1">
                <a:solidFill>
                  <a:schemeClr val="tx1"/>
                </a:solidFill>
              </a:rPr>
              <a:t>тәртипкә салынган</a:t>
            </a:r>
            <a:r>
              <a:rPr lang="ru-RU" sz="1400" dirty="0">
                <a:solidFill>
                  <a:schemeClr val="tx1"/>
                </a:solidFill>
              </a:rPr>
              <a:t> </a:t>
            </a:r>
            <a:r>
              <a:rPr lang="ru-RU" sz="1400" dirty="0" err="1">
                <a:solidFill>
                  <a:schemeClr val="tx1"/>
                </a:solidFill>
              </a:rPr>
              <a:t>кешелек</a:t>
            </a:r>
            <a:r>
              <a:rPr lang="ru-RU" sz="1400" dirty="0">
                <a:solidFill>
                  <a:schemeClr val="tx1"/>
                </a:solidFill>
              </a:rPr>
              <a:t> </a:t>
            </a:r>
            <a:r>
              <a:rPr lang="ru-RU" sz="1400" dirty="0" err="1">
                <a:solidFill>
                  <a:schemeClr val="tx1"/>
                </a:solidFill>
              </a:rPr>
              <a:t>дөньясының сенсор</a:t>
            </a:r>
            <a:r>
              <a:rPr lang="ru-RU" sz="1400" dirty="0">
                <a:solidFill>
                  <a:schemeClr val="tx1"/>
                </a:solidFill>
              </a:rPr>
              <a:t> </a:t>
            </a:r>
            <a:r>
              <a:rPr lang="ru-RU" sz="1400" dirty="0" err="1">
                <a:solidFill>
                  <a:schemeClr val="tx1"/>
                </a:solidFill>
              </a:rPr>
              <a:t>культурасы</a:t>
            </a:r>
            <a:r>
              <a:rPr lang="ru-RU" sz="1400" dirty="0">
                <a:solidFill>
                  <a:schemeClr val="tx1"/>
                </a:solidFill>
              </a:rPr>
              <a:t> </a:t>
            </a:r>
            <a:r>
              <a:rPr lang="ru-RU" sz="1400" dirty="0" err="1">
                <a:solidFill>
                  <a:schemeClr val="tx1"/>
                </a:solidFill>
              </a:rPr>
              <a:t>белән </a:t>
            </a:r>
            <a:r>
              <a:rPr lang="ru-RU" sz="1400" dirty="0">
                <a:solidFill>
                  <a:schemeClr val="tx1"/>
                </a:solidFill>
              </a:rPr>
              <a:t>таныштыру.</a:t>
            </a:r>
            <a:r>
              <a:rPr lang="ru-RU" sz="1400" dirty="0" err="1">
                <a:solidFill>
                  <a:schemeClr val="tx1"/>
                </a:solidFill>
              </a:rPr>
              <a:t>Һәр чор</a:t>
            </a:r>
            <a:r>
              <a:rPr lang="ru-RU" sz="1400" dirty="0">
                <a:solidFill>
                  <a:schemeClr val="tx1"/>
                </a:solidFill>
              </a:rPr>
              <a:t> </a:t>
            </a:r>
            <a:r>
              <a:rPr lang="ru-RU" sz="1400" dirty="0" err="1">
                <a:solidFill>
                  <a:schemeClr val="tx1"/>
                </a:solidFill>
              </a:rPr>
              <a:t>өчен сенсор</a:t>
            </a:r>
            <a:r>
              <a:rPr lang="ru-RU" sz="1400" dirty="0">
                <a:solidFill>
                  <a:schemeClr val="tx1"/>
                </a:solidFill>
              </a:rPr>
              <a:t> </a:t>
            </a:r>
            <a:r>
              <a:rPr lang="ru-RU" sz="1400" dirty="0" err="1">
                <a:solidFill>
                  <a:schemeClr val="tx1"/>
                </a:solidFill>
              </a:rPr>
              <a:t>тәрбиянең үз бурычлары</a:t>
            </a:r>
            <a:r>
              <a:rPr lang="ru-RU" sz="1400" dirty="0">
                <a:solidFill>
                  <a:schemeClr val="tx1"/>
                </a:solidFill>
              </a:rPr>
              <a:t> бар.</a:t>
            </a:r>
            <a:br>
              <a:rPr lang="ru-RU" sz="1400" dirty="0">
                <a:solidFill>
                  <a:schemeClr val="tx1"/>
                </a:solidFill>
              </a:rPr>
            </a:br>
            <a:r>
              <a:rPr lang="ru-RU" sz="1400" dirty="0"/>
              <a:t/>
            </a:r>
            <a:br>
              <a:rPr lang="ru-RU" sz="1400" dirty="0"/>
            </a:br>
            <a:endParaRPr lang="ru-RU" sz="1400" dirty="0"/>
          </a:p>
        </p:txBody>
      </p:sp>
      <p:pic>
        <p:nvPicPr>
          <p:cNvPr id="4099" name="Picture 3" descr="C:\Users\user\Desktop\WP_20160414_023.jpg"/>
          <p:cNvPicPr>
            <a:picLocks noChangeAspect="1" noChangeArrowheads="1"/>
          </p:cNvPicPr>
          <p:nvPr/>
        </p:nvPicPr>
        <p:blipFill>
          <a:blip r:embed="rId2" cstate="print"/>
          <a:srcRect/>
          <a:stretch>
            <a:fillRect/>
          </a:stretch>
        </p:blipFill>
        <p:spPr bwMode="auto">
          <a:xfrm>
            <a:off x="179512" y="188640"/>
            <a:ext cx="4499992" cy="3062114"/>
          </a:xfrm>
          <a:prstGeom prst="rect">
            <a:avLst/>
          </a:prstGeom>
          <a:ln>
            <a:noFill/>
          </a:ln>
          <a:effectLst>
            <a:softEdge rad="112500"/>
          </a:effectLst>
        </p:spPr>
      </p:pic>
      <p:pic>
        <p:nvPicPr>
          <p:cNvPr id="4100" name="Picture 4" descr="C:\Users\user\Desktop\WP_20160414_030.jpg"/>
          <p:cNvPicPr>
            <a:picLocks noChangeAspect="1" noChangeArrowheads="1"/>
          </p:cNvPicPr>
          <p:nvPr/>
        </p:nvPicPr>
        <p:blipFill>
          <a:blip r:embed="rId3" cstate="print"/>
          <a:srcRect/>
          <a:stretch>
            <a:fillRect/>
          </a:stretch>
        </p:blipFill>
        <p:spPr bwMode="auto">
          <a:xfrm>
            <a:off x="179512" y="3356992"/>
            <a:ext cx="4464496" cy="3109332"/>
          </a:xfrm>
          <a:prstGeom prst="rect">
            <a:avLst/>
          </a:prstGeom>
          <a:ln>
            <a:noFill/>
          </a:ln>
          <a:effectLst>
            <a:softEdge rad="112500"/>
          </a:effectLst>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down)">
                                      <p:cBhvr>
                                        <p:cTn id="7" dur="1000"/>
                                        <p:tgtEl>
                                          <p:spTgt spid="2"/>
                                        </p:tgtEl>
                                      </p:cBhvr>
                                    </p:animEffect>
                                  </p:childTnLst>
                                </p:cTn>
                              </p:par>
                            </p:childTnLst>
                          </p:cTn>
                        </p:par>
                        <p:par>
                          <p:cTn id="8" fill="hold">
                            <p:stCondLst>
                              <p:cond delay="1000"/>
                            </p:stCondLst>
                            <p:childTnLst>
                              <p:par>
                                <p:cTn id="9" presetID="5" presetClass="entr" presetSubtype="5" fill="hold" nodeType="afterEffect">
                                  <p:stCondLst>
                                    <p:cond delay="0"/>
                                  </p:stCondLst>
                                  <p:childTnLst>
                                    <p:set>
                                      <p:cBhvr>
                                        <p:cTn id="10" dur="1" fill="hold">
                                          <p:stCondLst>
                                            <p:cond delay="0"/>
                                          </p:stCondLst>
                                        </p:cTn>
                                        <p:tgtEl>
                                          <p:spTgt spid="4099"/>
                                        </p:tgtEl>
                                        <p:attrNameLst>
                                          <p:attrName>style.visibility</p:attrName>
                                        </p:attrNameLst>
                                      </p:cBhvr>
                                      <p:to>
                                        <p:strVal val="visible"/>
                                      </p:to>
                                    </p:set>
                                    <p:animEffect transition="in" filter="checkerboard(down)">
                                      <p:cBhvr>
                                        <p:cTn id="11" dur="1000"/>
                                        <p:tgtEl>
                                          <p:spTgt spid="4099"/>
                                        </p:tgtEl>
                                      </p:cBhvr>
                                    </p:animEffect>
                                  </p:childTnLst>
                                </p:cTn>
                              </p:par>
                            </p:childTnLst>
                          </p:cTn>
                        </p:par>
                        <p:par>
                          <p:cTn id="12" fill="hold">
                            <p:stCondLst>
                              <p:cond delay="2000"/>
                            </p:stCondLst>
                            <p:childTnLst>
                              <p:par>
                                <p:cTn id="13" presetID="5" presetClass="entr" presetSubtype="5" fill="hold" nodeType="afterEffect">
                                  <p:stCondLst>
                                    <p:cond delay="0"/>
                                  </p:stCondLst>
                                  <p:childTnLst>
                                    <p:set>
                                      <p:cBhvr>
                                        <p:cTn id="14" dur="1" fill="hold">
                                          <p:stCondLst>
                                            <p:cond delay="0"/>
                                          </p:stCondLst>
                                        </p:cTn>
                                        <p:tgtEl>
                                          <p:spTgt spid="4100"/>
                                        </p:tgtEl>
                                        <p:attrNameLst>
                                          <p:attrName>style.visibility</p:attrName>
                                        </p:attrNameLst>
                                      </p:cBhvr>
                                      <p:to>
                                        <p:strVal val="visible"/>
                                      </p:to>
                                    </p:set>
                                    <p:animEffect transition="in" filter="checkerboard(down)">
                                      <p:cBhvr>
                                        <p:cTn id="15" dur="1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6048672"/>
          </a:xfrm>
        </p:spPr>
        <p:txBody>
          <a:bodyPr>
            <a:normAutofit fontScale="90000"/>
          </a:bodyPr>
          <a:lstStyle/>
          <a:p>
            <a:r>
              <a:rPr lang="ru-RU" sz="1400" dirty="0" smtClean="0"/>
              <a:t/>
            </a:r>
            <a:br>
              <a:rPr lang="ru-RU" sz="1400" dirty="0" smtClean="0"/>
            </a:br>
            <a:r>
              <a:rPr lang="ru-RU" sz="1400" dirty="0" err="1">
                <a:solidFill>
                  <a:schemeClr val="tx1"/>
                </a:solidFill>
              </a:rPr>
              <a:t>Г</a:t>
            </a:r>
            <a:r>
              <a:rPr lang="ru-RU" sz="1400" dirty="0" err="1" smtClean="0">
                <a:solidFill>
                  <a:schemeClr val="tx1"/>
                </a:solidFill>
              </a:rPr>
              <a:t>омумән </a:t>
            </a:r>
            <a:r>
              <a:rPr lang="ru-RU" sz="1400" dirty="0" err="1">
                <a:solidFill>
                  <a:schemeClr val="tx1"/>
                </a:solidFill>
              </a:rPr>
              <a:t>алганда</a:t>
            </a:r>
            <a:r>
              <a:rPr lang="ru-RU" sz="1400" dirty="0">
                <a:solidFill>
                  <a:schemeClr val="tx1"/>
                </a:solidFill>
              </a:rPr>
              <a:t> </a:t>
            </a:r>
            <a:r>
              <a:rPr lang="ru-RU" sz="1400" dirty="0" err="1">
                <a:solidFill>
                  <a:schemeClr val="tx1"/>
                </a:solidFill>
              </a:rPr>
              <a:t>нәтиҗә ясап</a:t>
            </a:r>
            <a:r>
              <a:rPr lang="ru-RU" sz="1400" dirty="0">
                <a:solidFill>
                  <a:schemeClr val="tx1"/>
                </a:solidFill>
              </a:rPr>
              <a:t> </a:t>
            </a:r>
            <a:r>
              <a:rPr lang="ru-RU" sz="1400" dirty="0" err="1">
                <a:solidFill>
                  <a:schemeClr val="tx1"/>
                </a:solidFill>
              </a:rPr>
              <a:t>шуны</a:t>
            </a:r>
            <a:r>
              <a:rPr lang="ru-RU" sz="1400" dirty="0">
                <a:solidFill>
                  <a:schemeClr val="tx1"/>
                </a:solidFill>
              </a:rPr>
              <a:t> </a:t>
            </a:r>
            <a:r>
              <a:rPr lang="ru-RU" sz="1400" dirty="0" err="1">
                <a:solidFill>
                  <a:schemeClr val="tx1"/>
                </a:solidFill>
              </a:rPr>
              <a:t>әйтергә мөмкин.Сенсор үсешне планлаштырып</a:t>
            </a:r>
            <a:r>
              <a:rPr lang="ru-RU" sz="1400" dirty="0">
                <a:solidFill>
                  <a:schemeClr val="tx1"/>
                </a:solidFill>
              </a:rPr>
              <a:t> </a:t>
            </a:r>
            <a:r>
              <a:rPr lang="ru-RU" sz="1400" dirty="0" err="1">
                <a:solidFill>
                  <a:schemeClr val="tx1"/>
                </a:solidFill>
              </a:rPr>
              <a:t>эзлекле</a:t>
            </a:r>
            <a:r>
              <a:rPr lang="ru-RU" sz="1400" dirty="0">
                <a:solidFill>
                  <a:schemeClr val="tx1"/>
                </a:solidFill>
              </a:rPr>
              <a:t> </a:t>
            </a:r>
            <a:r>
              <a:rPr lang="ru-RU" sz="1400" dirty="0" err="1">
                <a:solidFill>
                  <a:schemeClr val="tx1"/>
                </a:solidFill>
              </a:rPr>
              <a:t>алып</a:t>
            </a:r>
            <a:r>
              <a:rPr lang="ru-RU" sz="1400" dirty="0">
                <a:solidFill>
                  <a:schemeClr val="tx1"/>
                </a:solidFill>
              </a:rPr>
              <a:t> </a:t>
            </a:r>
            <a:r>
              <a:rPr lang="ru-RU" sz="1400" dirty="0" err="1">
                <a:solidFill>
                  <a:schemeClr val="tx1"/>
                </a:solidFill>
              </a:rPr>
              <a:t>барганда</a:t>
            </a:r>
            <a:r>
              <a:rPr lang="ru-RU" sz="1400" dirty="0">
                <a:solidFill>
                  <a:schemeClr val="tx1"/>
                </a:solidFill>
              </a:rPr>
              <a:t> </a:t>
            </a:r>
            <a:r>
              <a:rPr lang="ru-RU" sz="1400" dirty="0" err="1">
                <a:solidFill>
                  <a:schemeClr val="tx1"/>
                </a:solidFill>
              </a:rPr>
              <a:t>балалар</a:t>
            </a:r>
            <a:r>
              <a:rPr lang="ru-RU" sz="1400" dirty="0">
                <a:solidFill>
                  <a:schemeClr val="tx1"/>
                </a:solidFill>
              </a:rPr>
              <a:t>:</a:t>
            </a:r>
            <a:br>
              <a:rPr lang="ru-RU" sz="1400" dirty="0">
                <a:solidFill>
                  <a:schemeClr val="tx1"/>
                </a:solidFill>
              </a:rPr>
            </a:br>
            <a:r>
              <a:rPr lang="ru-RU" sz="1400" dirty="0">
                <a:solidFill>
                  <a:schemeClr val="tx1"/>
                </a:solidFill>
              </a:rPr>
              <a:t>-         практик </a:t>
            </a:r>
            <a:r>
              <a:rPr lang="ru-RU" sz="1400" dirty="0" err="1">
                <a:solidFill>
                  <a:schemeClr val="tx1"/>
                </a:solidFill>
              </a:rPr>
              <a:t>эшләр вакытында</a:t>
            </a:r>
            <a:r>
              <a:rPr lang="ru-RU" sz="1400" dirty="0">
                <a:solidFill>
                  <a:schemeClr val="tx1"/>
                </a:solidFill>
              </a:rPr>
              <a:t> </a:t>
            </a:r>
            <a:r>
              <a:rPr lang="ru-RU" sz="1400" dirty="0" err="1">
                <a:solidFill>
                  <a:schemeClr val="tx1"/>
                </a:solidFill>
              </a:rPr>
              <a:t>предметларның һәм күренешләрнең төсен</a:t>
            </a:r>
            <a:r>
              <a:rPr lang="ru-RU" sz="1400" dirty="0">
                <a:solidFill>
                  <a:schemeClr val="tx1"/>
                </a:solidFill>
              </a:rPr>
              <a:t>, </a:t>
            </a:r>
            <a:r>
              <a:rPr lang="ru-RU" sz="1400" dirty="0" err="1">
                <a:solidFill>
                  <a:schemeClr val="tx1"/>
                </a:solidFill>
              </a:rPr>
              <a:t>формасын</a:t>
            </a:r>
            <a:r>
              <a:rPr lang="ru-RU" sz="1400" dirty="0">
                <a:solidFill>
                  <a:schemeClr val="tx1"/>
                </a:solidFill>
              </a:rPr>
              <a:t>, </a:t>
            </a:r>
            <a:r>
              <a:rPr lang="ru-RU" sz="1400" dirty="0" err="1">
                <a:solidFill>
                  <a:schemeClr val="tx1"/>
                </a:solidFill>
              </a:rPr>
              <a:t>зурлыгын</a:t>
            </a:r>
            <a:r>
              <a:rPr lang="ru-RU" sz="1400" dirty="0">
                <a:solidFill>
                  <a:schemeClr val="tx1"/>
                </a:solidFill>
              </a:rPr>
              <a:t> </a:t>
            </a:r>
            <a:r>
              <a:rPr lang="ru-RU" sz="1400" dirty="0" err="1">
                <a:solidFill>
                  <a:schemeClr val="tx1"/>
                </a:solidFill>
              </a:rPr>
              <a:t>һәм </a:t>
            </a:r>
            <a:r>
              <a:rPr lang="ru-RU" sz="1400" dirty="0">
                <a:solidFill>
                  <a:schemeClr val="tx1"/>
                </a:solidFill>
              </a:rPr>
              <a:t>башка </a:t>
            </a:r>
            <a:r>
              <a:rPr lang="ru-RU" sz="1400" dirty="0" err="1">
                <a:solidFill>
                  <a:schemeClr val="tx1"/>
                </a:solidFill>
              </a:rPr>
              <a:t>үзенчәлекләрн аерып</a:t>
            </a:r>
            <a:r>
              <a:rPr lang="ru-RU" sz="1400" dirty="0">
                <a:solidFill>
                  <a:schemeClr val="tx1"/>
                </a:solidFill>
              </a:rPr>
              <a:t> </a:t>
            </a:r>
            <a:r>
              <a:rPr lang="ru-RU" sz="1400" dirty="0" err="1">
                <a:solidFill>
                  <a:schemeClr val="tx1"/>
                </a:solidFill>
              </a:rPr>
              <a:t>әйтә алалар</a:t>
            </a:r>
            <a:r>
              <a:rPr lang="ru-RU" sz="1400" dirty="0">
                <a:solidFill>
                  <a:schemeClr val="tx1"/>
                </a:solidFill>
              </a:rPr>
              <a:t>;</a:t>
            </a:r>
            <a:br>
              <a:rPr lang="ru-RU" sz="1400" dirty="0">
                <a:solidFill>
                  <a:schemeClr val="tx1"/>
                </a:solidFill>
              </a:rPr>
            </a:br>
            <a:r>
              <a:rPr lang="ru-RU" sz="1400" dirty="0">
                <a:solidFill>
                  <a:schemeClr val="tx1"/>
                </a:solidFill>
              </a:rPr>
              <a:t>-         </a:t>
            </a:r>
            <a:r>
              <a:rPr lang="ru-RU" sz="1400" dirty="0" err="1">
                <a:solidFill>
                  <a:schemeClr val="tx1"/>
                </a:solidFill>
              </a:rPr>
              <a:t>төсе </a:t>
            </a:r>
            <a:r>
              <a:rPr lang="ru-RU" sz="1400" dirty="0">
                <a:solidFill>
                  <a:schemeClr val="tx1"/>
                </a:solidFill>
              </a:rPr>
              <a:t>,</a:t>
            </a:r>
            <a:r>
              <a:rPr lang="ru-RU" sz="1400" dirty="0" err="1">
                <a:solidFill>
                  <a:schemeClr val="tx1"/>
                </a:solidFill>
              </a:rPr>
              <a:t>формасы,яки</a:t>
            </a:r>
            <a:r>
              <a:rPr lang="ru-RU" sz="1400" dirty="0">
                <a:solidFill>
                  <a:schemeClr val="tx1"/>
                </a:solidFill>
              </a:rPr>
              <a:t> </a:t>
            </a:r>
            <a:r>
              <a:rPr lang="ru-RU" sz="1400" dirty="0" err="1">
                <a:solidFill>
                  <a:schemeClr val="tx1"/>
                </a:solidFill>
              </a:rPr>
              <a:t>нинди</a:t>
            </a:r>
            <a:r>
              <a:rPr lang="ru-RU" sz="1400" dirty="0">
                <a:solidFill>
                  <a:schemeClr val="tx1"/>
                </a:solidFill>
              </a:rPr>
              <a:t> </a:t>
            </a:r>
            <a:r>
              <a:rPr lang="ru-RU" sz="1400" dirty="0" err="1">
                <a:solidFill>
                  <a:schemeClr val="tx1"/>
                </a:solidFill>
              </a:rPr>
              <a:t>дә булса</a:t>
            </a:r>
            <a:r>
              <a:rPr lang="ru-RU" sz="1400" dirty="0">
                <a:solidFill>
                  <a:schemeClr val="tx1"/>
                </a:solidFill>
              </a:rPr>
              <a:t> </a:t>
            </a:r>
            <a:r>
              <a:rPr lang="ru-RU" sz="1400" dirty="0" err="1">
                <a:solidFill>
                  <a:schemeClr val="tx1"/>
                </a:solidFill>
              </a:rPr>
              <a:t>бер</a:t>
            </a:r>
            <a:r>
              <a:rPr lang="ru-RU" sz="1400" dirty="0">
                <a:solidFill>
                  <a:schemeClr val="tx1"/>
                </a:solidFill>
              </a:rPr>
              <a:t> </a:t>
            </a:r>
            <a:r>
              <a:rPr lang="ru-RU" sz="1400" dirty="0" err="1">
                <a:solidFill>
                  <a:schemeClr val="tx1"/>
                </a:solidFill>
              </a:rPr>
              <a:t>сыйфатына</a:t>
            </a:r>
            <a:r>
              <a:rPr lang="ru-RU" sz="1400" dirty="0">
                <a:solidFill>
                  <a:schemeClr val="tx1"/>
                </a:solidFill>
              </a:rPr>
              <a:t> </a:t>
            </a:r>
            <a:r>
              <a:rPr lang="ru-RU" sz="1400" dirty="0" err="1">
                <a:solidFill>
                  <a:schemeClr val="tx1"/>
                </a:solidFill>
              </a:rPr>
              <a:t>карап</a:t>
            </a:r>
            <a:r>
              <a:rPr lang="ru-RU" sz="1400" dirty="0">
                <a:solidFill>
                  <a:schemeClr val="tx1"/>
                </a:solidFill>
              </a:rPr>
              <a:t> </a:t>
            </a:r>
            <a:r>
              <a:rPr lang="ru-RU" sz="1400" dirty="0" err="1">
                <a:solidFill>
                  <a:schemeClr val="tx1"/>
                </a:solidFill>
              </a:rPr>
              <a:t>предметларны</a:t>
            </a:r>
            <a:r>
              <a:rPr lang="ru-RU" sz="1400" dirty="0">
                <a:solidFill>
                  <a:schemeClr val="tx1"/>
                </a:solidFill>
              </a:rPr>
              <a:t> </a:t>
            </a:r>
            <a:r>
              <a:rPr lang="ru-RU" sz="1400" dirty="0" err="1">
                <a:solidFill>
                  <a:schemeClr val="tx1"/>
                </a:solidFill>
              </a:rPr>
              <a:t>группаларга</a:t>
            </a:r>
            <a:r>
              <a:rPr lang="ru-RU" sz="1400" dirty="0">
                <a:solidFill>
                  <a:schemeClr val="tx1"/>
                </a:solidFill>
              </a:rPr>
              <a:t> </a:t>
            </a:r>
            <a:r>
              <a:rPr lang="ru-RU" sz="1400" dirty="0" err="1">
                <a:solidFill>
                  <a:schemeClr val="tx1"/>
                </a:solidFill>
              </a:rPr>
              <a:t>бүләләр;</a:t>
            </a:r>
            <a:r>
              <a:rPr lang="ru-RU" sz="1400" dirty="0">
                <a:solidFill>
                  <a:schemeClr val="tx1"/>
                </a:solidFill>
              </a:rPr>
              <a:t/>
            </a:r>
            <a:br>
              <a:rPr lang="ru-RU" sz="1400" dirty="0">
                <a:solidFill>
                  <a:schemeClr val="tx1"/>
                </a:solidFill>
              </a:rPr>
            </a:br>
            <a:r>
              <a:rPr lang="ru-RU" sz="1400" dirty="0">
                <a:solidFill>
                  <a:schemeClr val="tx1"/>
                </a:solidFill>
              </a:rPr>
              <a:t>-         </a:t>
            </a:r>
            <a:r>
              <a:rPr lang="ru-RU" sz="1400" dirty="0" err="1">
                <a:solidFill>
                  <a:schemeClr val="tx1"/>
                </a:solidFill>
              </a:rPr>
              <a:t>билгеле</a:t>
            </a:r>
            <a:r>
              <a:rPr lang="ru-RU" sz="1400" dirty="0">
                <a:solidFill>
                  <a:schemeClr val="tx1"/>
                </a:solidFill>
              </a:rPr>
              <a:t> </a:t>
            </a:r>
            <a:r>
              <a:rPr lang="ru-RU" sz="1400" dirty="0" err="1">
                <a:solidFill>
                  <a:schemeClr val="tx1"/>
                </a:solidFill>
              </a:rPr>
              <a:t>бер</a:t>
            </a:r>
            <a:r>
              <a:rPr lang="ru-RU" sz="1400" dirty="0">
                <a:solidFill>
                  <a:schemeClr val="tx1"/>
                </a:solidFill>
              </a:rPr>
              <a:t> </a:t>
            </a:r>
            <a:r>
              <a:rPr lang="ru-RU" sz="1400" dirty="0" err="1">
                <a:solidFill>
                  <a:schemeClr val="tx1"/>
                </a:solidFill>
              </a:rPr>
              <a:t>үзлеге буенча</a:t>
            </a:r>
            <a:r>
              <a:rPr lang="ru-RU" sz="1400" dirty="0">
                <a:solidFill>
                  <a:schemeClr val="tx1"/>
                </a:solidFill>
              </a:rPr>
              <a:t> </a:t>
            </a:r>
            <a:r>
              <a:rPr lang="ru-RU" sz="1400" dirty="0" err="1">
                <a:solidFill>
                  <a:schemeClr val="tx1"/>
                </a:solidFill>
              </a:rPr>
              <a:t>төркемнәргә аералар</a:t>
            </a:r>
            <a:r>
              <a:rPr lang="ru-RU" sz="1400" dirty="0">
                <a:solidFill>
                  <a:schemeClr val="tx1"/>
                </a:solidFill>
              </a:rPr>
              <a:t>.</a:t>
            </a:r>
            <a:br>
              <a:rPr lang="ru-RU" sz="1400" dirty="0">
                <a:solidFill>
                  <a:schemeClr val="tx1"/>
                </a:solidFill>
              </a:rPr>
            </a:br>
            <a:r>
              <a:rPr lang="ru-RU" sz="1400" dirty="0">
                <a:solidFill>
                  <a:schemeClr val="tx1"/>
                </a:solidFill>
              </a:rPr>
              <a:t>-         </a:t>
            </a:r>
            <a:r>
              <a:rPr lang="ru-RU" sz="1400" dirty="0" err="1">
                <a:solidFill>
                  <a:schemeClr val="tx1"/>
                </a:solidFill>
              </a:rPr>
              <a:t>нинди</a:t>
            </a:r>
            <a:r>
              <a:rPr lang="ru-RU" sz="1400" dirty="0">
                <a:solidFill>
                  <a:schemeClr val="tx1"/>
                </a:solidFill>
              </a:rPr>
              <a:t> </a:t>
            </a:r>
            <a:r>
              <a:rPr lang="ru-RU" sz="1400" dirty="0" err="1">
                <a:solidFill>
                  <a:schemeClr val="tx1"/>
                </a:solidFill>
              </a:rPr>
              <a:t>дә булса</a:t>
            </a:r>
            <a:r>
              <a:rPr lang="ru-RU" sz="1400" dirty="0">
                <a:solidFill>
                  <a:schemeClr val="tx1"/>
                </a:solidFill>
              </a:rPr>
              <a:t> </a:t>
            </a:r>
            <a:r>
              <a:rPr lang="ru-RU" sz="1400" dirty="0" err="1">
                <a:solidFill>
                  <a:schemeClr val="tx1"/>
                </a:solidFill>
              </a:rPr>
              <a:t>бер</a:t>
            </a:r>
            <a:r>
              <a:rPr lang="ru-RU" sz="1400" dirty="0">
                <a:solidFill>
                  <a:schemeClr val="tx1"/>
                </a:solidFill>
              </a:rPr>
              <a:t> </a:t>
            </a:r>
            <a:r>
              <a:rPr lang="ru-RU" sz="1400" dirty="0" err="1">
                <a:solidFill>
                  <a:schemeClr val="tx1"/>
                </a:solidFill>
              </a:rPr>
              <a:t>сыйфаты</a:t>
            </a:r>
            <a:r>
              <a:rPr lang="ru-RU" sz="1400" dirty="0">
                <a:solidFill>
                  <a:schemeClr val="tx1"/>
                </a:solidFill>
              </a:rPr>
              <a:t> </a:t>
            </a:r>
            <a:r>
              <a:rPr lang="ru-RU" sz="1400" dirty="0" err="1">
                <a:solidFill>
                  <a:schemeClr val="tx1"/>
                </a:solidFill>
              </a:rPr>
              <a:t>буенча</a:t>
            </a:r>
            <a:r>
              <a:rPr lang="ru-RU" sz="1400" dirty="0">
                <a:solidFill>
                  <a:schemeClr val="tx1"/>
                </a:solidFill>
              </a:rPr>
              <a:t> </a:t>
            </a:r>
            <a:r>
              <a:rPr lang="ru-RU" sz="1400" dirty="0" err="1">
                <a:solidFill>
                  <a:schemeClr val="tx1"/>
                </a:solidFill>
              </a:rPr>
              <a:t>тирәлектән әйберләр табалар(кар,үлән,апельсин һ.б</a:t>
            </a:r>
            <a:r>
              <a:rPr lang="ru-RU" sz="1400" dirty="0">
                <a:solidFill>
                  <a:schemeClr val="tx1"/>
                </a:solidFill>
              </a:rPr>
              <a:t>) </a:t>
            </a:r>
            <a:r>
              <a:rPr lang="ru-RU" sz="1400" dirty="0" err="1">
                <a:solidFill>
                  <a:schemeClr val="tx1"/>
                </a:solidFill>
              </a:rPr>
              <a:t>төрле зурлыктагы</a:t>
            </a:r>
            <a:r>
              <a:rPr lang="ru-RU" sz="1400" dirty="0">
                <a:solidFill>
                  <a:schemeClr val="tx1"/>
                </a:solidFill>
              </a:rPr>
              <a:t> </a:t>
            </a:r>
            <a:r>
              <a:rPr lang="ru-RU" sz="1400" dirty="0" err="1">
                <a:solidFill>
                  <a:schemeClr val="tx1"/>
                </a:solidFill>
              </a:rPr>
              <a:t>тапларда:Аю,аю</a:t>
            </a:r>
            <a:r>
              <a:rPr lang="ru-RU" sz="1400" dirty="0">
                <a:solidFill>
                  <a:schemeClr val="tx1"/>
                </a:solidFill>
              </a:rPr>
              <a:t> паласы; </a:t>
            </a:r>
            <a:r>
              <a:rPr lang="ru-RU" sz="1400" dirty="0" err="1">
                <a:solidFill>
                  <a:schemeClr val="tx1"/>
                </a:solidFill>
              </a:rPr>
              <a:t>песи</a:t>
            </a:r>
            <a:r>
              <a:rPr lang="ru-RU" sz="1400" dirty="0">
                <a:solidFill>
                  <a:schemeClr val="tx1"/>
                </a:solidFill>
              </a:rPr>
              <a:t>, </a:t>
            </a:r>
            <a:r>
              <a:rPr lang="ru-RU" sz="1400" dirty="0" err="1">
                <a:solidFill>
                  <a:schemeClr val="tx1"/>
                </a:solidFill>
              </a:rPr>
              <a:t>песи</a:t>
            </a:r>
            <a:r>
              <a:rPr lang="ru-RU" sz="1400" dirty="0">
                <a:solidFill>
                  <a:schemeClr val="tx1"/>
                </a:solidFill>
              </a:rPr>
              <a:t> </a:t>
            </a:r>
            <a:r>
              <a:rPr lang="ru-RU" sz="1400" dirty="0" err="1">
                <a:solidFill>
                  <a:schemeClr val="tx1"/>
                </a:solidFill>
              </a:rPr>
              <a:t>баласы</a:t>
            </a:r>
            <a:r>
              <a:rPr lang="ru-RU" sz="1400" dirty="0">
                <a:solidFill>
                  <a:schemeClr val="tx1"/>
                </a:solidFill>
              </a:rPr>
              <a:t>.</a:t>
            </a:r>
            <a:br>
              <a:rPr lang="ru-RU" sz="1400" dirty="0">
                <a:solidFill>
                  <a:schemeClr val="tx1"/>
                </a:solidFill>
              </a:rPr>
            </a:br>
            <a:r>
              <a:rPr lang="ru-RU" sz="1400" dirty="0">
                <a:solidFill>
                  <a:schemeClr val="tx1"/>
                </a:solidFill>
              </a:rPr>
              <a:t>-         </a:t>
            </a:r>
            <a:r>
              <a:rPr lang="ru-RU" sz="1400" dirty="0" err="1">
                <a:solidFill>
                  <a:schemeClr val="tx1"/>
                </a:solidFill>
              </a:rPr>
              <a:t>Охшашлыгы</a:t>
            </a:r>
            <a:r>
              <a:rPr lang="ru-RU" sz="1400" dirty="0">
                <a:solidFill>
                  <a:schemeClr val="tx1"/>
                </a:solidFill>
              </a:rPr>
              <a:t> </a:t>
            </a:r>
            <a:r>
              <a:rPr lang="ru-RU" sz="1400" dirty="0" err="1">
                <a:solidFill>
                  <a:schemeClr val="tx1"/>
                </a:solidFill>
              </a:rPr>
              <a:t>буенча</a:t>
            </a:r>
            <a:r>
              <a:rPr lang="ru-RU" sz="1400" dirty="0">
                <a:solidFill>
                  <a:schemeClr val="tx1"/>
                </a:solidFill>
              </a:rPr>
              <a:t> </a:t>
            </a:r>
            <a:r>
              <a:rPr lang="ru-RU" sz="1400" dirty="0" err="1">
                <a:solidFill>
                  <a:schemeClr val="tx1"/>
                </a:solidFill>
              </a:rPr>
              <a:t>сүзләрне бик</a:t>
            </a:r>
            <a:r>
              <a:rPr lang="ru-RU" sz="1400" dirty="0">
                <a:solidFill>
                  <a:schemeClr val="tx1"/>
                </a:solidFill>
              </a:rPr>
              <a:t> </a:t>
            </a:r>
            <a:r>
              <a:rPr lang="ru-RU" sz="1400" dirty="0" err="1">
                <a:solidFill>
                  <a:schemeClr val="tx1"/>
                </a:solidFill>
              </a:rPr>
              <a:t>уңышлы куллана</a:t>
            </a:r>
            <a:r>
              <a:rPr lang="ru-RU" sz="1400" dirty="0">
                <a:solidFill>
                  <a:schemeClr val="tx1"/>
                </a:solidFill>
              </a:rPr>
              <a:t> </a:t>
            </a:r>
            <a:r>
              <a:rPr lang="ru-RU" sz="1400" dirty="0" err="1">
                <a:solidFill>
                  <a:schemeClr val="tx1"/>
                </a:solidFill>
              </a:rPr>
              <a:t>алалар</a:t>
            </a:r>
            <a:r>
              <a:rPr lang="ru-RU" sz="1400" dirty="0">
                <a:solidFill>
                  <a:schemeClr val="tx1"/>
                </a:solidFill>
              </a:rPr>
              <a:t>; </a:t>
            </a:r>
            <a:r>
              <a:rPr lang="ru-RU" sz="1400" dirty="0" err="1">
                <a:solidFill>
                  <a:schemeClr val="tx1"/>
                </a:solidFill>
              </a:rPr>
              <a:t>формасын</a:t>
            </a:r>
            <a:r>
              <a:rPr lang="ru-RU" sz="1400" dirty="0">
                <a:solidFill>
                  <a:schemeClr val="tx1"/>
                </a:solidFill>
              </a:rPr>
              <a:t> </a:t>
            </a:r>
            <a:r>
              <a:rPr lang="ru-RU" sz="1400" dirty="0" err="1">
                <a:solidFill>
                  <a:schemeClr val="tx1"/>
                </a:solidFill>
              </a:rPr>
              <a:t>әйтү өчен</a:t>
            </a:r>
            <a:r>
              <a:rPr lang="ru-RU" sz="1400" dirty="0">
                <a:solidFill>
                  <a:schemeClr val="tx1"/>
                </a:solidFill>
              </a:rPr>
              <a:t>(</a:t>
            </a:r>
            <a:r>
              <a:rPr lang="ru-RU" sz="1400" dirty="0" err="1">
                <a:solidFill>
                  <a:schemeClr val="tx1"/>
                </a:solidFill>
              </a:rPr>
              <a:t>кирпеч,туп,шар,капкач,йомырка</a:t>
            </a:r>
            <a:r>
              <a:rPr lang="ru-RU" sz="1400" dirty="0">
                <a:solidFill>
                  <a:schemeClr val="tx1"/>
                </a:solidFill>
              </a:rPr>
              <a:t>, </a:t>
            </a:r>
            <a:r>
              <a:rPr lang="ru-RU" sz="1400" dirty="0" err="1">
                <a:solidFill>
                  <a:schemeClr val="tx1"/>
                </a:solidFill>
              </a:rPr>
              <a:t>кыяр</a:t>
            </a:r>
            <a:r>
              <a:rPr lang="ru-RU" sz="1400" dirty="0">
                <a:solidFill>
                  <a:schemeClr val="tx1"/>
                </a:solidFill>
              </a:rPr>
              <a:t> </a:t>
            </a:r>
            <a:r>
              <a:rPr lang="ru-RU" sz="1400" dirty="0" err="1">
                <a:solidFill>
                  <a:schemeClr val="tx1"/>
                </a:solidFill>
              </a:rPr>
              <a:t>һ.б.</a:t>
            </a:r>
            <a:r>
              <a:rPr lang="ru-RU" sz="1400" dirty="0">
                <a:solidFill>
                  <a:schemeClr val="tx1"/>
                </a:solidFill>
              </a:rPr>
              <a:t>), </a:t>
            </a:r>
            <a:r>
              <a:rPr lang="ru-RU" sz="1400" dirty="0" err="1">
                <a:solidFill>
                  <a:schemeClr val="tx1"/>
                </a:solidFill>
              </a:rPr>
              <a:t>төсне(үлән,апельсин,памидор,чеби һ.б.</a:t>
            </a:r>
            <a:r>
              <a:rPr lang="ru-RU" sz="1400" dirty="0">
                <a:solidFill>
                  <a:schemeClr val="tx1"/>
                </a:solidFill>
              </a:rPr>
              <a:t>)</a:t>
            </a:r>
            <a:br>
              <a:rPr lang="ru-RU" sz="1400" dirty="0">
                <a:solidFill>
                  <a:schemeClr val="tx1"/>
                </a:solidFill>
              </a:rPr>
            </a:br>
            <a:r>
              <a:rPr lang="ru-RU" sz="1400" dirty="0">
                <a:solidFill>
                  <a:schemeClr val="tx1"/>
                </a:solidFill>
              </a:rPr>
              <a:t>-         </a:t>
            </a:r>
            <a:r>
              <a:rPr lang="ru-RU" sz="1400" dirty="0" err="1">
                <a:solidFill>
                  <a:schemeClr val="tx1"/>
                </a:solidFill>
              </a:rPr>
              <a:t>Мөстәкыйль сюжетлы</a:t>
            </a:r>
            <a:r>
              <a:rPr lang="ru-RU" sz="1400" dirty="0">
                <a:solidFill>
                  <a:schemeClr val="tx1"/>
                </a:solidFill>
              </a:rPr>
              <a:t> </a:t>
            </a:r>
            <a:r>
              <a:rPr lang="ru-RU" sz="1400" dirty="0" err="1">
                <a:solidFill>
                  <a:schemeClr val="tx1"/>
                </a:solidFill>
              </a:rPr>
              <a:t>уен</a:t>
            </a:r>
            <a:r>
              <a:rPr lang="ru-RU" sz="1400" dirty="0">
                <a:solidFill>
                  <a:schemeClr val="tx1"/>
                </a:solidFill>
              </a:rPr>
              <a:t> </a:t>
            </a:r>
            <a:r>
              <a:rPr lang="ru-RU" sz="1400" dirty="0" err="1">
                <a:solidFill>
                  <a:schemeClr val="tx1"/>
                </a:solidFill>
              </a:rPr>
              <a:t>өчен төсе,формасы буенча</a:t>
            </a:r>
            <a:r>
              <a:rPr lang="ru-RU" sz="1400" dirty="0">
                <a:solidFill>
                  <a:schemeClr val="tx1"/>
                </a:solidFill>
              </a:rPr>
              <a:t> </a:t>
            </a:r>
            <a:r>
              <a:rPr lang="ru-RU" sz="1400" dirty="0" err="1">
                <a:solidFill>
                  <a:schemeClr val="tx1"/>
                </a:solidFill>
              </a:rPr>
              <a:t>предметларны</a:t>
            </a:r>
            <a:r>
              <a:rPr lang="ru-RU" sz="1400" dirty="0">
                <a:solidFill>
                  <a:schemeClr val="tx1"/>
                </a:solidFill>
              </a:rPr>
              <a:t> </a:t>
            </a:r>
            <a:r>
              <a:rPr lang="ru-RU" sz="1400" dirty="0" err="1">
                <a:solidFill>
                  <a:schemeClr val="tx1"/>
                </a:solidFill>
              </a:rPr>
              <a:t>сайлап</a:t>
            </a:r>
            <a:r>
              <a:rPr lang="ru-RU" sz="1400" dirty="0">
                <a:solidFill>
                  <a:schemeClr val="tx1"/>
                </a:solidFill>
              </a:rPr>
              <a:t> </a:t>
            </a:r>
            <a:r>
              <a:rPr lang="ru-RU" sz="1400" dirty="0" err="1">
                <a:solidFill>
                  <a:schemeClr val="tx1"/>
                </a:solidFill>
              </a:rPr>
              <a:t>алалар</a:t>
            </a:r>
            <a:r>
              <a:rPr lang="ru-RU" sz="1400" dirty="0">
                <a:solidFill>
                  <a:schemeClr val="tx1"/>
                </a:solidFill>
              </a:rPr>
              <a:t>(</a:t>
            </a:r>
            <a:r>
              <a:rPr lang="ru-RU" sz="1400" dirty="0" err="1">
                <a:solidFill>
                  <a:schemeClr val="tx1"/>
                </a:solidFill>
              </a:rPr>
              <a:t>машинага</a:t>
            </a:r>
            <a:r>
              <a:rPr lang="ru-RU" sz="1400" dirty="0">
                <a:solidFill>
                  <a:schemeClr val="tx1"/>
                </a:solidFill>
              </a:rPr>
              <a:t> </a:t>
            </a:r>
            <a:r>
              <a:rPr lang="ru-RU" sz="1400" dirty="0" err="1">
                <a:solidFill>
                  <a:schemeClr val="tx1"/>
                </a:solidFill>
              </a:rPr>
              <a:t>билгеле</a:t>
            </a:r>
            <a:r>
              <a:rPr lang="ru-RU" sz="1400" dirty="0">
                <a:solidFill>
                  <a:schemeClr val="tx1"/>
                </a:solidFill>
              </a:rPr>
              <a:t> </a:t>
            </a:r>
            <a:r>
              <a:rPr lang="ru-RU" sz="1400" dirty="0" err="1">
                <a:solidFill>
                  <a:schemeClr val="tx1"/>
                </a:solidFill>
              </a:rPr>
              <a:t>бер</a:t>
            </a:r>
            <a:r>
              <a:rPr lang="ru-RU" sz="1400" dirty="0">
                <a:solidFill>
                  <a:schemeClr val="tx1"/>
                </a:solidFill>
              </a:rPr>
              <a:t> </a:t>
            </a:r>
            <a:r>
              <a:rPr lang="ru-RU" sz="1400" dirty="0" err="1">
                <a:solidFill>
                  <a:schemeClr val="tx1"/>
                </a:solidFill>
              </a:rPr>
              <a:t>төстәге кирпечләр төиләр, төсе буенча</a:t>
            </a:r>
            <a:r>
              <a:rPr lang="ru-RU" sz="1400" dirty="0">
                <a:solidFill>
                  <a:schemeClr val="tx1"/>
                </a:solidFill>
              </a:rPr>
              <a:t> </a:t>
            </a:r>
            <a:r>
              <a:rPr lang="ru-RU" sz="1400" dirty="0" err="1">
                <a:solidFill>
                  <a:schemeClr val="tx1"/>
                </a:solidFill>
              </a:rPr>
              <a:t>курчакк</a:t>
            </a:r>
            <a:r>
              <a:rPr lang="ru-RU" sz="1400" dirty="0">
                <a:solidFill>
                  <a:schemeClr val="tx1"/>
                </a:solidFill>
              </a:rPr>
              <a:t> </a:t>
            </a:r>
            <a:r>
              <a:rPr lang="ru-RU" sz="1400" dirty="0" err="1">
                <a:solidFill>
                  <a:schemeClr val="tx1"/>
                </a:solidFill>
              </a:rPr>
              <a:t>киемнәр сайлап</a:t>
            </a:r>
            <a:r>
              <a:rPr lang="ru-RU" sz="1400" dirty="0">
                <a:solidFill>
                  <a:schemeClr val="tx1"/>
                </a:solidFill>
              </a:rPr>
              <a:t> </a:t>
            </a:r>
            <a:r>
              <a:rPr lang="ru-RU" sz="1400" dirty="0" err="1">
                <a:solidFill>
                  <a:schemeClr val="tx1"/>
                </a:solidFill>
              </a:rPr>
              <a:t>алалар</a:t>
            </a:r>
            <a:r>
              <a:rPr lang="ru-RU" sz="1400" dirty="0">
                <a:solidFill>
                  <a:schemeClr val="tx1"/>
                </a:solidFill>
              </a:rPr>
              <a:t>)</a:t>
            </a:r>
            <a:br>
              <a:rPr lang="ru-RU" sz="1400" dirty="0">
                <a:solidFill>
                  <a:schemeClr val="tx1"/>
                </a:solidFill>
              </a:rPr>
            </a:br>
            <a:r>
              <a:rPr lang="ru-RU" sz="1400" dirty="0">
                <a:solidFill>
                  <a:schemeClr val="tx1"/>
                </a:solidFill>
              </a:rPr>
              <a:t>-         </a:t>
            </a:r>
            <a:r>
              <a:rPr lang="ru-RU" sz="1400" dirty="0" err="1">
                <a:solidFill>
                  <a:schemeClr val="tx1"/>
                </a:solidFill>
              </a:rPr>
              <a:t>Төсләрне аерып</a:t>
            </a:r>
            <a:r>
              <a:rPr lang="ru-RU" sz="1400" dirty="0">
                <a:solidFill>
                  <a:schemeClr val="tx1"/>
                </a:solidFill>
              </a:rPr>
              <a:t> актив </a:t>
            </a:r>
            <a:r>
              <a:rPr lang="ru-RU" sz="1400" dirty="0" err="1">
                <a:solidFill>
                  <a:schemeClr val="tx1"/>
                </a:solidFill>
              </a:rPr>
              <a:t>куллана</a:t>
            </a:r>
            <a:r>
              <a:rPr lang="ru-RU" sz="1400" dirty="0">
                <a:solidFill>
                  <a:schemeClr val="tx1"/>
                </a:solidFill>
              </a:rPr>
              <a:t> </a:t>
            </a:r>
            <a:r>
              <a:rPr lang="ru-RU" sz="1400" dirty="0" err="1">
                <a:solidFill>
                  <a:schemeClr val="tx1"/>
                </a:solidFill>
              </a:rPr>
              <a:t>башлыйлар</a:t>
            </a:r>
            <a:r>
              <a:rPr lang="ru-RU" sz="1400" dirty="0">
                <a:solidFill>
                  <a:schemeClr val="tx1"/>
                </a:solidFill>
              </a:rPr>
              <a:t>.</a:t>
            </a:r>
            <a:br>
              <a:rPr lang="ru-RU" sz="1400" dirty="0">
                <a:solidFill>
                  <a:schemeClr val="tx1"/>
                </a:solidFill>
              </a:rPr>
            </a:br>
            <a:r>
              <a:rPr lang="ru-RU" sz="1400" dirty="0">
                <a:solidFill>
                  <a:schemeClr val="tx1"/>
                </a:solidFill>
              </a:rPr>
              <a:t>   </a:t>
            </a:r>
            <a:r>
              <a:rPr lang="ru-RU" sz="1400" dirty="0" err="1">
                <a:solidFill>
                  <a:schemeClr val="tx1"/>
                </a:solidFill>
              </a:rPr>
              <a:t>Безнең кечкенәләр төркемендә балаларның </a:t>
            </a:r>
            <a:r>
              <a:rPr lang="ru-RU" sz="1400" dirty="0">
                <a:solidFill>
                  <a:schemeClr val="tx1"/>
                </a:solidFill>
              </a:rPr>
              <a:t>сенсор </a:t>
            </a:r>
            <a:r>
              <a:rPr lang="ru-RU" sz="1400" dirty="0" err="1">
                <a:solidFill>
                  <a:schemeClr val="tx1"/>
                </a:solidFill>
              </a:rPr>
              <a:t>үсеше өчен предметлы</a:t>
            </a:r>
            <a:r>
              <a:rPr lang="ru-RU" sz="1400" dirty="0">
                <a:solidFill>
                  <a:schemeClr val="tx1"/>
                </a:solidFill>
              </a:rPr>
              <a:t> </a:t>
            </a:r>
            <a:r>
              <a:rPr lang="ru-RU" sz="1400" dirty="0" err="1">
                <a:solidFill>
                  <a:schemeClr val="tx1"/>
                </a:solidFill>
              </a:rPr>
              <a:t>тирәлек үзгәртелеп яңартылып </a:t>
            </a:r>
            <a:r>
              <a:rPr lang="ru-RU" sz="1400" dirty="0">
                <a:solidFill>
                  <a:schemeClr val="tx1"/>
                </a:solidFill>
              </a:rPr>
              <a:t>тора. </a:t>
            </a:r>
            <a:r>
              <a:rPr lang="ru-RU" sz="1400" dirty="0" err="1">
                <a:solidFill>
                  <a:schemeClr val="tx1"/>
                </a:solidFill>
              </a:rPr>
              <a:t>Төрле уенчыклардан</a:t>
            </a:r>
            <a:r>
              <a:rPr lang="ru-RU" sz="1400" dirty="0">
                <a:solidFill>
                  <a:schemeClr val="tx1"/>
                </a:solidFill>
              </a:rPr>
              <a:t> </a:t>
            </a:r>
            <a:r>
              <a:rPr lang="ru-RU" sz="1400" dirty="0" err="1">
                <a:solidFill>
                  <a:schemeClr val="tx1"/>
                </a:solidFill>
              </a:rPr>
              <a:t>тыш</a:t>
            </a:r>
            <a:r>
              <a:rPr lang="ru-RU" sz="1400" dirty="0">
                <a:solidFill>
                  <a:schemeClr val="tx1"/>
                </a:solidFill>
              </a:rPr>
              <a:t> </a:t>
            </a:r>
            <a:r>
              <a:rPr lang="ru-RU" sz="1400" dirty="0" err="1">
                <a:solidFill>
                  <a:schemeClr val="tx1"/>
                </a:solidFill>
              </a:rPr>
              <a:t>балаларның ыргыту</a:t>
            </a:r>
            <a:r>
              <a:rPr lang="ru-RU" sz="1400" dirty="0">
                <a:solidFill>
                  <a:schemeClr val="tx1"/>
                </a:solidFill>
              </a:rPr>
              <a:t> </a:t>
            </a:r>
            <a:r>
              <a:rPr lang="ru-RU" sz="1400" dirty="0" err="1">
                <a:solidFill>
                  <a:schemeClr val="tx1"/>
                </a:solidFill>
              </a:rPr>
              <a:t>материалларыннан(төрле савытлар,капкачлар</a:t>
            </a:r>
            <a:r>
              <a:rPr lang="ru-RU" sz="1400" dirty="0">
                <a:solidFill>
                  <a:schemeClr val="tx1"/>
                </a:solidFill>
              </a:rPr>
              <a:t>)да </a:t>
            </a:r>
            <a:r>
              <a:rPr lang="ru-RU" sz="1400" dirty="0" err="1">
                <a:solidFill>
                  <a:schemeClr val="tx1"/>
                </a:solidFill>
              </a:rPr>
              <a:t>уеннар</a:t>
            </a:r>
            <a:r>
              <a:rPr lang="ru-RU" sz="1400" dirty="0">
                <a:solidFill>
                  <a:schemeClr val="tx1"/>
                </a:solidFill>
              </a:rPr>
              <a:t> </a:t>
            </a:r>
            <a:r>
              <a:rPr lang="ru-RU" sz="1400" dirty="0" err="1">
                <a:solidFill>
                  <a:schemeClr val="tx1"/>
                </a:solidFill>
              </a:rPr>
              <a:t>оештырыла</a:t>
            </a:r>
            <a:r>
              <a:rPr lang="ru-RU" sz="1400" dirty="0">
                <a:solidFill>
                  <a:schemeClr val="tx1"/>
                </a:solidFill>
              </a:rPr>
              <a:t>. </a:t>
            </a:r>
            <a:r>
              <a:rPr lang="ru-RU" sz="1400" dirty="0" err="1" smtClean="0">
                <a:solidFill>
                  <a:schemeClr val="tx1"/>
                </a:solidFill>
              </a:rPr>
              <a:t>Моның </a:t>
            </a:r>
            <a:r>
              <a:rPr lang="ru-RU" sz="1400" dirty="0" err="1">
                <a:solidFill>
                  <a:schemeClr val="tx1"/>
                </a:solidFill>
              </a:rPr>
              <a:t>өчен әти –әниләр белән төрле уен</a:t>
            </a:r>
            <a:r>
              <a:rPr lang="ru-RU" sz="1400" dirty="0">
                <a:solidFill>
                  <a:schemeClr val="tx1"/>
                </a:solidFill>
              </a:rPr>
              <a:t> </a:t>
            </a:r>
            <a:r>
              <a:rPr lang="ru-RU" sz="1400" dirty="0" err="1">
                <a:solidFill>
                  <a:schemeClr val="tx1"/>
                </a:solidFill>
              </a:rPr>
              <a:t>почмакларын</a:t>
            </a:r>
            <a:r>
              <a:rPr lang="ru-RU" sz="1400" dirty="0">
                <a:solidFill>
                  <a:schemeClr val="tx1"/>
                </a:solidFill>
              </a:rPr>
              <a:t> </a:t>
            </a:r>
            <a:r>
              <a:rPr lang="ru-RU" sz="1400" dirty="0" err="1">
                <a:solidFill>
                  <a:schemeClr val="tx1"/>
                </a:solidFill>
              </a:rPr>
              <a:t>яңартып тулыландырып</a:t>
            </a:r>
            <a:r>
              <a:rPr lang="ru-RU" sz="1400" dirty="0">
                <a:solidFill>
                  <a:schemeClr val="tx1"/>
                </a:solidFill>
              </a:rPr>
              <a:t> </a:t>
            </a:r>
            <a:r>
              <a:rPr lang="ru-RU" sz="1400" dirty="0" err="1">
                <a:solidFill>
                  <a:schemeClr val="tx1"/>
                </a:solidFill>
              </a:rPr>
              <a:t>торабыз.Әти-әниләр төрле темаларга</a:t>
            </a:r>
            <a:r>
              <a:rPr lang="ru-RU" sz="1400" dirty="0">
                <a:solidFill>
                  <a:schemeClr val="tx1"/>
                </a:solidFill>
              </a:rPr>
              <a:t> </a:t>
            </a:r>
            <a:r>
              <a:rPr lang="ru-RU" sz="1400" dirty="0" err="1">
                <a:solidFill>
                  <a:schemeClr val="tx1"/>
                </a:solidFill>
              </a:rPr>
              <a:t>балалар</a:t>
            </a:r>
            <a:r>
              <a:rPr lang="ru-RU" sz="1400" dirty="0">
                <a:solidFill>
                  <a:schemeClr val="tx1"/>
                </a:solidFill>
              </a:rPr>
              <a:t> </a:t>
            </a:r>
            <a:r>
              <a:rPr lang="ru-RU" sz="1400" dirty="0" err="1">
                <a:solidFill>
                  <a:schemeClr val="tx1"/>
                </a:solidFill>
              </a:rPr>
              <a:t>белән берлектә кул</a:t>
            </a:r>
            <a:r>
              <a:rPr lang="ru-RU" sz="1400" dirty="0">
                <a:solidFill>
                  <a:schemeClr val="tx1"/>
                </a:solidFill>
              </a:rPr>
              <a:t> </a:t>
            </a:r>
            <a:r>
              <a:rPr lang="ru-RU" sz="1400" dirty="0" err="1">
                <a:solidFill>
                  <a:schemeClr val="tx1"/>
                </a:solidFill>
              </a:rPr>
              <a:t>эшләнмәләре ясауда</a:t>
            </a:r>
            <a:r>
              <a:rPr lang="ru-RU" sz="1400" dirty="0">
                <a:solidFill>
                  <a:schemeClr val="tx1"/>
                </a:solidFill>
              </a:rPr>
              <a:t> </a:t>
            </a:r>
            <a:r>
              <a:rPr lang="ru-RU" sz="1400" dirty="0" err="1">
                <a:solidFill>
                  <a:schemeClr val="tx1"/>
                </a:solidFill>
              </a:rPr>
              <a:t>катнашалар</a:t>
            </a:r>
            <a:r>
              <a:rPr lang="ru-RU" sz="1400" dirty="0">
                <a:solidFill>
                  <a:schemeClr val="tx1"/>
                </a:solidFill>
              </a:rPr>
              <a:t>. </a:t>
            </a:r>
            <a:r>
              <a:rPr lang="ru-RU" sz="1400" dirty="0" err="1">
                <a:solidFill>
                  <a:schemeClr val="tx1"/>
                </a:solidFill>
              </a:rPr>
              <a:t>Шулай</a:t>
            </a:r>
            <a:r>
              <a:rPr lang="ru-RU" sz="1400" dirty="0">
                <a:solidFill>
                  <a:schemeClr val="tx1"/>
                </a:solidFill>
              </a:rPr>
              <a:t> </a:t>
            </a:r>
            <a:r>
              <a:rPr lang="ru-RU" sz="1400" dirty="0" err="1">
                <a:solidFill>
                  <a:schemeClr val="tx1"/>
                </a:solidFill>
              </a:rPr>
              <a:t>ук</a:t>
            </a:r>
            <a:r>
              <a:rPr lang="ru-RU" sz="1400" dirty="0">
                <a:solidFill>
                  <a:schemeClr val="tx1"/>
                </a:solidFill>
              </a:rPr>
              <a:t> </a:t>
            </a:r>
            <a:r>
              <a:rPr lang="ru-RU" sz="1400" dirty="0" err="1">
                <a:solidFill>
                  <a:schemeClr val="tx1"/>
                </a:solidFill>
              </a:rPr>
              <a:t>әти әниләргә балаларның сенсорик</a:t>
            </a:r>
            <a:r>
              <a:rPr lang="ru-RU" sz="1400" dirty="0">
                <a:solidFill>
                  <a:schemeClr val="tx1"/>
                </a:solidFill>
              </a:rPr>
              <a:t> </a:t>
            </a:r>
            <a:r>
              <a:rPr lang="ru-RU" sz="1400" dirty="0" err="1">
                <a:solidFill>
                  <a:schemeClr val="tx1"/>
                </a:solidFill>
              </a:rPr>
              <a:t>үсеше турында</a:t>
            </a:r>
            <a:r>
              <a:rPr lang="ru-RU" sz="1400" dirty="0">
                <a:solidFill>
                  <a:schemeClr val="tx1"/>
                </a:solidFill>
              </a:rPr>
              <a:t> </a:t>
            </a:r>
            <a:r>
              <a:rPr lang="ru-RU" sz="1400" dirty="0" err="1">
                <a:solidFill>
                  <a:schemeClr val="tx1"/>
                </a:solidFill>
              </a:rPr>
              <a:t>шәхси якын</a:t>
            </a:r>
            <a:r>
              <a:rPr lang="ru-RU" sz="1400" dirty="0">
                <a:solidFill>
                  <a:schemeClr val="tx1"/>
                </a:solidFill>
              </a:rPr>
              <a:t> </a:t>
            </a:r>
            <a:r>
              <a:rPr lang="ru-RU" sz="1400" dirty="0" err="1">
                <a:solidFill>
                  <a:schemeClr val="tx1"/>
                </a:solidFill>
              </a:rPr>
              <a:t>килеп</a:t>
            </a:r>
            <a:r>
              <a:rPr lang="ru-RU" sz="1400" dirty="0">
                <a:solidFill>
                  <a:schemeClr val="tx1"/>
                </a:solidFill>
              </a:rPr>
              <a:t> </a:t>
            </a:r>
            <a:r>
              <a:rPr lang="ru-RU" sz="1400" dirty="0" err="1">
                <a:solidFill>
                  <a:schemeClr val="tx1"/>
                </a:solidFill>
              </a:rPr>
              <a:t>киңәшләр бирергә тырышам.Балаларның белем</a:t>
            </a:r>
            <a:r>
              <a:rPr lang="ru-RU" sz="1400" dirty="0">
                <a:solidFill>
                  <a:schemeClr val="tx1"/>
                </a:solidFill>
              </a:rPr>
              <a:t> </a:t>
            </a:r>
            <a:r>
              <a:rPr lang="ru-RU" sz="1400" dirty="0" err="1">
                <a:solidFill>
                  <a:schemeClr val="tx1"/>
                </a:solidFill>
              </a:rPr>
              <a:t>бирү эшчәнлеге темаларын</a:t>
            </a:r>
            <a:r>
              <a:rPr lang="ru-RU" sz="1400" dirty="0">
                <a:solidFill>
                  <a:schemeClr val="tx1"/>
                </a:solidFill>
              </a:rPr>
              <a:t>, </a:t>
            </a:r>
            <a:r>
              <a:rPr lang="ru-RU" sz="1400" dirty="0" err="1">
                <a:solidFill>
                  <a:schemeClr val="tx1"/>
                </a:solidFill>
              </a:rPr>
              <a:t>максатларын</a:t>
            </a:r>
            <a:r>
              <a:rPr lang="ru-RU" sz="1400" dirty="0">
                <a:solidFill>
                  <a:schemeClr val="tx1"/>
                </a:solidFill>
              </a:rPr>
              <a:t> </a:t>
            </a:r>
            <a:r>
              <a:rPr lang="ru-RU" sz="1400" dirty="0" err="1">
                <a:solidFill>
                  <a:schemeClr val="tx1"/>
                </a:solidFill>
              </a:rPr>
              <a:t>әти –әниләр игътибарына</a:t>
            </a:r>
            <a:r>
              <a:rPr lang="ru-RU" sz="1400" dirty="0">
                <a:solidFill>
                  <a:schemeClr val="tx1"/>
                </a:solidFill>
              </a:rPr>
              <a:t> </a:t>
            </a:r>
            <a:r>
              <a:rPr lang="ru-RU" sz="1400" dirty="0" err="1">
                <a:solidFill>
                  <a:schemeClr val="tx1"/>
                </a:solidFill>
              </a:rPr>
              <a:t>стентка</a:t>
            </a:r>
            <a:r>
              <a:rPr lang="ru-RU" sz="1400" dirty="0">
                <a:solidFill>
                  <a:schemeClr val="tx1"/>
                </a:solidFill>
              </a:rPr>
              <a:t> </a:t>
            </a:r>
            <a:r>
              <a:rPr lang="ru-RU" sz="1400" dirty="0" err="1">
                <a:solidFill>
                  <a:schemeClr val="tx1"/>
                </a:solidFill>
              </a:rPr>
              <a:t>урнаштырып</a:t>
            </a:r>
            <a:r>
              <a:rPr lang="ru-RU" sz="1400" dirty="0">
                <a:solidFill>
                  <a:schemeClr val="tx1"/>
                </a:solidFill>
              </a:rPr>
              <a:t> барам. </a:t>
            </a:r>
            <a:r>
              <a:rPr lang="ru-RU" sz="1400" dirty="0" err="1">
                <a:solidFill>
                  <a:schemeClr val="tx1"/>
                </a:solidFill>
              </a:rPr>
              <a:t>Шулай</a:t>
            </a:r>
            <a:r>
              <a:rPr lang="ru-RU" sz="1400" dirty="0">
                <a:solidFill>
                  <a:schemeClr val="tx1"/>
                </a:solidFill>
              </a:rPr>
              <a:t> </a:t>
            </a:r>
            <a:r>
              <a:rPr lang="ru-RU" sz="1400" dirty="0" err="1">
                <a:solidFill>
                  <a:schemeClr val="tx1"/>
                </a:solidFill>
              </a:rPr>
              <a:t>ук</a:t>
            </a:r>
            <a:r>
              <a:rPr lang="ru-RU" sz="1400" dirty="0">
                <a:solidFill>
                  <a:schemeClr val="tx1"/>
                </a:solidFill>
              </a:rPr>
              <a:t> </a:t>
            </a:r>
            <a:r>
              <a:rPr lang="ru-RU" sz="1400" dirty="0" err="1">
                <a:solidFill>
                  <a:schemeClr val="tx1"/>
                </a:solidFill>
              </a:rPr>
              <a:t>балаларның, балалар</a:t>
            </a:r>
            <a:r>
              <a:rPr lang="ru-RU" sz="1400" dirty="0">
                <a:solidFill>
                  <a:schemeClr val="tx1"/>
                </a:solidFill>
              </a:rPr>
              <a:t> </a:t>
            </a:r>
            <a:r>
              <a:rPr lang="ru-RU" sz="1400" dirty="0" err="1">
                <a:solidFill>
                  <a:schemeClr val="tx1"/>
                </a:solidFill>
              </a:rPr>
              <a:t>бакчасындагы</a:t>
            </a:r>
            <a:r>
              <a:rPr lang="ru-RU" sz="1400" dirty="0">
                <a:solidFill>
                  <a:schemeClr val="tx1"/>
                </a:solidFill>
              </a:rPr>
              <a:t> </a:t>
            </a:r>
            <a:r>
              <a:rPr lang="ru-RU" sz="1400" dirty="0" err="1">
                <a:solidFill>
                  <a:schemeClr val="tx1"/>
                </a:solidFill>
              </a:rPr>
              <a:t>уен</a:t>
            </a:r>
            <a:r>
              <a:rPr lang="ru-RU" sz="1400" dirty="0">
                <a:solidFill>
                  <a:schemeClr val="tx1"/>
                </a:solidFill>
              </a:rPr>
              <a:t> </a:t>
            </a:r>
            <a:r>
              <a:rPr lang="ru-RU" sz="1400" dirty="0" err="1">
                <a:solidFill>
                  <a:schemeClr val="tx1"/>
                </a:solidFill>
              </a:rPr>
              <a:t>почмакларында</a:t>
            </a:r>
            <a:r>
              <a:rPr lang="ru-RU" sz="1400" dirty="0">
                <a:solidFill>
                  <a:schemeClr val="tx1"/>
                </a:solidFill>
              </a:rPr>
              <a:t> </a:t>
            </a:r>
            <a:r>
              <a:rPr lang="ru-RU" sz="1400" dirty="0" err="1">
                <a:solidFill>
                  <a:schemeClr val="tx1"/>
                </a:solidFill>
              </a:rPr>
              <a:t>гы</a:t>
            </a:r>
            <a:r>
              <a:rPr lang="ru-RU" sz="1400" dirty="0">
                <a:solidFill>
                  <a:schemeClr val="tx1"/>
                </a:solidFill>
              </a:rPr>
              <a:t> </a:t>
            </a:r>
            <a:r>
              <a:rPr lang="ru-RU" sz="1400" dirty="0" err="1">
                <a:solidFill>
                  <a:schemeClr val="tx1"/>
                </a:solidFill>
              </a:rPr>
              <a:t>уйнаулары</a:t>
            </a:r>
            <a:r>
              <a:rPr lang="ru-RU" sz="1400" dirty="0">
                <a:solidFill>
                  <a:schemeClr val="tx1"/>
                </a:solidFill>
              </a:rPr>
              <a:t> </a:t>
            </a:r>
            <a:r>
              <a:rPr lang="ru-RU" sz="1400" dirty="0" err="1">
                <a:solidFill>
                  <a:schemeClr val="tx1"/>
                </a:solidFill>
              </a:rPr>
              <a:t>фотоларга</a:t>
            </a:r>
            <a:r>
              <a:rPr lang="ru-RU" sz="1400" dirty="0">
                <a:solidFill>
                  <a:schemeClr val="tx1"/>
                </a:solidFill>
              </a:rPr>
              <a:t> </a:t>
            </a:r>
            <a:r>
              <a:rPr lang="ru-RU" sz="1400" dirty="0" err="1">
                <a:solidFill>
                  <a:schemeClr val="tx1"/>
                </a:solidFill>
              </a:rPr>
              <a:t>төшерелеп группаның махсус</a:t>
            </a:r>
            <a:r>
              <a:rPr lang="ru-RU" sz="1400" dirty="0">
                <a:solidFill>
                  <a:schemeClr val="tx1"/>
                </a:solidFill>
              </a:rPr>
              <a:t> </a:t>
            </a:r>
            <a:r>
              <a:rPr lang="ru-RU" sz="1400" dirty="0" err="1">
                <a:solidFill>
                  <a:schemeClr val="tx1"/>
                </a:solidFill>
              </a:rPr>
              <a:t>сайтына</a:t>
            </a:r>
            <a:r>
              <a:rPr lang="ru-RU" sz="1400" dirty="0">
                <a:solidFill>
                  <a:schemeClr val="tx1"/>
                </a:solidFill>
              </a:rPr>
              <a:t> </a:t>
            </a:r>
            <a:r>
              <a:rPr lang="ru-RU" sz="1400" dirty="0" err="1">
                <a:solidFill>
                  <a:schemeClr val="tx1"/>
                </a:solidFill>
              </a:rPr>
              <a:t>куелып</a:t>
            </a:r>
            <a:r>
              <a:rPr lang="ru-RU" sz="1400" dirty="0">
                <a:solidFill>
                  <a:schemeClr val="tx1"/>
                </a:solidFill>
              </a:rPr>
              <a:t> </a:t>
            </a:r>
            <a:r>
              <a:rPr lang="ru-RU" sz="1400" dirty="0" err="1">
                <a:solidFill>
                  <a:schemeClr val="tx1"/>
                </a:solidFill>
              </a:rPr>
              <a:t>барыла</a:t>
            </a:r>
            <a:r>
              <a:rPr lang="ru-RU" sz="1400" dirty="0">
                <a:solidFill>
                  <a:schemeClr val="tx1"/>
                </a:solidFill>
              </a:rPr>
              <a:t>.</a:t>
            </a:r>
            <a:r>
              <a:rPr lang="ru-RU" sz="1400" dirty="0"/>
              <a:t/>
            </a:r>
            <a:br>
              <a:rPr lang="ru-RU" sz="1400" dirty="0"/>
            </a:br>
            <a:endParaRPr lang="ru-RU" sz="1400"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dow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tt-RU" b="1" dirty="0" smtClean="0">
                <a:solidFill>
                  <a:schemeClr val="tx1"/>
                </a:solidFill>
                <a:effectLst>
                  <a:outerShdw blurRad="38100" dist="38100" dir="2700000" algn="tl">
                    <a:srgbClr val="000000">
                      <a:alpha val="43137"/>
                    </a:srgbClr>
                  </a:outerShdw>
                  <a:reflection blurRad="12700" stA="48000" endA="300" endPos="55000" dir="5400000" sy="-90000" algn="bl" rotWithShape="0"/>
                </a:effectLst>
              </a:rPr>
              <a:t>Иг</a:t>
            </a:r>
            <a:r>
              <a:rPr lang="ru-RU" b="1" dirty="0" err="1" smtClean="0">
                <a:solidFill>
                  <a:schemeClr val="tx1"/>
                </a:solidFill>
                <a:effectLst>
                  <a:outerShdw blurRad="38100" dist="38100" dir="2700000" algn="tl">
                    <a:srgbClr val="000000">
                      <a:alpha val="43137"/>
                    </a:srgbClr>
                  </a:outerShdw>
                  <a:reflection blurRad="12700" stA="48000" endA="300" endPos="55000" dir="5400000" sy="-90000" algn="bl" rotWithShape="0"/>
                </a:effectLst>
              </a:rPr>
              <a:t>ъ</a:t>
            </a:r>
            <a:r>
              <a:rPr lang="tt-RU" b="1" dirty="0" smtClean="0">
                <a:solidFill>
                  <a:schemeClr val="tx1"/>
                </a:solidFill>
                <a:effectLst>
                  <a:outerShdw blurRad="38100" dist="38100" dir="2700000" algn="tl">
                    <a:srgbClr val="000000">
                      <a:alpha val="43137"/>
                    </a:srgbClr>
                  </a:outerShdw>
                  <a:reflection blurRad="12700" stA="48000" endA="300" endPos="55000" dir="5400000" sy="-90000" algn="bl" rotWithShape="0"/>
                </a:effectLst>
              </a:rPr>
              <a:t>тибарыгыз өчен рәхмәт!</a:t>
            </a:r>
            <a:endParaRPr lang="ru-RU" b="1" dirty="0">
              <a:solidFill>
                <a:schemeClr val="tx1"/>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3" name="Picture 2" descr="C:\Users\user\Desktop\WP_20160401_024.jpg"/>
          <p:cNvPicPr>
            <a:picLocks noChangeAspect="1" noChangeArrowheads="1"/>
          </p:cNvPicPr>
          <p:nvPr/>
        </p:nvPicPr>
        <p:blipFill>
          <a:blip r:embed="rId2" cstate="print"/>
          <a:srcRect/>
          <a:stretch>
            <a:fillRect/>
          </a:stretch>
        </p:blipFill>
        <p:spPr bwMode="auto">
          <a:xfrm>
            <a:off x="683568" y="1700808"/>
            <a:ext cx="7832325" cy="4176464"/>
          </a:xfrm>
          <a:prstGeom prst="rect">
            <a:avLst/>
          </a:prstGeom>
          <a:ln>
            <a:noFill/>
          </a:ln>
          <a:effectLst>
            <a:softEdge rad="112500"/>
          </a:effectLst>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down)">
                                      <p:cBhvr>
                                        <p:cTn id="7" dur="1000"/>
                                        <p:tgtEl>
                                          <p:spTgt spid="2"/>
                                        </p:tgtEl>
                                      </p:cBhvr>
                                    </p:animEffect>
                                  </p:childTnLst>
                                </p:cTn>
                              </p:par>
                            </p:childTnLst>
                          </p:cTn>
                        </p:par>
                        <p:par>
                          <p:cTn id="8" fill="hold">
                            <p:stCondLst>
                              <p:cond delay="1000"/>
                            </p:stCondLst>
                            <p:childTnLst>
                              <p:par>
                                <p:cTn id="9" presetID="5" presetClass="entr" presetSubtype="5"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heckerboard(down)">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59</TotalTime>
  <Words>106</Words>
  <Application>Microsoft Office PowerPoint</Application>
  <PresentationFormat>Экран (4:3)</PresentationFormat>
  <Paragraphs>12</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Трек</vt:lpstr>
      <vt:lpstr>Кече яшьтәге балаларга сенсорик тәрбия бирүнең әһәмияте</vt:lpstr>
      <vt:lpstr> Әйләнә - тирәдәге чын барлыкны тулы кабул итүгә юнәлдерелгә сенсорика буенча эшчәнлекләр дөньяны танып белүнең нигезе булып торалар.    Балада акыл, физик, эстетик тәрбиянең алга китеше иң беренче чиратта сенсорик тәрбиянең үсешенә бәйле: ул ни дәрәҗәдә күрә, ишетә һәм сизә.    Сенсорик тәрбиянең әһәмияте шунда: -         интелектуаль үсешнең нигезе булып тора; -         тышкы дөнья нәтиҗәсендә алган хаотик күзаллавын җиңеләйтә; -         күзәтү сәләтен арттыра; -         чын тормышка әзерли; -         эстетик сиземләвенә позитив тәэсир итә; -         күзаллау үсешенең нигезе булып тора; -         игътибарлылыкны арттыра; -         өйрәнү эшчәнлегенең яңа алымнарыннан кулланырга мөмкинлек бирә; -         сенсор эталоннарны үзләштерүгә ярдәм итә; -          эшчәнлек алымнарын үзләштерүне тәэмин итә; -         баланың сүзлек байлыгын арттыра; -         күреп, ишетеп, образлы истә калдыру үсешенә йогынты ясый.     </vt:lpstr>
      <vt:lpstr>Сенсорик бүлмә    Дидактик уеннар үз эченә баланың сенсор кабул итүен ала, беренчедән яшь, әхлак үзенчәлекләрен исәпкә ала, икечедән иреклек принцибы, ягъни мөстәкыйль сайлау хокукы.  Кече яшьтәге балалар уенчыклар белән танышып кына калмыйлар ә аларның үзенчәлекләрен дә белергә      Сенсор үсеш өчен махсус сенсор почмаклар да булдырырга мөмкин. Анда сенсорик бүлмә һәм төрле ыргыту материалыннан җиһазлар, уенчыклар урнаштырыла.(төрле тукымалар,кәгазьләр,ярмалар,җепләр, макароннар һ.б.) </vt:lpstr>
      <vt:lpstr>Кечкенә яшьтә балаларда төс, форма, зурлык буенча күзаллау булдырыла. Бу күзаллауларның төрле булуы әһәмиятле.    Баланы барлык төр үзенчәлек белән таныштырырга кирәк: барлык төсләр, геометрик фигуралар(түгәрәк, овал,квадрат, турыпочмаклык, өчпочмак, шар ,куб,кирпеч)    Сөйләм һәм танып белү сәләтен үстерү – күрү, сизү, тотып карау, чагыштыру юлы белән җисемнәрнең төсен, зурлыгын, формасын аерырга өйрәтү. Сөйләмдә сүзләр куллану һәм аңлау – зурлыкны һәм форманы әйтү.     Сенсор үсеш предметның формасын, зурлыгын,төсен,исен танып белгәндә барлыкка килә. Шуңа күрә предметлы-үстерешле тирәлекнең төрлелеге мөһим роль уйный. Предметлы- үстерешле тирәлектә төрле дидактик уеннар, пособиеләр булырга тиеш. “Предметны җый”, “Төзүче”, “Төсе,формасы буенча тап”,”Мозаика”, “Төсле квадратлар”,”Шарлар” һ.б. Сенсор тирәлекне шулай ук төрле эксперементлар ясау өчен үзенчәлекле материаллар белән дә тулыландырырга мөмкин:йомгаклар,каптыргычлар,табигый материаллар,сулы, комлы савытлар һ.б. Бу материаллар белән эшчәнлекне тәрбияче махсус үзе  дә оештыра ала яки балалар теләге буенча уен уйнарга мөмкин. </vt:lpstr>
      <vt:lpstr>Тирә якта ориентлашу максатыннан уен эксперементлар да оештырырга мөмкин: төсләр белән уен “Сигналны утлар белән бирәбез”,”Төсле сигналлар”(Уйларга кирәк,нәрсә белән фонарикның сигнал төсен алыштырырга мөмкин),”Күләгә театры” Су белән уеннар(суны берничә төсне кушып башка төс китереп чыгару) Киндер йомыркалары белән уйнау, формалары буенча аеру Ком белән уен:”Уенчыкны эзләп тап”,”Комдагы рәсемнәр”,”Коймалар”һ.б. </vt:lpstr>
      <vt:lpstr>Предметны таныр өчен бала аны тотып карарга тырыша.Мисал өчен яшечәләр, җиләк-җимешләр ачы яки баллы була.Җиләк җимешнең өлгермәгәнлеген аңлар өчен бала аны ашап карый һәм өлгергәнен ашагач кына “өлгермәгән “ сүзенең мәгнәсенә ныграк төшенә.  Көндәлек тормышта бала, төрле төсләр белән очраша. Бу аның яраткан уенчыклары һәм әйләндереп алган предметлар. Шул ук вакытта бала сәнгать әсәрләрен: картина, сыннарны күрә, музыка ишетә, ләкин бу белемнәрне кабул итү, үзләштерү олылар ярдәменнә башка гына булса, аның тәэсире аз була.    Менә шушы вакытта сенсор тәрбия ярдәмгә килә дә инде – бер-бер артлы, тәртипкә салынган кешелек дөньясының сенсор культурасы белән таныштыру.Һәр чор өчен сенсор тәрбиянең үз бурычлары бар.  </vt:lpstr>
      <vt:lpstr> Гомумән алганда нәтиҗә ясап шуны әйтергә мөмкин.Сенсор үсешне планлаштырып эзлекле алып барганда балалар: -         практик эшләр вакытында предметларның һәм күренешләрнең төсен, формасын, зурлыгын һәм башка үзенчәлекләрн аерып әйтә алалар; -         төсе ,формасы,яки нинди дә булса бер сыйфатына карап предметларны группаларга бүләләр; -         билгеле бер үзлеге буенча төркемнәргә аералар. -         нинди дә булса бер сыйфаты буенча тирәлектән әйберләр табалар(кар,үлән,апельсин һ.б) төрле зурлыктагы тапларда:Аю,аю паласы; песи, песи баласы. -         Охшашлыгы буенча сүзләрне бик уңышлы куллана алалар; формасын әйтү өчен(кирпеч,туп,шар,капкач,йомырка, кыяр һ.б.), төсне(үлән,апельсин,памидор,чеби һ.б.) -         Мөстәкыйль сюжетлы уен өчен төсе,формасы буенча предметларны сайлап алалар(машинага билгеле бер төстәге кирпечләр төиләр, төсе буенча курчакк киемнәр сайлап алалар) -         Төсләрне аерып актив куллана башлыйлар.    Безнең кечкенәләр төркемендә балаларның сенсор үсеше өчен предметлы тирәлек үзгәртелеп яңартылып тора. Төрле уенчыклардан тыш балаларның ыргыту материалларыннан(төрле савытлар,капкачлар)да уеннар оештырыла. Моның өчен әти –әниләр белән төрле уен почмакларын яңартып тулыландырып торабыз.Әти-әниләр төрле темаларга балалар белән берлектә кул эшләнмәләре ясауда катнашалар. Шулай ук әти әниләргә балаларның сенсорик үсеше турында шәхси якын килеп киңәшләр бирергә тырышам.Балаларның белем бирү эшчәнлеге темаларын, максатларын әти –әниләр игътибарына стентка урнаштырып барам. Шулай ук балаларның, балалар бакчасындагы уен почмакларында гы уйнаулары фотоларга төшерелеп группаның махсус сайтына куелып барыла. </vt:lpstr>
      <vt:lpstr>Игътибарыгыз өчен рәхмәт!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Кече яшьтәге балаларга сенсорик тәрбия бирүнең әһәмияте</dc:title>
  <dc:creator>user</dc:creator>
  <cp:lastModifiedBy>user</cp:lastModifiedBy>
  <cp:revision>6</cp:revision>
  <dcterms:created xsi:type="dcterms:W3CDTF">2016-04-16T10:01:29Z</dcterms:created>
  <dcterms:modified xsi:type="dcterms:W3CDTF">2016-04-16T11:01:17Z</dcterms:modified>
</cp:coreProperties>
</file>