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87" r:id="rId11"/>
    <p:sldId id="284" r:id="rId12"/>
    <p:sldId id="267" r:id="rId13"/>
    <p:sldId id="266" r:id="rId14"/>
    <p:sldId id="286" r:id="rId15"/>
    <p:sldId id="271" r:id="rId16"/>
    <p:sldId id="285" r:id="rId17"/>
    <p:sldId id="272" r:id="rId18"/>
    <p:sldId id="273" r:id="rId19"/>
    <p:sldId id="282" r:id="rId20"/>
    <p:sldId id="275" r:id="rId21"/>
    <p:sldId id="283" r:id="rId22"/>
    <p:sldId id="278" r:id="rId23"/>
    <p:sldId id="289" r:id="rId24"/>
    <p:sldId id="276" r:id="rId25"/>
    <p:sldId id="280" r:id="rId26"/>
    <p:sldId id="279" r:id="rId27"/>
    <p:sldId id="281" r:id="rId28"/>
    <p:sldId id="28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44"/>
    <a:srgbClr val="003A1A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206" autoAdjust="0"/>
    <p:restoredTop sz="94660"/>
  </p:normalViewPr>
  <p:slideViewPr>
    <p:cSldViewPr>
      <p:cViewPr>
        <p:scale>
          <a:sx n="68" d="100"/>
          <a:sy n="68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44242-1E13-494E-8D4B-C36609B4F584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64CCC-FC12-4E9E-9C93-BCF7C95793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806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64CCC-FC12-4E9E-9C93-BCF7C957932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1934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7FFB-3E16-415D-85C3-4A9B04819935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9B77-2C94-4768-AC78-55043E1062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7FFB-3E16-415D-85C3-4A9B04819935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9B77-2C94-4768-AC78-55043E106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7FFB-3E16-415D-85C3-4A9B04819935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9B77-2C94-4768-AC78-55043E106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7FFB-3E16-415D-85C3-4A9B04819935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9B77-2C94-4768-AC78-55043E1062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7FFB-3E16-415D-85C3-4A9B04819935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9B77-2C94-4768-AC78-55043E106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7FFB-3E16-415D-85C3-4A9B04819935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9B77-2C94-4768-AC78-55043E1062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7FFB-3E16-415D-85C3-4A9B04819935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9B77-2C94-4768-AC78-55043E1062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7FFB-3E16-415D-85C3-4A9B04819935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9B77-2C94-4768-AC78-55043E106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7FFB-3E16-415D-85C3-4A9B04819935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9B77-2C94-4768-AC78-55043E106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7FFB-3E16-415D-85C3-4A9B04819935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9B77-2C94-4768-AC78-55043E106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7FFB-3E16-415D-85C3-4A9B04819935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9B77-2C94-4768-AC78-55043E1062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73D7FFB-3E16-415D-85C3-4A9B04819935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6649B77-2C94-4768-AC78-55043E106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olpictures.ru/kartinki-na-temu-yshkola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t-net.net/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3" y="3214686"/>
            <a:ext cx="6286544" cy="3071834"/>
          </a:xfrm>
        </p:spPr>
        <p:txBody>
          <a:bodyPr>
            <a:normAutofit/>
          </a:bodyPr>
          <a:lstStyle/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rgbClr val="002060"/>
                </a:solidFill>
              </a:rPr>
              <a:t>Подготовила:</a:t>
            </a:r>
          </a:p>
          <a:p>
            <a:r>
              <a:rPr lang="ru-RU" sz="1800" b="1" dirty="0" smtClean="0">
                <a:solidFill>
                  <a:srgbClr val="00B050"/>
                </a:solidFill>
              </a:rPr>
              <a:t>ЖАКОВА ЛАРИСА НИКОЛАЕВНА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учитель начальных классов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404664"/>
            <a:ext cx="8643998" cy="1800200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МУНИЦИПАЛЬНОЕ БЮДЖЕТНОЕ ОБРАЗОВАТЕЛЬНОЕ УЧРЕЖДЕНИЕ СОШ №1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                                             СЕЛА НОВОСЫСОЕВКА</a:t>
            </a:r>
            <a:r>
              <a:rPr lang="ru-RU" sz="1600" b="0" dirty="0" smtClean="0">
                <a:solidFill>
                  <a:srgbClr val="002060"/>
                </a:solidFill>
              </a:rPr>
              <a:t> </a:t>
            </a:r>
            <a:br>
              <a:rPr lang="ru-RU" sz="1600" b="0" dirty="0" smtClean="0">
                <a:solidFill>
                  <a:srgbClr val="002060"/>
                </a:solidFill>
              </a:rPr>
            </a:br>
            <a:r>
              <a:rPr lang="ru-RU" sz="1600" b="0" dirty="0" smtClean="0">
                <a:solidFill>
                  <a:srgbClr val="002060"/>
                </a:solidFill>
              </a:rPr>
              <a:t/>
            </a:r>
            <a:br>
              <a:rPr lang="ru-RU" sz="1600" b="0" dirty="0" smtClean="0">
                <a:solidFill>
                  <a:srgbClr val="002060"/>
                </a:solidFill>
              </a:rPr>
            </a:br>
            <a:r>
              <a:rPr lang="ru-RU" sz="1600" b="0" dirty="0" smtClean="0">
                <a:solidFill>
                  <a:srgbClr val="002060"/>
                </a:solidFill>
              </a:rPr>
              <a:t>Районный конкурс педагогического мастерства«Педагогические идеи – новой школе». </a:t>
            </a: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B050"/>
                </a:solidFill>
              </a:rPr>
              <a:t/>
            </a:r>
            <a:br>
              <a:rPr lang="ru-RU" sz="4000" dirty="0" smtClean="0">
                <a:solidFill>
                  <a:srgbClr val="00B050"/>
                </a:solidFill>
              </a:rPr>
            </a:br>
            <a:r>
              <a:rPr lang="ru-RU" sz="3600" b="1" i="1" dirty="0" smtClean="0">
                <a:solidFill>
                  <a:srgbClr val="00B050"/>
                </a:solidFill>
              </a:rPr>
              <a:t>«</a:t>
            </a:r>
            <a:r>
              <a:rPr lang="ru-RU" sz="3600" i="1" dirty="0" smtClean="0">
                <a:solidFill>
                  <a:srgbClr val="00B050"/>
                </a:solidFill>
              </a:rPr>
              <a:t> Интересные п</a:t>
            </a:r>
            <a:r>
              <a:rPr lang="ru-RU" sz="3600" b="1" i="1" dirty="0" smtClean="0">
                <a:solidFill>
                  <a:srgbClr val="00B050"/>
                </a:solidFill>
              </a:rPr>
              <a:t>риёмы рефлексии на уроке в начальной школе».</a:t>
            </a:r>
            <a:r>
              <a:rPr lang="ru-RU" sz="4000" b="1" i="1" dirty="0" smtClean="0">
                <a:solidFill>
                  <a:srgbClr val="00B050"/>
                </a:solidFill>
              </a:rPr>
              <a:t/>
            </a:r>
            <a:br>
              <a:rPr lang="ru-RU" sz="4000" b="1" i="1" dirty="0" smtClean="0">
                <a:solidFill>
                  <a:srgbClr val="00B050"/>
                </a:solidFill>
              </a:rPr>
            </a:br>
            <a:endParaRPr lang="ru-RU" sz="4000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4402794"/>
            <a:ext cx="2428861" cy="226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302"/>
          <a:stretch/>
        </p:blipFill>
        <p:spPr bwMode="auto">
          <a:xfrm>
            <a:off x="6000760" y="3286123"/>
            <a:ext cx="2865717" cy="3375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08306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00034" y="285728"/>
            <a:ext cx="8215370" cy="39205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009644"/>
                </a:solidFill>
              </a:rPr>
              <a:t>Для чего нужна рефлексия? </a:t>
            </a:r>
          </a:p>
          <a:p>
            <a:pPr algn="ctr">
              <a:buNone/>
            </a:pPr>
            <a:endParaRPr lang="ru-RU" sz="3200" dirty="0"/>
          </a:p>
        </p:txBody>
      </p:sp>
      <p:sp>
        <p:nvSpPr>
          <p:cNvPr id="4" name="Блок-схема: решение 3"/>
          <p:cNvSpPr/>
          <p:nvPr/>
        </p:nvSpPr>
        <p:spPr>
          <a:xfrm>
            <a:off x="2285984" y="857232"/>
            <a:ext cx="5072098" cy="1000132"/>
          </a:xfrm>
          <a:prstGeom prst="flowChartDecisi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помогает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5" name="Капля 4"/>
          <p:cNvSpPr/>
          <p:nvPr/>
        </p:nvSpPr>
        <p:spPr>
          <a:xfrm rot="18447802">
            <a:off x="2490386" y="4023617"/>
            <a:ext cx="3747670" cy="2004664"/>
          </a:xfrm>
          <a:prstGeom prst="teardrop">
            <a:avLst>
              <a:gd name="adj" fmla="val 149804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Сформулировать полученные результаты</a:t>
            </a:r>
            <a:endParaRPr lang="ru-RU" sz="2000" b="1" dirty="0"/>
          </a:p>
        </p:txBody>
      </p:sp>
      <p:sp>
        <p:nvSpPr>
          <p:cNvPr id="6" name="Капля 5"/>
          <p:cNvSpPr/>
          <p:nvPr/>
        </p:nvSpPr>
        <p:spPr>
          <a:xfrm rot="19360631">
            <a:off x="285750" y="3393897"/>
            <a:ext cx="2428892" cy="1762360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Определить цели работы</a:t>
            </a:r>
            <a:endParaRPr lang="ru-RU" sz="2000" dirty="0"/>
          </a:p>
        </p:txBody>
      </p:sp>
      <p:sp>
        <p:nvSpPr>
          <p:cNvPr id="7" name="Капля 6"/>
          <p:cNvSpPr/>
          <p:nvPr/>
        </p:nvSpPr>
        <p:spPr>
          <a:xfrm rot="17939983">
            <a:off x="6897641" y="3248501"/>
            <a:ext cx="2143140" cy="1843094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Скорректировать свои действия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6500858" cy="642966"/>
          </a:xfrm>
        </p:spPr>
        <p:txBody>
          <a:bodyPr/>
          <a:lstStyle/>
          <a:p>
            <a:pPr>
              <a:buNone/>
            </a:pPr>
            <a:r>
              <a:rPr lang="ru-RU" sz="3200" dirty="0" smtClean="0">
                <a:solidFill>
                  <a:srgbClr val="009644"/>
                </a:solidFill>
              </a:rPr>
              <a:t>Для чего нужна рефлексия?</a:t>
            </a:r>
            <a:endParaRPr lang="ru-RU" sz="3200" dirty="0">
              <a:solidFill>
                <a:srgbClr val="009644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28860" y="857232"/>
            <a:ext cx="3357586" cy="71438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развивает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85720" y="2143116"/>
            <a:ext cx="3643338" cy="92869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</a:rPr>
              <a:t>самостоятельность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572000" y="2500306"/>
            <a:ext cx="4357718" cy="85725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конкурентоспособность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4282" y="3786190"/>
            <a:ext cx="3714808" cy="7143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предприимчивость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071934" y="1643050"/>
            <a:ext cx="1285884" cy="9286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3286116" y="1643050"/>
            <a:ext cx="785818" cy="571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2821769" y="2750339"/>
            <a:ext cx="2357454" cy="1428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NP300v5as05\Pictures\2016-04-05 рефылексия\рефылексия 00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429000"/>
            <a:ext cx="4286280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8596" y="571480"/>
            <a:ext cx="8352928" cy="490656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Рефлексия выступает механизмом познания другого человека.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4958"/>
            <a:ext cx="84969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400" b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2400" b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Коллективная .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 descr="C:\Users\NP300v5as05\Pictures\2015-09-28 сентябрь 2015\сентябрь 2015 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4451173" cy="3000396"/>
          </a:xfrm>
          <a:prstGeom prst="roundRect">
            <a:avLst/>
          </a:prstGeom>
          <a:noFill/>
        </p:spPr>
      </p:pic>
      <p:pic>
        <p:nvPicPr>
          <p:cNvPr id="16385" name="Picture 1" descr="C:\Users\NP300v5as05\Pictures\2015-10-25 осень 2015\осень 2015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214686"/>
            <a:ext cx="4143404" cy="3107553"/>
          </a:xfrm>
          <a:prstGeom prst="round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14480" y="21429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644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Как и когда проводить?</a:t>
            </a:r>
            <a:b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644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644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(из опыта работы)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835938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88640"/>
            <a:ext cx="8208912" cy="194421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>
                <a:solidFill>
                  <a:srgbClr val="00B050"/>
                </a:solidFill>
              </a:rPr>
              <a:t>ГРУППОВАЯ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/>
              <a:t>– стремление каждого для достижения максимального результата в решении поставленной задачи. («Смогли бы сделать, если бы с нами не работал…(имя)»</a:t>
            </a:r>
          </a:p>
          <a:p>
            <a:pPr marL="45720" indent="0">
              <a:buNone/>
            </a:pPr>
            <a:r>
              <a:rPr lang="ru-RU" sz="2800" dirty="0" smtClean="0"/>
              <a:t>«Какую </a:t>
            </a:r>
            <a:r>
              <a:rPr lang="ru-RU" sz="2800" dirty="0"/>
              <a:t>помощь в работе оказал…(имя).</a:t>
            </a:r>
          </a:p>
        </p:txBody>
      </p:sp>
      <p:pic>
        <p:nvPicPr>
          <p:cNvPr id="4098" name="Picture 2" descr="C:\Users\NP300v5as05\Pictures\2016-03-08 март2016\март2016 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714620"/>
            <a:ext cx="4429156" cy="33218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34833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14282" y="357166"/>
            <a:ext cx="8643998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Фронтальная, индивидуальная- </a:t>
            </a:r>
            <a:r>
              <a:rPr lang="ru-RU" sz="2000" dirty="0" smtClean="0">
                <a:solidFill>
                  <a:srgbClr val="002060"/>
                </a:solidFill>
              </a:rPr>
              <a:t>формирование реальной самооценки.</a:t>
            </a:r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2428868"/>
          <a:ext cx="8001056" cy="2804160"/>
        </p:xfrm>
        <a:graphic>
          <a:graphicData uri="http://schemas.openxmlformats.org/drawingml/2006/table">
            <a:tbl>
              <a:tblPr/>
              <a:tblGrid>
                <a:gridCol w="4764674"/>
                <a:gridCol w="3236382"/>
              </a:tblGrid>
              <a:tr h="257176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На уроке я 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работал                  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Своей работой на уроке 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я     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Урок показался 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мне                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За урок 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я                                    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Материал урока для меня 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был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                 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                  15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Всего на уроке- 22 человека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2" marR="60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активно, 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пассивно    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доволен, 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недоволен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коротким, 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длинным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не устал, 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устал 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понятен, 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непонятен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интересен, 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скучен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полезен, 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бесполезен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2" marR="60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5720" y="1000108"/>
            <a:ext cx="77867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Приём рефлексии «Выбор».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Ученики получают карточку, на которой они выбирают слова отражающие его состояние и ощущения в данный момент.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8640"/>
            <a:ext cx="8892480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Рефлексия  эмоционального состояния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Приём «Весёлые гномики».</a:t>
            </a:r>
          </a:p>
          <a:p>
            <a:pPr marL="457200" indent="-457200">
              <a:buFont typeface="Wingdings" pitchFamily="2" charset="2"/>
              <a:buChar char="Ø"/>
            </a:pP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                  </a:t>
            </a:r>
          </a:p>
          <a:p>
            <a:pPr marL="457200" indent="-457200">
              <a:buFont typeface="Wingdings" pitchFamily="2" charset="2"/>
              <a:buChar char="Ø"/>
            </a:pP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457200" indent="-457200">
              <a:buFont typeface="Wingdings" pitchFamily="2" charset="2"/>
              <a:buChar char="Ø"/>
            </a:pPr>
            <a:endParaRPr lang="ru-RU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457200" indent="-457200">
              <a:buFont typeface="Wingdings" pitchFamily="2" charset="2"/>
              <a:buChar char="Ø"/>
            </a:pP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457200" indent="-457200">
              <a:buFont typeface="Wingdings" pitchFamily="2" charset="2"/>
              <a:buChar char="Ø"/>
            </a:pPr>
            <a:endParaRPr lang="ru-RU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457200" indent="-457200">
              <a:buFont typeface="Wingdings" pitchFamily="2" charset="2"/>
              <a:buChar char="Ø"/>
            </a:pPr>
            <a:endParaRPr lang="ru-RU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Карточки с изображением лиц.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Изображения, отражающие спектр эмоций</a:t>
            </a:r>
            <a:endParaRPr lang="ru-RU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457200" indent="-457200">
              <a:buFont typeface="Wingdings" pitchFamily="2" charset="2"/>
              <a:buChar char="Ø"/>
            </a:pPr>
            <a:endPara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1285860"/>
            <a:ext cx="3775927" cy="2323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4" y="4286256"/>
            <a:ext cx="2033893" cy="2154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3" y="1449786"/>
            <a:ext cx="2376265" cy="2286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4357694"/>
            <a:ext cx="2022192" cy="2072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1704" y="4956134"/>
            <a:ext cx="1796212" cy="131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60" y="4429132"/>
            <a:ext cx="1790517" cy="1835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0" y="4500570"/>
            <a:ext cx="1929715" cy="140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357422" y="214290"/>
            <a:ext cx="4000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Начинаем свой урок!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15098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001056" cy="928694"/>
          </a:xfrm>
          <a:noFill/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Начинаем свой урок!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                                                 </a:t>
            </a:r>
            <a:r>
              <a:rPr lang="ru-RU" sz="2400" dirty="0" smtClean="0">
                <a:solidFill>
                  <a:srgbClr val="FF0000"/>
                </a:solidFill>
              </a:rPr>
              <a:t>Символическая рефлексия. 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644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644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9644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1" descr="C:\Users\NP300v5as05\Pictures\2015-09-28 сентябрь 2015\сентябрь 2015 06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86190"/>
            <a:ext cx="3594143" cy="274077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3071810"/>
            <a:ext cx="53992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Устная рефлексия. </a:t>
            </a:r>
            <a:r>
              <a:rPr lang="ru-RU" sz="2000" b="1" dirty="0" smtClean="0">
                <a:solidFill>
                  <a:srgbClr val="009644"/>
                </a:solidFill>
              </a:rPr>
              <a:t>«Приём «Что если…?»</a:t>
            </a:r>
            <a:endParaRPr lang="ru-RU" sz="2000" b="1" dirty="0">
              <a:solidFill>
                <a:srgbClr val="009644"/>
              </a:solidFill>
            </a:endParaRPr>
          </a:p>
        </p:txBody>
      </p:sp>
      <p:pic>
        <p:nvPicPr>
          <p:cNvPr id="8" name="Содержимое 5" descr="C:\Users\NP300v5as05\Pictures\2016-04-05 рефылексия\рефылексия 003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85794"/>
            <a:ext cx="378621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32656"/>
            <a:ext cx="676875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Рефлексия деятельности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Приём  «Лесенка успеха».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84993"/>
            <a:ext cx="936104" cy="186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76497" y="2985628"/>
            <a:ext cx="742732" cy="273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374" y="4725144"/>
            <a:ext cx="976362" cy="1938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91945" y="744959"/>
            <a:ext cx="752600" cy="324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05164"/>
            <a:ext cx="895985" cy="1578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4270" y="2328817"/>
            <a:ext cx="997650" cy="175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39684"/>
            <a:ext cx="864096" cy="152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6660232" y="2996952"/>
            <a:ext cx="0" cy="3487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652120" y="5157192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652120" y="4086888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6012160" y="4133158"/>
            <a:ext cx="325759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175039" y="4384225"/>
            <a:ext cx="6031" cy="460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Дуга 24"/>
          <p:cNvSpPr/>
          <p:nvPr/>
        </p:nvSpPr>
        <p:spPr>
          <a:xfrm rot="18806082">
            <a:off x="5723870" y="4591086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6206478" y="4905164"/>
            <a:ext cx="262881" cy="2337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5924173" y="4934119"/>
            <a:ext cx="175973" cy="2337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7349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88640"/>
            <a:ext cx="37147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«Дерево успеха»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594" y="908720"/>
            <a:ext cx="769849" cy="1866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988" y="4797152"/>
            <a:ext cx="792088" cy="172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951" y="2982588"/>
            <a:ext cx="642162" cy="161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1412776"/>
            <a:ext cx="108012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Нет ошибок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330745"/>
            <a:ext cx="108012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 ошибка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41376" y="5464402"/>
            <a:ext cx="986408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3-4 ошибки</a:t>
            </a:r>
            <a:endParaRPr lang="ru-RU" dirty="0"/>
          </a:p>
        </p:txBody>
      </p:sp>
      <p:pic>
        <p:nvPicPr>
          <p:cNvPr id="7170" name="Picture 2" descr="C:\Users\NP300v5as05\Pictures\2016-04-04 рефлекс\рефлекс 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1357298"/>
            <a:ext cx="5052986" cy="37897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635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8" y="214290"/>
            <a:ext cx="8892480" cy="714380"/>
          </a:xfrm>
        </p:spPr>
        <p:txBody>
          <a:bodyPr/>
          <a:lstStyle/>
          <a:p>
            <a:pPr algn="l">
              <a:buNone/>
            </a:pPr>
            <a:r>
              <a:rPr lang="ru-RU" sz="3200" dirty="0" smtClean="0">
                <a:solidFill>
                  <a:srgbClr val="00B050"/>
                </a:solidFill>
              </a:rPr>
              <a:t>1.Приём рефлексии «Одним словом».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23528" y="1268760"/>
            <a:ext cx="8424936" cy="5112568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РАЗДРАЖЕНИЕ                     </a:t>
            </a:r>
            <a:r>
              <a:rPr lang="ru-RU" sz="3200" b="1" dirty="0" smtClean="0">
                <a:solidFill>
                  <a:srgbClr val="00B050"/>
                </a:solidFill>
              </a:rPr>
              <a:t>2.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</a:rPr>
              <a:t>ПРИЁМ «Светофор».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ЗЛОСТЬ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РАДОСТЬ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РАВНОДУШЕЕ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УДОВЛЕТВОРЕНИЕ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ВДОХНОВЕНИЕ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СКУКА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ТРЕВОГА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ПОКОЙ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УВЕРЕННОСТЬ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НЕУВЕРЕННОСТЬ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НАСЛАЖДЕНИЕ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23928" y="1916832"/>
            <a:ext cx="1224136" cy="12241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923928" y="3441576"/>
            <a:ext cx="1224136" cy="12115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923928" y="4797152"/>
            <a:ext cx="1224136" cy="122413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2071700"/>
            <a:ext cx="2952328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Совсем непонятно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92080" y="3590156"/>
            <a:ext cx="2952328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Надо повторить ещё раз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92080" y="4926868"/>
            <a:ext cx="2952328" cy="10944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Всё легко и просто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54536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6512511" cy="107805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МОЯ ЦЕЛЬ: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7158" y="1196752"/>
            <a:ext cx="8310807" cy="34506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ПОВЫСИТЬ МОТИВАЦИЮ УЧИТЕЛЕЙ </a:t>
            </a:r>
          </a:p>
          <a:p>
            <a:pPr marL="45720" indent="0"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К ОВЛАДЕНИЮ РЕФЛЕКСИВНОЙ ДЕЯТЕЛЬНОСТЬЮ УЧАЩИХСЯ.</a:t>
            </a:r>
          </a:p>
          <a:p>
            <a:pPr marL="45720" indent="0" algn="ctr">
              <a:buNone/>
            </a:pPr>
            <a:endParaRPr lang="ru-RU" sz="4800" b="1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22" y="3000372"/>
            <a:ext cx="4368340" cy="331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78403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32656"/>
            <a:ext cx="903649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Рефлексия содержания учебного материала</a:t>
            </a:r>
          </a:p>
          <a:p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67544" y="809709"/>
            <a:ext cx="8136904" cy="5715635"/>
          </a:xfrm>
        </p:spPr>
        <p:txBody>
          <a:bodyPr numCol="2">
            <a:noAutofit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rgbClr val="00B050"/>
                </a:solidFill>
              </a:rPr>
              <a:t>ПРИЁМ «Незаконченного предложения».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/>
              <a:t>1</a:t>
            </a:r>
            <a:r>
              <a:rPr lang="ru-RU" sz="2000" dirty="0" smtClean="0"/>
              <a:t>. сегодня я узнал….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2. было интересно….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3. было трудно……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4. я выполнял задания…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5. я понял, что…..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6. теперь я могу…..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7. я почувствовал, что…..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8. я приобрёл……..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9. я научился….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10. у меня получилось…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11. я смог…..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12. я попробую…</a:t>
            </a:r>
          </a:p>
          <a:p>
            <a:pPr>
              <a:buFont typeface="Wingdings" pitchFamily="2" charset="2"/>
              <a:buChar char="ü"/>
            </a:pPr>
            <a:endParaRPr lang="ru-RU" sz="2000" dirty="0" smtClean="0"/>
          </a:p>
          <a:p>
            <a:pPr>
              <a:buFont typeface="Wingdings" pitchFamily="2" charset="2"/>
              <a:buChar char="ü"/>
            </a:pPr>
            <a:endParaRPr lang="ru-RU" sz="2000" dirty="0" smtClean="0"/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13. меня удивило…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14. урок дал мне для жизни…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15. мне захотелось….</a:t>
            </a:r>
          </a:p>
          <a:p>
            <a:pPr>
              <a:buFont typeface="Wingdings" pitchFamily="2" charset="2"/>
              <a:buChar char="ü"/>
            </a:pPr>
            <a:endParaRPr lang="ru-RU" sz="1800" dirty="0"/>
          </a:p>
        </p:txBody>
      </p:sp>
      <p:pic>
        <p:nvPicPr>
          <p:cNvPr id="6" name="preview-image" descr="http://cwer.ws/files/u5/08/03/disk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000372"/>
            <a:ext cx="3477434" cy="3120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463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85720" y="214290"/>
            <a:ext cx="7258080" cy="3991950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Приём «СИНКВЕЙН» -</a:t>
            </a:r>
            <a:r>
              <a:rPr lang="ru-RU" sz="2000" b="1" dirty="0" smtClean="0">
                <a:solidFill>
                  <a:schemeClr val="tx1"/>
                </a:solidFill>
              </a:rPr>
              <a:t>это </a:t>
            </a:r>
            <a:r>
              <a:rPr lang="ru-RU" sz="2000" b="1" dirty="0" err="1" smtClean="0">
                <a:solidFill>
                  <a:schemeClr val="tx1"/>
                </a:solidFill>
              </a:rPr>
              <a:t>пятистрочная</a:t>
            </a:r>
            <a:r>
              <a:rPr lang="ru-RU" sz="2000" b="1" dirty="0" smtClean="0">
                <a:solidFill>
                  <a:schemeClr val="tx1"/>
                </a:solidFill>
              </a:rPr>
              <a:t> строфа.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Творческий приём.</a:t>
            </a:r>
          </a:p>
          <a:p>
            <a:pPr marL="45720" indent="0">
              <a:buNone/>
            </a:pPr>
            <a:r>
              <a:rPr lang="ru-RU" sz="2000" b="1" dirty="0" smtClean="0"/>
              <a:t>Слово.</a:t>
            </a:r>
          </a:p>
          <a:p>
            <a:pPr marL="45720" indent="0">
              <a:buNone/>
            </a:pPr>
            <a:r>
              <a:rPr lang="ru-RU" sz="2000" b="1" dirty="0" smtClean="0"/>
              <a:t>Красивое, ёмкое.</a:t>
            </a:r>
          </a:p>
          <a:p>
            <a:pPr marL="45720" indent="0">
              <a:buNone/>
            </a:pPr>
            <a:r>
              <a:rPr lang="ru-RU" sz="2000" b="1" dirty="0" smtClean="0"/>
              <a:t>Учит, лечит, окрыляет.</a:t>
            </a:r>
          </a:p>
          <a:p>
            <a:pPr marL="45720" indent="0">
              <a:buNone/>
            </a:pPr>
            <a:r>
              <a:rPr lang="ru-RU" sz="2000" b="1" dirty="0" smtClean="0"/>
              <a:t>Вылетит не поймаешь.</a:t>
            </a:r>
          </a:p>
          <a:p>
            <a:pPr marL="45720" indent="0">
              <a:buNone/>
            </a:pPr>
            <a:r>
              <a:rPr lang="ru-RU" sz="2000" b="1" dirty="0" smtClean="0"/>
              <a:t>Речь.</a:t>
            </a:r>
          </a:p>
          <a:p>
            <a:endParaRPr lang="ru-RU" dirty="0"/>
          </a:p>
        </p:txBody>
      </p:sp>
      <p:pic>
        <p:nvPicPr>
          <p:cNvPr id="4" name="Рисунок 3" descr="C:\Users\NP300v5as05\Pictures\2016-04-05 рефылексия\рефылексия 0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000108"/>
            <a:ext cx="428628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NP300v5as05\Pictures\2016-04-05 рефылексия\рефылексия 0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429000"/>
            <a:ext cx="350046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11970"/>
            <a:ext cx="7992888" cy="47836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Выделение смысловых единиц и графическое оформление.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8640"/>
            <a:ext cx="61205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              Кластер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(гроздь) 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7" name="Рисунок 16" descr="C:\Users\NP300v5as05\Pictures\2016-04-05 рефылексия\рефылексия 0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714620"/>
            <a:ext cx="300039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NP300v5as05\Pictures\2016-04-05 рефылексия\рефылексия 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286256"/>
            <a:ext cx="2286016" cy="230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Users\NP300v5as05\Pictures\2016-04-05 рефылексия\рефылексия 015.JPG"/>
          <p:cNvPicPr/>
          <p:nvPr/>
        </p:nvPicPr>
        <p:blipFill>
          <a:blip r:embed="rId4" cstate="print"/>
          <a:srcRect l="3949" t="5366" r="2083" b="8781"/>
          <a:stretch>
            <a:fillRect/>
          </a:stretch>
        </p:blipFill>
        <p:spPr bwMode="auto">
          <a:xfrm>
            <a:off x="3500430" y="1643050"/>
            <a:ext cx="407196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025482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57158" y="285728"/>
            <a:ext cx="8215370" cy="39205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Подводим итог своего урока</a:t>
            </a:r>
            <a:r>
              <a:rPr lang="ru-RU" sz="2400" dirty="0" smtClean="0">
                <a:solidFill>
                  <a:srgbClr val="FF0000"/>
                </a:solidFill>
              </a:rPr>
              <a:t>: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9644"/>
                </a:solidFill>
              </a:rPr>
              <a:t>Приём «Корзина идей».</a:t>
            </a:r>
            <a:endParaRPr lang="ru-RU" sz="2400" dirty="0">
              <a:solidFill>
                <a:srgbClr val="009644"/>
              </a:solidFill>
            </a:endParaRPr>
          </a:p>
        </p:txBody>
      </p:sp>
      <p:pic>
        <p:nvPicPr>
          <p:cNvPr id="1026" name="Picture 2" descr="C:\Users\NP300v5as05\Pictures\2016-04-05 рефылексия\рефылексия 008.JPG"/>
          <p:cNvPicPr>
            <a:picLocks noChangeAspect="1" noChangeArrowheads="1"/>
          </p:cNvPicPr>
          <p:nvPr/>
        </p:nvPicPr>
        <p:blipFill>
          <a:blip r:embed="rId2" cstate="print"/>
          <a:srcRect l="25040" t="3876" r="4684" b="4039"/>
          <a:stretch>
            <a:fillRect/>
          </a:stretch>
        </p:blipFill>
        <p:spPr bwMode="auto">
          <a:xfrm>
            <a:off x="500034" y="1214422"/>
            <a:ext cx="3779962" cy="3714776"/>
          </a:xfrm>
          <a:prstGeom prst="rect">
            <a:avLst/>
          </a:prstGeom>
          <a:noFill/>
        </p:spPr>
      </p:pic>
      <p:pic>
        <p:nvPicPr>
          <p:cNvPr id="1027" name="Picture 3" descr="C:\Users\NP300v5as05\Pictures\2016-04-05 рефылексия\рефылексия 005.JPG"/>
          <p:cNvPicPr>
            <a:picLocks noChangeAspect="1" noChangeArrowheads="1"/>
          </p:cNvPicPr>
          <p:nvPr/>
        </p:nvPicPr>
        <p:blipFill>
          <a:blip r:embed="rId3" cstate="print"/>
          <a:srcRect l="25763" t="-71" r="461" b="24432"/>
          <a:stretch>
            <a:fillRect/>
          </a:stretch>
        </p:blipFill>
        <p:spPr bwMode="auto">
          <a:xfrm>
            <a:off x="4572000" y="1571612"/>
            <a:ext cx="4250729" cy="3268611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42910" y="4929198"/>
            <a:ext cx="792961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Учащиеся записывают на листочках своё мнение об уроке, все листочки кладут в корзину(коробку, мешок), затем выборочно учителем зачитываются мнения и обсуждаются ответы. Учащиеся мнения на листочках высказывают анонимно.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07330" cy="2455112"/>
          </a:xfrm>
        </p:spPr>
        <p:txBody>
          <a:bodyPr/>
          <a:lstStyle/>
          <a:p>
            <a:pPr algn="l">
              <a:buNone/>
            </a:pP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              Приём «Выбор».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Приём «Аргументация своего ответа»</a:t>
            </a:r>
            <a:b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</a:b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8596" y="4500570"/>
            <a:ext cx="8143932" cy="1714512"/>
          </a:xfrm>
        </p:spPr>
        <p:txBody>
          <a:bodyPr>
            <a:noAutofit/>
          </a:bodyPr>
          <a:lstStyle/>
          <a:p>
            <a:r>
              <a:rPr lang="ru-RU" sz="2800" dirty="0" smtClean="0"/>
              <a:t>1. на уроке я работал…. </a:t>
            </a:r>
            <a:r>
              <a:rPr lang="ru-RU" sz="2800" dirty="0"/>
              <a:t>п</a:t>
            </a:r>
            <a:r>
              <a:rPr lang="ru-RU" sz="2800" dirty="0" smtClean="0"/>
              <a:t>отому что……..</a:t>
            </a:r>
          </a:p>
          <a:p>
            <a:r>
              <a:rPr lang="ru-RU" sz="2800" dirty="0" smtClean="0"/>
              <a:t>2.Своей работой на уроке я……….</a:t>
            </a:r>
          </a:p>
          <a:p>
            <a:r>
              <a:rPr lang="ru-RU" sz="2800" dirty="0" smtClean="0"/>
              <a:t>3. Урок для меня показался…….</a:t>
            </a:r>
          </a:p>
          <a:p>
            <a:pPr marL="45720" indent="0">
              <a:buNone/>
            </a:pPr>
            <a:endParaRPr lang="ru-RU" sz="2800" b="1" dirty="0"/>
          </a:p>
        </p:txBody>
      </p:sp>
      <p:pic>
        <p:nvPicPr>
          <p:cNvPr id="8194" name="Picture 2" descr="C:\Users\NP300v5as05\Pictures\2016-04-04 рефлекс\рефлекс 011.JPG"/>
          <p:cNvPicPr>
            <a:picLocks noChangeAspect="1" noChangeArrowheads="1"/>
          </p:cNvPicPr>
          <p:nvPr/>
        </p:nvPicPr>
        <p:blipFill>
          <a:blip r:embed="rId2" cstate="print"/>
          <a:srcRect l="28427" t="21591" r="24964" b="7386"/>
          <a:stretch>
            <a:fillRect/>
          </a:stretch>
        </p:blipFill>
        <p:spPr bwMode="auto">
          <a:xfrm rot="5400000">
            <a:off x="4963314" y="297528"/>
            <a:ext cx="3478138" cy="3975015"/>
          </a:xfrm>
          <a:prstGeom prst="ellipse">
            <a:avLst/>
          </a:prstGeom>
          <a:noFill/>
        </p:spPr>
      </p:pic>
      <p:pic>
        <p:nvPicPr>
          <p:cNvPr id="8195" name="Picture 3" descr="C:\Users\NP300v5as05\Pictures\2016-04-04 рефлекс\рефлекс 012.JPG"/>
          <p:cNvPicPr>
            <a:picLocks noChangeAspect="1" noChangeArrowheads="1"/>
          </p:cNvPicPr>
          <p:nvPr/>
        </p:nvPicPr>
        <p:blipFill>
          <a:blip r:embed="rId3" cstate="print"/>
          <a:srcRect l="23100" t="639" r="1260" b="38281"/>
          <a:stretch>
            <a:fillRect/>
          </a:stretch>
        </p:blipFill>
        <p:spPr bwMode="auto">
          <a:xfrm>
            <a:off x="285720" y="1071546"/>
            <a:ext cx="4128452" cy="2500330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4749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6250" y="1412776"/>
            <a:ext cx="8268197" cy="47525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0648"/>
            <a:ext cx="6833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Рефлексия учителя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0" y="1183978"/>
            <a:ext cx="3851920" cy="4405262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2400" dirty="0" smtClean="0"/>
              <a:t>Что я делаю?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С какой целью?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Каковы результаты моей деятельности?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Как я этого достигла?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А можно ли сделать лучше?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4175448" y="1484784"/>
            <a:ext cx="4968552" cy="4608512"/>
          </a:xfrm>
          <a:prstGeom prst="vertic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Ё11.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2276872"/>
            <a:ext cx="36724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Пока учитель задаёт себе эти вопросы – он развивается.</a:t>
            </a:r>
          </a:p>
          <a:p>
            <a:endParaRPr lang="ru-RU" sz="2800" dirty="0"/>
          </a:p>
          <a:p>
            <a:r>
              <a:rPr lang="ru-RU" sz="2800" dirty="0" smtClean="0"/>
              <a:t>Рефлексия – залог развития и продвижения вперёд.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585567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96752"/>
            <a:ext cx="8640960" cy="518457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mtClean="0"/>
              <a:t>Если  Вам </a:t>
            </a:r>
            <a:r>
              <a:rPr lang="ru-RU" dirty="0" smtClean="0"/>
              <a:t>понравился : это было актуально, полезно, интересно – покажите зелёную карточку.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pPr>
              <a:buNone/>
            </a:pPr>
            <a:r>
              <a:rPr lang="ru-RU" dirty="0" smtClean="0"/>
              <a:t>Если Вас это не тронуло – покажите жёлтую карточку.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6632"/>
            <a:ext cx="3900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Рефлексия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16" y="1928802"/>
            <a:ext cx="1866464" cy="5715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15140" y="2928934"/>
            <a:ext cx="1795026" cy="78125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0" name="Picture 4" descr="C:\Users\NP300v5as05\Pictures\2016-04-04 рефлекс\рефлекс 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857496"/>
            <a:ext cx="4643470" cy="3482604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93070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424936" cy="1143000"/>
          </a:xfrm>
        </p:spPr>
        <p:txBody>
          <a:bodyPr/>
          <a:lstStyle/>
          <a:p>
            <a:pPr algn="l">
              <a:buNone/>
            </a:pPr>
            <a:r>
              <a:rPr lang="ru-RU" dirty="0" smtClean="0">
                <a:solidFill>
                  <a:srgbClr val="FF0000"/>
                </a:solidFill>
              </a:rPr>
              <a:t>СПАСИБО ЗА ВНИМАНИЕ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57947"/>
            <a:ext cx="5616623" cy="575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25164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28596" y="500042"/>
            <a:ext cx="7715304" cy="5000660"/>
          </a:xfrm>
        </p:spPr>
        <p:txBody>
          <a:bodyPr>
            <a:normAutofit fontScale="92500" lnSpcReduction="10000"/>
          </a:bodyPr>
          <a:lstStyle/>
          <a:p>
            <a:pPr lvl="0" algn="ctr"/>
            <a:r>
              <a:rPr lang="ru-RU" dirty="0" smtClean="0">
                <a:solidFill>
                  <a:srgbClr val="FF0000"/>
                </a:solidFill>
              </a:rPr>
              <a:t>Литература:</a:t>
            </a:r>
          </a:p>
          <a:p>
            <a:pPr lvl="0"/>
            <a:r>
              <a:rPr lang="ru-RU" dirty="0" smtClean="0"/>
              <a:t>А.В. Хуторской. «Анализ, самоанализ и рефлексия урока».</a:t>
            </a:r>
          </a:p>
          <a:p>
            <a:r>
              <a:rPr lang="en-US" dirty="0" smtClean="0"/>
              <a:t>Khutorskoy.ru/be/2008/0312/index.htm</a:t>
            </a:r>
            <a:endParaRPr lang="ru-RU" dirty="0" smtClean="0"/>
          </a:p>
          <a:p>
            <a:pPr lvl="0"/>
            <a:r>
              <a:rPr lang="ru-RU" dirty="0" smtClean="0"/>
              <a:t>Гукалова Ирина Викторовна.«Роль и место содержательной рефлексии на уроке». K</a:t>
            </a:r>
            <a:r>
              <a:rPr lang="en-US" dirty="0" smtClean="0"/>
              <a:t>ollegi.kz/</a:t>
            </a:r>
            <a:r>
              <a:rPr lang="en-US" dirty="0" err="1" smtClean="0"/>
              <a:t>publ</a:t>
            </a:r>
            <a:r>
              <a:rPr lang="en-US" dirty="0" smtClean="0"/>
              <a:t>/21-1-0-93</a:t>
            </a:r>
            <a:endParaRPr lang="ru-RU" dirty="0" smtClean="0"/>
          </a:p>
          <a:p>
            <a:pPr lvl="0"/>
            <a:r>
              <a:rPr lang="ru-RU" dirty="0" err="1" smtClean="0"/>
              <a:t>Богин</a:t>
            </a:r>
            <a:r>
              <a:rPr lang="ru-RU" dirty="0" smtClean="0"/>
              <a:t> В.Г. «Несколько аспектов проблемы школьного образования и несколько размышлений о путях её решения». Вопросы методологии.-1999.-№1-2.-С.35-54</a:t>
            </a:r>
          </a:p>
          <a:p>
            <a:pPr lvl="0"/>
            <a:r>
              <a:rPr lang="ru-RU" dirty="0" smtClean="0"/>
              <a:t>Сайт международного журнала о критическом мышлении «Перемена» </a:t>
            </a:r>
            <a:r>
              <a:rPr lang="ru-RU" u="sng" dirty="0" smtClean="0">
                <a:hlinkClick r:id="rId2"/>
              </a:rPr>
              <a:t>http://www.ct-</a:t>
            </a:r>
            <a:r>
              <a:rPr lang="en-US" u="sng" dirty="0" smtClean="0">
                <a:hlinkClick r:id="rId2"/>
              </a:rPr>
              <a:t>n</a:t>
            </a:r>
            <a:r>
              <a:rPr lang="ru-RU" u="sng" dirty="0" err="1" smtClean="0">
                <a:hlinkClick r:id="rId2"/>
              </a:rPr>
              <a:t>et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smtClean="0">
                <a:hlinkClick r:id="rId2"/>
              </a:rPr>
              <a:t>net</a:t>
            </a:r>
            <a:r>
              <a:rPr lang="ru-RU" u="sng" dirty="0" smtClean="0">
                <a:hlinkClick r:id="rId2"/>
              </a:rPr>
              <a:t>/</a:t>
            </a:r>
            <a:r>
              <a:rPr lang="en-US" u="sng" dirty="0" err="1" smtClean="0">
                <a:hlinkClick r:id="rId2"/>
              </a:rPr>
              <a:t>ru</a:t>
            </a:r>
            <a:r>
              <a:rPr lang="ru-RU" u="sng" dirty="0" smtClean="0">
                <a:hlinkClick r:id="rId2"/>
              </a:rPr>
              <a:t>/</a:t>
            </a:r>
            <a:endParaRPr lang="ru-RU" dirty="0" smtClean="0"/>
          </a:p>
          <a:p>
            <a:pPr lvl="0"/>
            <a:r>
              <a:rPr lang="ru-RU" dirty="0" smtClean="0"/>
              <a:t>Фестиваль педагогических идей </a:t>
            </a:r>
            <a:r>
              <a:rPr lang="en-US" dirty="0" smtClean="0"/>
              <a:t>h</a:t>
            </a:r>
            <a:r>
              <a:rPr lang="ru-RU" dirty="0" err="1" smtClean="0"/>
              <a:t>ttp</a:t>
            </a:r>
            <a:r>
              <a:rPr lang="ru-RU" dirty="0" smtClean="0"/>
              <a:t>://festival.1september.ru/</a:t>
            </a:r>
          </a:p>
          <a:p>
            <a:pPr lvl="0"/>
            <a:r>
              <a:rPr lang="ru-RU" dirty="0" smtClean="0"/>
              <a:t>Газета “Первое сентября» http://</a:t>
            </a:r>
            <a:r>
              <a:rPr lang="en-US" dirty="0" err="1" smtClean="0"/>
              <a:t>ps</a:t>
            </a:r>
            <a:r>
              <a:rPr lang="ru-RU" dirty="0" smtClean="0"/>
              <a:t>.11september.ru/</a:t>
            </a:r>
          </a:p>
          <a:p>
            <a:pPr lvl="0"/>
            <a:r>
              <a:rPr lang="ru-RU" dirty="0" smtClean="0"/>
              <a:t>Сайт «Мой университет».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00B050"/>
                </a:solidFill>
              </a:rPr>
              <a:t>ЗАДАЧИ: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7158" y="980728"/>
            <a:ext cx="8286808" cy="511256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ПОЗНАКОМИТЬ КОЛЛЕГ С ПОНЯТИЕМ «РЕФЛЕКСИЯ».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ДАТЬ ПРЕДСТАВЛЕНИЕ О КЛАССИФИКАЦИИ РЕФЛЕКСИИ.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ПОДЕЛИТЬСЯ ОПЫТОМ ПРОВЕДЕНИЯ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   РЕФЛЕКСИИ НА УРОКАХ.</a:t>
            </a:r>
          </a:p>
          <a:p>
            <a:pPr marL="45720" indent="0">
              <a:buNone/>
            </a:pP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60" y="3214686"/>
            <a:ext cx="4072460" cy="306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55831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512511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4800" b="1" i="1" dirty="0" smtClean="0">
                <a:solidFill>
                  <a:srgbClr val="009644"/>
                </a:solidFill>
              </a:rPr>
              <a:t>«Всё в твоих руках!»</a:t>
            </a:r>
            <a:endParaRPr lang="ru-RU" sz="4800" b="1" i="1" dirty="0">
              <a:solidFill>
                <a:srgbClr val="009644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42910" y="1214422"/>
            <a:ext cx="7858181" cy="4714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58183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12511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любимым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120943"/>
            <a:ext cx="4929222" cy="560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44" y="1268759"/>
            <a:ext cx="5397743" cy="5245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6239348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57422" y="285728"/>
            <a:ext cx="48245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нужным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 descr="C:\Users\NP300v5as05\Pictures\2015-09-28 сентябрь 2015\сентябрь 2015 00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4143404" cy="3770142"/>
          </a:xfrm>
          <a:prstGeom prst="roundRect">
            <a:avLst/>
          </a:prstGeom>
          <a:noFill/>
        </p:spPr>
      </p:pic>
      <p:pic>
        <p:nvPicPr>
          <p:cNvPr id="2051" name="Picture 3" descr="C:\Users\NP300v5as05\Pictures\2015-09-28 сентябрь 2015\сентябрь 2015 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071810"/>
            <a:ext cx="4111888" cy="3357561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968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260648"/>
            <a:ext cx="54044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успешным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074" name="Picture 2" descr="C:\Users\NP300v5as05\Pictures\2015-09-28 сентябрь 2015\сентябрь 2015 18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357298"/>
            <a:ext cx="6357982" cy="5173557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24546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85720" y="1340768"/>
            <a:ext cx="8429683" cy="3450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 </a:t>
            </a:r>
          </a:p>
          <a:p>
            <a:pPr>
              <a:buNone/>
            </a:pPr>
            <a:endParaRPr lang="en-US" sz="2400" b="1" i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2400" b="1" i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2400" b="1" i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2400" b="1" i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214290"/>
            <a:ext cx="46201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Что такое рефлексия?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857232"/>
            <a:ext cx="4786346" cy="12001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РЕФЛЕКСИЯ - </a:t>
            </a:r>
            <a:r>
              <a:rPr lang="en-US" sz="2400" b="1" dirty="0" smtClean="0"/>
              <a:t>REFLEXIO</a:t>
            </a:r>
            <a:endParaRPr lang="ru-RU" sz="2400" b="1" dirty="0"/>
          </a:p>
        </p:txBody>
      </p:sp>
      <p:sp>
        <p:nvSpPr>
          <p:cNvPr id="8" name="Овал 7"/>
          <p:cNvSpPr/>
          <p:nvPr/>
        </p:nvSpPr>
        <p:spPr>
          <a:xfrm rot="13688439">
            <a:off x="6457298" y="3897957"/>
            <a:ext cx="2720647" cy="112416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обращение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назад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 rot="15386004">
            <a:off x="4425126" y="4412566"/>
            <a:ext cx="2789507" cy="11593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самоанализ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 rot="17556023">
            <a:off x="2141940" y="4496111"/>
            <a:ext cx="2930543" cy="92462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Самопознание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 rot="18901209">
            <a:off x="4995" y="4327673"/>
            <a:ext cx="2860002" cy="95842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«Разговор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 самим собой»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 rot="19722672">
            <a:off x="4498826" y="2126000"/>
            <a:ext cx="642942" cy="1548889"/>
          </a:xfrm>
          <a:prstGeom prst="downArrow">
            <a:avLst>
              <a:gd name="adj1" fmla="val 20519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3929058" y="2143116"/>
            <a:ext cx="357190" cy="140703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2770635">
            <a:off x="2935151" y="1803834"/>
            <a:ext cx="375323" cy="2157558"/>
          </a:xfrm>
          <a:prstGeom prst="downArrow">
            <a:avLst>
              <a:gd name="adj1" fmla="val 50000"/>
              <a:gd name="adj2" fmla="val 37502"/>
            </a:avLst>
          </a:prstGeom>
          <a:solidFill>
            <a:srgbClr val="0096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7871997">
            <a:off x="5631091" y="1552423"/>
            <a:ext cx="348253" cy="2444216"/>
          </a:xfrm>
          <a:prstGeom prst="downArrow">
            <a:avLst/>
          </a:prstGeom>
          <a:solidFill>
            <a:srgbClr val="0096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904214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285728"/>
            <a:ext cx="535785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Классификация  рефлексии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 rot="20578074">
            <a:off x="357158" y="1142984"/>
            <a:ext cx="3571900" cy="1285884"/>
          </a:xfrm>
          <a:prstGeom prst="cloud">
            <a:avLst/>
          </a:prstGeom>
          <a:solidFill>
            <a:srgbClr val="00FF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9" name="Облако 8"/>
          <p:cNvSpPr/>
          <p:nvPr/>
        </p:nvSpPr>
        <p:spPr>
          <a:xfrm rot="20917784">
            <a:off x="4960725" y="878801"/>
            <a:ext cx="3253910" cy="1368545"/>
          </a:xfrm>
          <a:prstGeom prst="cloud">
            <a:avLst/>
          </a:prstGeom>
          <a:solidFill>
            <a:srgbClr val="00FF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 цели </a:t>
            </a:r>
            <a:endParaRPr lang="ru-RU" sz="2400" dirty="0"/>
          </a:p>
        </p:txBody>
      </p:sp>
      <p:sp>
        <p:nvSpPr>
          <p:cNvPr id="13" name="Облако 12"/>
          <p:cNvSpPr/>
          <p:nvPr/>
        </p:nvSpPr>
        <p:spPr>
          <a:xfrm rot="20104763">
            <a:off x="157964" y="3644236"/>
            <a:ext cx="3388731" cy="1505287"/>
          </a:xfrm>
          <a:prstGeom prst="cloud">
            <a:avLst/>
          </a:prstGeom>
          <a:solidFill>
            <a:srgbClr val="00FF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 функции </a:t>
            </a:r>
          </a:p>
          <a:p>
            <a:pPr algn="ctr"/>
            <a:endParaRPr lang="ru-RU" sz="2400" dirty="0" smtClean="0"/>
          </a:p>
        </p:txBody>
      </p:sp>
      <p:sp>
        <p:nvSpPr>
          <p:cNvPr id="14" name="Капля 13"/>
          <p:cNvSpPr/>
          <p:nvPr/>
        </p:nvSpPr>
        <p:spPr>
          <a:xfrm rot="4500354">
            <a:off x="2398636" y="4967193"/>
            <a:ext cx="266976" cy="438124"/>
          </a:xfrm>
          <a:prstGeom prst="teardrop">
            <a:avLst>
              <a:gd name="adj" fmla="val 165753"/>
            </a:avLst>
          </a:prstGeom>
          <a:solidFill>
            <a:srgbClr val="00FF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Капля 14"/>
          <p:cNvSpPr/>
          <p:nvPr/>
        </p:nvSpPr>
        <p:spPr>
          <a:xfrm rot="10255691">
            <a:off x="1555630" y="5312810"/>
            <a:ext cx="393442" cy="734735"/>
          </a:xfrm>
          <a:prstGeom prst="teardrop">
            <a:avLst>
              <a:gd name="adj" fmla="val 200000"/>
            </a:avLst>
          </a:prstGeom>
          <a:solidFill>
            <a:srgbClr val="00FF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Капля 15"/>
          <p:cNvSpPr/>
          <p:nvPr/>
        </p:nvSpPr>
        <p:spPr>
          <a:xfrm rot="8720770">
            <a:off x="1098452" y="2289778"/>
            <a:ext cx="517675" cy="333949"/>
          </a:xfrm>
          <a:prstGeom prst="teardrop">
            <a:avLst>
              <a:gd name="adj" fmla="val 198630"/>
            </a:avLst>
          </a:prstGeom>
          <a:solidFill>
            <a:srgbClr val="00FF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Капля 16"/>
          <p:cNvSpPr/>
          <p:nvPr/>
        </p:nvSpPr>
        <p:spPr>
          <a:xfrm rot="9059747">
            <a:off x="702759" y="3221131"/>
            <a:ext cx="412714" cy="353615"/>
          </a:xfrm>
          <a:prstGeom prst="teardrop">
            <a:avLst>
              <a:gd name="adj" fmla="val 200000"/>
            </a:avLst>
          </a:prstGeom>
          <a:solidFill>
            <a:srgbClr val="00FF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Капля 17"/>
          <p:cNvSpPr/>
          <p:nvPr/>
        </p:nvSpPr>
        <p:spPr>
          <a:xfrm rot="9055274">
            <a:off x="5045467" y="2042576"/>
            <a:ext cx="553263" cy="328008"/>
          </a:xfrm>
          <a:prstGeom prst="teardrop">
            <a:avLst>
              <a:gd name="adj" fmla="val 200000"/>
            </a:avLst>
          </a:prstGeom>
          <a:solidFill>
            <a:srgbClr val="00FF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апля 18"/>
          <p:cNvSpPr/>
          <p:nvPr/>
        </p:nvSpPr>
        <p:spPr>
          <a:xfrm rot="10442879">
            <a:off x="4734545" y="2730033"/>
            <a:ext cx="317851" cy="395883"/>
          </a:xfrm>
          <a:prstGeom prst="teardrop">
            <a:avLst>
              <a:gd name="adj" fmla="val 195890"/>
            </a:avLst>
          </a:prstGeom>
          <a:solidFill>
            <a:srgbClr val="00FF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Выноска-облако 19"/>
          <p:cNvSpPr/>
          <p:nvPr/>
        </p:nvSpPr>
        <p:spPr>
          <a:xfrm rot="19602095">
            <a:off x="5790249" y="2351806"/>
            <a:ext cx="2793542" cy="1467197"/>
          </a:xfrm>
          <a:prstGeom prst="cloudCallout">
            <a:avLst>
              <a:gd name="adj1" fmla="val -26182"/>
              <a:gd name="adj2" fmla="val 84246"/>
            </a:avLst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 типу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1" name="Выноска-облако 20"/>
          <p:cNvSpPr/>
          <p:nvPr/>
        </p:nvSpPr>
        <p:spPr>
          <a:xfrm rot="20431632">
            <a:off x="6147202" y="4071726"/>
            <a:ext cx="2829183" cy="1508909"/>
          </a:xfrm>
          <a:prstGeom prst="cloudCallout">
            <a:avLst>
              <a:gd name="adj1" fmla="val -24571"/>
              <a:gd name="adj2" fmla="val 96751"/>
            </a:avLst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 форме деятельности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Содержимое 21"/>
          <p:cNvSpPr>
            <a:spLocks noGrp="1"/>
          </p:cNvSpPr>
          <p:nvPr>
            <p:ph sz="quarter" idx="13"/>
          </p:nvPr>
        </p:nvSpPr>
        <p:spPr>
          <a:xfrm>
            <a:off x="500034" y="6143644"/>
            <a:ext cx="5715040" cy="142876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3" name="Выноска-облако 22"/>
          <p:cNvSpPr/>
          <p:nvPr/>
        </p:nvSpPr>
        <p:spPr>
          <a:xfrm rot="19992287">
            <a:off x="2867852" y="4107163"/>
            <a:ext cx="3369192" cy="1513519"/>
          </a:xfrm>
          <a:prstGeom prst="cloudCallout">
            <a:avLst>
              <a:gd name="adj1" fmla="val -29554"/>
              <a:gd name="adj2" fmla="val 76400"/>
            </a:avLst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 способам проведения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20129173">
            <a:off x="1142976" y="1285860"/>
            <a:ext cx="2500330" cy="830997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 содержанию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870163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1260</TotalTime>
  <Words>732</Words>
  <Application>Microsoft Office PowerPoint</Application>
  <PresentationFormat>Экран (4:3)</PresentationFormat>
  <Paragraphs>185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Воздушный поток</vt:lpstr>
      <vt:lpstr>МУНИЦИПАЛЬНОЕ БЮДЖЕТНОЕ ОБРАЗОВАТЕЛЬНОЕ УЧРЕЖДЕНИЕ СОШ №1                                              СЕЛА НОВОСЫСОЕВКА   Районный конкурс педагогического мастерства«Педагогические идеи – новой школе».   « Интересные приёмы рефлексии на уроке в начальной школе». </vt:lpstr>
      <vt:lpstr>МОЯ ЦЕЛЬ:</vt:lpstr>
      <vt:lpstr>ЗАДАЧИ:</vt:lpstr>
      <vt:lpstr>«Всё в твоих руках!»</vt:lpstr>
      <vt:lpstr>любимым</vt:lpstr>
      <vt:lpstr>Слайд 6</vt:lpstr>
      <vt:lpstr>Слайд 7</vt:lpstr>
      <vt:lpstr>Слайд 8</vt:lpstr>
      <vt:lpstr>Слайд 9</vt:lpstr>
      <vt:lpstr>Слайд 10</vt:lpstr>
      <vt:lpstr>Для чего нужна рефлексия?</vt:lpstr>
      <vt:lpstr>Слайд 12</vt:lpstr>
      <vt:lpstr>Слайд 13</vt:lpstr>
      <vt:lpstr>Слайд 14</vt:lpstr>
      <vt:lpstr>Слайд 15</vt:lpstr>
      <vt:lpstr>Начинаем свой урок!                                                   Символическая рефлексия.  </vt:lpstr>
      <vt:lpstr>Слайд 17</vt:lpstr>
      <vt:lpstr>Слайд 18</vt:lpstr>
      <vt:lpstr>1.Приём рефлексии «Одним словом».</vt:lpstr>
      <vt:lpstr>Слайд 20</vt:lpstr>
      <vt:lpstr>Слайд 21</vt:lpstr>
      <vt:lpstr>Слайд 22</vt:lpstr>
      <vt:lpstr>Слайд 23</vt:lpstr>
      <vt:lpstr>               Приём «Выбор».        Приём «Аргументация своего ответа»  </vt:lpstr>
      <vt:lpstr>Слайд 25</vt:lpstr>
      <vt:lpstr>Слайд 26</vt:lpstr>
      <vt:lpstr>СПАСИБО ЗА ВНИМАНИЕ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NP300v5as05</cp:lastModifiedBy>
  <cp:revision>107</cp:revision>
  <dcterms:created xsi:type="dcterms:W3CDTF">2016-04-03T05:29:48Z</dcterms:created>
  <dcterms:modified xsi:type="dcterms:W3CDTF">2016-04-08T01:44:30Z</dcterms:modified>
</cp:coreProperties>
</file>