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60" r:id="rId4"/>
    <p:sldId id="258" r:id="rId5"/>
    <p:sldId id="257" r:id="rId6"/>
    <p:sldId id="266" r:id="rId7"/>
    <p:sldId id="264" r:id="rId8"/>
    <p:sldId id="265" r:id="rId9"/>
    <p:sldId id="267" r:id="rId10"/>
    <p:sldId id="268" r:id="rId11"/>
    <p:sldId id="269" r:id="rId12"/>
    <p:sldId id="270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6" y="3516"/>
            <a:ext cx="9148695" cy="6854484"/>
          </a:xfrm>
          <a:prstGeom prst="rect">
            <a:avLst/>
          </a:prstGeom>
          <a:effectLst/>
        </p:spPr>
      </p:pic>
      <p:sp>
        <p:nvSpPr>
          <p:cNvPr id="3" name="TextBox 2"/>
          <p:cNvSpPr txBox="1"/>
          <p:nvPr/>
        </p:nvSpPr>
        <p:spPr>
          <a:xfrm>
            <a:off x="755576" y="1268760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  Опытно – экспериментальная деятельность в младшей группе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2996952"/>
            <a:ext cx="2544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Опыт работы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0013" y="4345055"/>
            <a:ext cx="37084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 smtClean="0">
                <a:solidFill>
                  <a:srgbClr val="002060"/>
                </a:solidFill>
              </a:rPr>
              <a:t>Адамчук</a:t>
            </a:r>
            <a:r>
              <a:rPr lang="ru-RU" sz="2800" b="1" i="1" dirty="0" smtClean="0">
                <a:solidFill>
                  <a:srgbClr val="002060"/>
                </a:solidFill>
              </a:rPr>
              <a:t> М. В.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в</a:t>
            </a:r>
            <a:r>
              <a:rPr lang="ru-RU" sz="2800" b="1" i="1" dirty="0" smtClean="0">
                <a:solidFill>
                  <a:srgbClr val="002060"/>
                </a:solidFill>
              </a:rPr>
              <a:t>оспитатель </a:t>
            </a:r>
            <a:r>
              <a:rPr lang="ru-RU" sz="2800" b="1" i="1" dirty="0" smtClean="0">
                <a:solidFill>
                  <a:srgbClr val="002060"/>
                </a:solidFill>
              </a:rPr>
              <a:t>высшей </a:t>
            </a:r>
            <a:r>
              <a:rPr lang="ru-RU" sz="2800" b="1" i="1" dirty="0" smtClean="0">
                <a:solidFill>
                  <a:srgbClr val="002060"/>
                </a:solidFill>
              </a:rPr>
              <a:t>категории</a:t>
            </a:r>
            <a:endParaRPr lang="ru-RU" sz="2800" b="1" i="1" dirty="0" smtClean="0">
              <a:solidFill>
                <a:srgbClr val="002060"/>
              </a:solidFill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МДОУ № 108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о.в</a:t>
            </a:r>
            <a:r>
              <a:rPr lang="ru-RU" sz="2800" b="1" i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г. Магнитогорска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02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0919428"/>
              </p:ext>
            </p:extLst>
          </p:nvPr>
        </p:nvGraphicFramePr>
        <p:xfrm>
          <a:off x="467544" y="980728"/>
          <a:ext cx="8229600" cy="456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2952328"/>
                <a:gridCol w="3045024"/>
              </a:tblGrid>
              <a:tr h="448142">
                <a:tc>
                  <a:txBody>
                    <a:bodyPr/>
                    <a:lstStyle/>
                    <a:p>
                      <a:r>
                        <a:rPr lang="ru-RU" dirty="0" smtClean="0"/>
                        <a:t>Месяц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Форма</a:t>
                      </a:r>
                      <a:r>
                        <a:rPr lang="ru-RU" baseline="0" dirty="0" smtClean="0"/>
                        <a:t> работы</a:t>
                      </a:r>
                      <a:endParaRPr lang="ru-RU" dirty="0"/>
                    </a:p>
                  </a:txBody>
                  <a:tcPr/>
                </a:tc>
              </a:tr>
              <a:tr h="992018">
                <a:tc>
                  <a:txBody>
                    <a:bodyPr/>
                    <a:lstStyle/>
                    <a:p>
                      <a:r>
                        <a:rPr lang="ru-RU" dirty="0" smtClean="0"/>
                        <a:t>Декабрь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«Времена года». Цель: выявить</a:t>
                      </a:r>
                      <a:r>
                        <a:rPr lang="ru-RU" baseline="0" dirty="0" smtClean="0"/>
                        <a:t> свойства воды: может нагреваться, остывать, замерзать, таять.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Наблюдение;</a:t>
                      </a:r>
                      <a:r>
                        <a:rPr lang="ru-RU" baseline="0" dirty="0" smtClean="0"/>
                        <a:t> разгадывание загадок; разучивание стихов, песен; д/и «Времена года»;  </a:t>
                      </a:r>
                      <a:endParaRPr lang="ru-RU" dirty="0"/>
                    </a:p>
                  </a:txBody>
                  <a:tcPr/>
                </a:tc>
              </a:tr>
              <a:tr h="1105007">
                <a:tc>
                  <a:txBody>
                    <a:bodyPr/>
                    <a:lstStyle/>
                    <a:p>
                      <a:r>
                        <a:rPr lang="ru-RU" dirty="0" smtClean="0"/>
                        <a:t>Январь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«Мыльные пузырьки». Цель: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познакомить с тем, что при попадании воздуха в каплю мыльной воды образуется пузырь.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Художественное слово;  эксперименты</a:t>
                      </a:r>
                      <a:r>
                        <a:rPr lang="ru-RU" baseline="0" dirty="0" smtClean="0"/>
                        <a:t> с предметами.</a:t>
                      </a:r>
                      <a:endParaRPr lang="ru-RU" dirty="0"/>
                    </a:p>
                  </a:txBody>
                  <a:tcPr/>
                </a:tc>
              </a:tr>
              <a:tr h="1436509">
                <a:tc>
                  <a:txBody>
                    <a:bodyPr/>
                    <a:lstStyle/>
                    <a:p>
                      <a:r>
                        <a:rPr lang="ru-RU" dirty="0" smtClean="0"/>
                        <a:t>Февраль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«Тает льдинка». Познакомить с тем, что замерзает на холоде и тает в тепле.</a:t>
                      </a:r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Наблюдение; разучивание</a:t>
                      </a:r>
                      <a:r>
                        <a:rPr lang="ru-RU" baseline="0" dirty="0" smtClean="0"/>
                        <a:t> и инсценирование стихов.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166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88032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3496022"/>
              </p:ext>
            </p:extLst>
          </p:nvPr>
        </p:nvGraphicFramePr>
        <p:xfrm>
          <a:off x="457200" y="836613"/>
          <a:ext cx="8229600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592"/>
                <a:gridCol w="3240360"/>
                <a:gridCol w="27466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Месяц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Форма работы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Март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«Цветок в горшочке». </a:t>
                      </a:r>
                    </a:p>
                    <a:p>
                      <a:r>
                        <a:rPr lang="ru-RU" dirty="0" smtClean="0"/>
                        <a:t>Цель:</a:t>
                      </a:r>
                      <a:r>
                        <a:rPr lang="ru-RU" baseline="0" dirty="0" smtClean="0"/>
                        <a:t> показать значение воды в жизни растений.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Продуктивная деятельность;</a:t>
                      </a:r>
                      <a:r>
                        <a:rPr lang="ru-RU" baseline="0" dirty="0" smtClean="0"/>
                        <a:t> наблюдение; изготовление поделок.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Апрель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«Как вода гулять отправилась». Цель: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дать представление о том, что воду можно собрать различными предметами – губкой, пипеткой, грушей, салфеткой.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Наблюдение; эксперименты с предметами.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Май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«Плыви,</a:t>
                      </a:r>
                      <a:r>
                        <a:rPr lang="ru-RU" baseline="0" dirty="0" smtClean="0"/>
                        <a:t> кораблик!» </a:t>
                      </a:r>
                    </a:p>
                    <a:p>
                      <a:r>
                        <a:rPr lang="ru-RU" baseline="0" dirty="0" smtClean="0"/>
                        <a:t>Цель: обнаружить воздух, образовывать ветер.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Наблюдение; разгадывание загадок; рисование; продуктивная</a:t>
                      </a:r>
                      <a:r>
                        <a:rPr lang="ru-RU" baseline="0" dirty="0" smtClean="0"/>
                        <a:t> деятельность.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38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364" y="116632"/>
            <a:ext cx="8363272" cy="85010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i="1" dirty="0" smtClean="0"/>
              <a:t>Пополнение развивающей среды</a:t>
            </a:r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24743"/>
            <a:ext cx="4392488" cy="329436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8458">
            <a:off x="289904" y="1428428"/>
            <a:ext cx="4248472" cy="318635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632" y="4293096"/>
            <a:ext cx="3275856" cy="245689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350" y="4273802"/>
            <a:ext cx="3301581" cy="247618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4972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i="1" dirty="0" smtClean="0"/>
              <a:t>В помощь педагогу</a:t>
            </a:r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" r="212" b="-322"/>
          <a:stretch/>
        </p:blipFill>
        <p:spPr>
          <a:xfrm rot="1316325">
            <a:off x="4373757" y="1644207"/>
            <a:ext cx="4976280" cy="337251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8827">
            <a:off x="371510" y="2764874"/>
            <a:ext cx="4578172" cy="343362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4332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6960" y="1916832"/>
            <a:ext cx="8250080" cy="182981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76093">
            <a:off x="6028314" y="3861645"/>
            <a:ext cx="2882667" cy="153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5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927" y="548680"/>
            <a:ext cx="8064896" cy="58169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 Актуальность.  </a:t>
            </a:r>
            <a:r>
              <a:rPr lang="ru-RU" sz="2000" b="1" dirty="0" smtClean="0"/>
              <a:t>Ведущим </a:t>
            </a:r>
            <a:r>
              <a:rPr lang="ru-RU" sz="2000" b="1" dirty="0"/>
              <a:t>познавательным процессом в раннем возрасте является восприятие. Его значение трудно переоценить. Если ребенок не получит способствующих развитию восприятия компонентов, то у него могут обнаружиться серьезные пробелы в представлениях о ряде свойств предметов и явлений окружающего мира. </a:t>
            </a:r>
          </a:p>
          <a:p>
            <a:r>
              <a:rPr lang="ru-RU" sz="2000" b="1" dirty="0" smtClean="0"/>
              <a:t>Восприятие </a:t>
            </a:r>
            <a:r>
              <a:rPr lang="ru-RU" sz="2000" b="1" dirty="0"/>
              <a:t>мира ребенком на третьем и четвертом году жизни идет через чувства и ощущения. Эти дети доверчивы и непосредственны, легко включаются в совместную с взрослыми практическую деятельность, с удовольствием манипулируют различными предметами. Как показывает практика, если ребенка в раннем возрасте не научить обследовательским действиям, умению наблюдать, то в дальнейшем он не всегда проявляет устойчивый интерес к деятельности, испытывает чувство страха при ознакомлении с новым предметом. </a:t>
            </a:r>
          </a:p>
          <a:p>
            <a:r>
              <a:rPr lang="ru-RU" sz="2000" b="1" dirty="0" smtClean="0"/>
              <a:t>Решить </a:t>
            </a:r>
            <a:r>
              <a:rPr lang="ru-RU" sz="2000" b="1" dirty="0"/>
              <a:t>эту задачу можно, если с раннего возраста активно приобщать ребенка к миру природы, который открывает для него большие возможности для познавательной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77188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68430"/>
            <a:ext cx="7416824" cy="20621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u="sng" dirty="0" smtClean="0"/>
              <a:t>Цель экспериментирования: </a:t>
            </a:r>
          </a:p>
          <a:p>
            <a:r>
              <a:rPr lang="ru-RU" sz="3200" b="1" dirty="0" smtClean="0"/>
              <a:t>Поддерживать интерес дошкольников к окружающей среде, удовлетворять детскую любознательность.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4" r="4758"/>
          <a:stretch/>
        </p:blipFill>
        <p:spPr>
          <a:xfrm>
            <a:off x="107504" y="3212976"/>
            <a:ext cx="4765964" cy="35052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r="15337" b="20462"/>
          <a:stretch/>
        </p:blipFill>
        <p:spPr>
          <a:xfrm>
            <a:off x="4873468" y="2420888"/>
            <a:ext cx="4106505" cy="307098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1493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2271" y="548680"/>
            <a:ext cx="7753850" cy="53860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Задачи опытно-экспериментальной деятельности с малышами: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/>
              <a:t>Вызывать интерес к поисковой деятельности.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/>
              <a:t>Подвести к пониманию того, что некоторые вещества могут меняться.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/>
              <a:t>Способствовать накоплению у детей конкретных представлений о различных веществах и материалах.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/>
              <a:t>Поощрять любознательность, инициативу.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/>
              <a:t>Развивать речь детей, активизировать словарь.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/>
              <a:t>Воспитывать аккуратность в работе.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/>
              <a:t>Принимать и ставить перед собой цель эксперимента.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/>
              <a:t>Отбирать средства и материалы для самостоятельной деятельности.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/>
              <a:t>Развивать личностные качества: целеустремленность, настойчивость, решительность.</a:t>
            </a:r>
          </a:p>
          <a:p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99124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20688"/>
            <a:ext cx="3312368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Приемы</a:t>
            </a:r>
            <a:r>
              <a:rPr lang="ru-RU" sz="3200" b="1" i="1" dirty="0"/>
              <a:t>:</a:t>
            </a:r>
            <a:r>
              <a:rPr lang="ru-RU" sz="3200" b="1" i="1" dirty="0" smtClean="0"/>
              <a:t> </a:t>
            </a:r>
            <a:r>
              <a:rPr lang="ru-RU" sz="2000" b="1" dirty="0"/>
              <a:t>Н</a:t>
            </a:r>
            <a:r>
              <a:rPr lang="ru-RU" sz="2000" b="1" dirty="0" smtClean="0"/>
              <a:t>аблюдение;</a:t>
            </a:r>
          </a:p>
          <a:p>
            <a:r>
              <a:rPr lang="ru-RU" sz="2000" b="1" dirty="0"/>
              <a:t>р</a:t>
            </a:r>
            <a:r>
              <a:rPr lang="ru-RU" sz="2000" b="1" dirty="0" smtClean="0"/>
              <a:t>ассматривание книжных иллюстраций, предметов, наглядного материала;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/>
          <a:stretch/>
        </p:blipFill>
        <p:spPr>
          <a:xfrm>
            <a:off x="179512" y="3089920"/>
            <a:ext cx="4551900" cy="353701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93638" y="790530"/>
            <a:ext cx="5391184" cy="404338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2883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4048" y="692665"/>
            <a:ext cx="3888432" cy="16561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</a:rPr>
              <a:t>проведение дидактических игр;</a:t>
            </a:r>
          </a:p>
          <a:p>
            <a:pPr lvl="0"/>
            <a:r>
              <a:rPr lang="ru-RU" sz="2000" b="1" dirty="0">
                <a:solidFill>
                  <a:prstClr val="black"/>
                </a:solidFill>
              </a:rPr>
              <a:t>чтение воспитателем рассказов, стихов, </a:t>
            </a:r>
            <a:r>
              <a:rPr lang="ru-RU" sz="2000" b="1" dirty="0" err="1">
                <a:solidFill>
                  <a:prstClr val="black"/>
                </a:solidFill>
              </a:rPr>
              <a:t>потешек</a:t>
            </a:r>
            <a:r>
              <a:rPr lang="ru-RU" sz="2000" b="1" dirty="0">
                <a:solidFill>
                  <a:prstClr val="black"/>
                </a:solidFill>
              </a:rPr>
              <a:t>;</a:t>
            </a:r>
          </a:p>
          <a:p>
            <a:pPr lvl="0"/>
            <a:r>
              <a:rPr lang="ru-RU" sz="2000" b="1" dirty="0">
                <a:solidFill>
                  <a:prstClr val="black"/>
                </a:solidFill>
              </a:rPr>
              <a:t>инсценировка сказок, стихотворений.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6"/>
            <a:ext cx="4320479" cy="324035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"/>
          <a:stretch/>
        </p:blipFill>
        <p:spPr>
          <a:xfrm>
            <a:off x="4572000" y="3140968"/>
            <a:ext cx="4392489" cy="348300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0958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182" y="692696"/>
            <a:ext cx="3228706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Изготовление с детьми наглядных пособий;</a:t>
            </a:r>
          </a:p>
          <a:p>
            <a:r>
              <a:rPr lang="ru-RU" sz="2000" b="1" dirty="0"/>
              <a:t>з</a:t>
            </a:r>
            <a:r>
              <a:rPr lang="ru-RU" sz="2000" b="1" dirty="0" smtClean="0"/>
              <a:t>аучивание стихотворений с детьми;</a:t>
            </a:r>
          </a:p>
          <a:p>
            <a:r>
              <a:rPr lang="ru-RU" sz="2000" b="1" dirty="0"/>
              <a:t>о</a:t>
            </a:r>
            <a:r>
              <a:rPr lang="ru-RU" sz="2000" b="1" dirty="0" smtClean="0"/>
              <a:t>рганизация продуктивной деятельности;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9" y="3447766"/>
            <a:ext cx="4752528" cy="315480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" r="5276"/>
          <a:stretch/>
        </p:blipFill>
        <p:spPr>
          <a:xfrm>
            <a:off x="4045527" y="195580"/>
            <a:ext cx="4682838" cy="308883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5703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764704"/>
            <a:ext cx="324036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solidFill>
                  <a:prstClr val="black"/>
                </a:solidFill>
              </a:rPr>
              <a:t>организация </a:t>
            </a:r>
            <a:r>
              <a:rPr lang="ru-RU" sz="2000" b="1" dirty="0">
                <a:solidFill>
                  <a:prstClr val="black"/>
                </a:solidFill>
              </a:rPr>
              <a:t>познавательно-исследовательской деятельности.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4" t="13090" r="20059" b="12494"/>
          <a:stretch/>
        </p:blipFill>
        <p:spPr>
          <a:xfrm>
            <a:off x="223392" y="3140968"/>
            <a:ext cx="4542153" cy="345638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7932"/>
            <a:ext cx="4464496" cy="315905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0359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08112"/>
          </a:xfr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ru-RU" b="1" i="1" dirty="0" smtClean="0"/>
              <a:t>План работы</a:t>
            </a:r>
            <a:endParaRPr lang="ru-RU" b="1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122067"/>
              </p:ext>
            </p:extLst>
          </p:nvPr>
        </p:nvGraphicFramePr>
        <p:xfrm>
          <a:off x="457200" y="1600200"/>
          <a:ext cx="8229600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592"/>
                <a:gridCol w="3168352"/>
                <a:gridCol w="28186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Месяц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Форма работы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Сентябрь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«Солнечный зайчик». Цель: познакомить с естественным источником света – солнцем.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Художественное слово;</a:t>
                      </a:r>
                      <a:r>
                        <a:rPr lang="ru-RU" baseline="0" dirty="0" smtClean="0"/>
                        <a:t> разгадывание загадок; рисование.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«Радуга купается в воде». Цель: выявить свойства воды и красок (растворяться в воде и изменять ее цвет).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Наблюдение; разучивание </a:t>
                      </a:r>
                      <a:r>
                        <a:rPr lang="ru-RU" dirty="0" err="1" smtClean="0"/>
                        <a:t>потешек</a:t>
                      </a:r>
                      <a:r>
                        <a:rPr lang="ru-RU" dirty="0" smtClean="0"/>
                        <a:t>; продуктивная деятельность.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Ноябрь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Игра – эксперимент «Сказка о камешке». Цель: определить, что предметы бывают легкими и тяжелыми.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Художественное слово</a:t>
                      </a:r>
                      <a:r>
                        <a:rPr lang="ru-RU" smtClean="0"/>
                        <a:t>;</a:t>
                      </a:r>
                      <a:r>
                        <a:rPr lang="ru-RU" baseline="0" smtClean="0"/>
                        <a:t> эксперименты </a:t>
                      </a:r>
                      <a:r>
                        <a:rPr lang="ru-RU" baseline="0" dirty="0" smtClean="0"/>
                        <a:t>с предметами.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527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590</Words>
  <Application>Microsoft Office PowerPoint</Application>
  <PresentationFormat>Экран (4:3)</PresentationFormat>
  <Paragraphs>76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работы</vt:lpstr>
      <vt:lpstr>Презентация PowerPoint</vt:lpstr>
      <vt:lpstr>Презентация PowerPoint</vt:lpstr>
      <vt:lpstr>Пополнение развивающей среды</vt:lpstr>
      <vt:lpstr>В помощь педагогу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RePack by Diakov</cp:lastModifiedBy>
  <cp:revision>86</cp:revision>
  <dcterms:created xsi:type="dcterms:W3CDTF">2016-03-17T09:14:47Z</dcterms:created>
  <dcterms:modified xsi:type="dcterms:W3CDTF">2016-09-21T07:48:04Z</dcterms:modified>
</cp:coreProperties>
</file>