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4" r:id="rId4"/>
    <p:sldId id="265" r:id="rId5"/>
    <p:sldId id="269" r:id="rId6"/>
    <p:sldId id="272" r:id="rId7"/>
    <p:sldId id="273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3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6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2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0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3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0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9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5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78600-546B-4F39-B9E6-62C202AF4EC0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9394-33DF-4158-82CC-65F55589B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7363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Формы выражения принадлежности в английском языке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400" dirty="0" smtClean="0"/>
              <a:t>Самойлова Н.Д.</a:t>
            </a:r>
          </a:p>
          <a:p>
            <a:pPr marL="0" indent="0" algn="r">
              <a:buNone/>
            </a:pPr>
            <a:r>
              <a:rPr lang="ru-RU" sz="2400" dirty="0" smtClean="0"/>
              <a:t>Учитель английского языка</a:t>
            </a:r>
          </a:p>
          <a:p>
            <a:pPr marL="0" indent="0" algn="r">
              <a:buNone/>
            </a:pPr>
            <a:r>
              <a:rPr lang="ru-RU" sz="2400" dirty="0" smtClean="0"/>
              <a:t>МОБУ «СОШ №90»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38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80"/>
            <a:ext cx="9144000" cy="69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Possessive Adjectives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притяжательные прилагательные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Possessive Pronouns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притяжательные местоимения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>
                <a:solidFill>
                  <a:srgbClr val="C00000"/>
                </a:solidFill>
              </a:rPr>
              <a:t>Possessive Case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притяжательный падеж существительных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0" name="Заголовок 9"/>
          <p:cNvSpPr txBox="1">
            <a:spLocks noGrp="1"/>
          </p:cNvSpPr>
          <p:nvPr>
            <p:ph type="title"/>
          </p:nvPr>
        </p:nvSpPr>
        <p:spPr>
          <a:xfrm>
            <a:off x="755576" y="430061"/>
            <a:ext cx="75608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Whose?</a:t>
            </a:r>
            <a:r>
              <a:rPr lang="ru-RU" sz="5400" b="1" dirty="0">
                <a:solidFill>
                  <a:srgbClr val="C00000"/>
                </a:solidFill>
              </a:rPr>
              <a:t>-</a:t>
            </a:r>
            <a:r>
              <a:rPr lang="en-US" sz="5400" b="1" dirty="0">
                <a:solidFill>
                  <a:srgbClr val="FF0000"/>
                </a:solidFill>
              </a:rPr>
              <a:t/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ru-RU" sz="4000" b="1" dirty="0"/>
              <a:t>Чей? Чья? Чье? Чьи?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538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04"/>
            <a:ext cx="9144000" cy="69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Possessive Pronouns (</a:t>
            </a:r>
            <a:r>
              <a:rPr lang="ru-RU" b="1" dirty="0" smtClean="0">
                <a:solidFill>
                  <a:srgbClr val="C00000"/>
                </a:solidFill>
              </a:rPr>
              <a:t>притяжательные местоимения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r>
              <a:rPr lang="en-US" sz="4200" dirty="0" smtClean="0"/>
              <a:t>my           mine</a:t>
            </a:r>
          </a:p>
          <a:p>
            <a:r>
              <a:rPr lang="en-US" sz="4200" dirty="0" smtClean="0"/>
              <a:t> hi</a:t>
            </a:r>
            <a:r>
              <a:rPr lang="en-US" sz="4200" u="sng" dirty="0" smtClean="0">
                <a:solidFill>
                  <a:srgbClr val="FF0000"/>
                </a:solidFill>
              </a:rPr>
              <a:t>s</a:t>
            </a:r>
            <a:r>
              <a:rPr lang="en-US" sz="4200" dirty="0" smtClean="0"/>
              <a:t>          </a:t>
            </a:r>
            <a:r>
              <a:rPr lang="en-US" sz="4200" dirty="0" err="1" smtClean="0"/>
              <a:t>hi</a:t>
            </a:r>
            <a:r>
              <a:rPr lang="en-US" sz="4200" u="sng" dirty="0" err="1" smtClean="0">
                <a:solidFill>
                  <a:srgbClr val="FF0000"/>
                </a:solidFill>
              </a:rPr>
              <a:t>s</a:t>
            </a:r>
            <a:endParaRPr lang="en-US" sz="4200" u="sng" dirty="0" smtClean="0">
              <a:solidFill>
                <a:srgbClr val="FF0000"/>
              </a:solidFill>
            </a:endParaRPr>
          </a:p>
          <a:p>
            <a:r>
              <a:rPr lang="en-US" sz="4200" dirty="0" smtClean="0"/>
              <a:t>her          her</a:t>
            </a:r>
            <a:r>
              <a:rPr lang="en-US" sz="4200" u="sng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sz="4200" dirty="0" smtClean="0"/>
              <a:t>it</a:t>
            </a:r>
            <a:r>
              <a:rPr lang="en-US" sz="4200" u="sng" dirty="0">
                <a:solidFill>
                  <a:srgbClr val="FF0000"/>
                </a:solidFill>
              </a:rPr>
              <a:t>s</a:t>
            </a:r>
            <a:r>
              <a:rPr lang="en-US" sz="4200" dirty="0" smtClean="0"/>
              <a:t>           it</a:t>
            </a:r>
            <a:r>
              <a:rPr lang="en-US" sz="4200" u="sng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600" b="1" dirty="0" smtClean="0"/>
              <a:t>e.g. This is </a:t>
            </a:r>
            <a:r>
              <a:rPr lang="en-US" sz="3600" b="1" dirty="0" smtClean="0">
                <a:solidFill>
                  <a:srgbClr val="FF0000"/>
                </a:solidFill>
              </a:rPr>
              <a:t>my</a:t>
            </a:r>
            <a:r>
              <a:rPr lang="en-US" sz="3600" b="1" dirty="0" smtClean="0"/>
              <a:t> </a:t>
            </a:r>
            <a:r>
              <a:rPr lang="en-US" sz="3600" b="1" u="sng" dirty="0" smtClean="0"/>
              <a:t>book.</a:t>
            </a:r>
            <a:r>
              <a:rPr lang="en-US" sz="3600" b="1" dirty="0" smtClean="0"/>
              <a:t> 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our           our</a:t>
            </a:r>
            <a:r>
              <a:rPr lang="en-US" sz="4200" u="sng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sz="4200" dirty="0"/>
              <a:t>y</a:t>
            </a:r>
            <a:r>
              <a:rPr lang="en-US" sz="4200" dirty="0" smtClean="0"/>
              <a:t>our           your</a:t>
            </a:r>
            <a:r>
              <a:rPr lang="en-US" sz="4200" u="sng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sz="4200" dirty="0"/>
              <a:t>t</a:t>
            </a:r>
            <a:r>
              <a:rPr lang="en-US" sz="4200" dirty="0" smtClean="0"/>
              <a:t>heir          their</a:t>
            </a:r>
            <a:r>
              <a:rPr lang="en-US" sz="4200" u="sng" dirty="0" smtClean="0">
                <a:solidFill>
                  <a:srgbClr val="FF0000"/>
                </a:solidFill>
              </a:rPr>
              <a:t>s</a:t>
            </a:r>
          </a:p>
          <a:p>
            <a:endParaRPr lang="en-US" sz="42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3600" b="1" dirty="0" smtClean="0"/>
              <a:t>It’s </a:t>
            </a:r>
            <a:r>
              <a:rPr lang="en-US" sz="3600" b="1" dirty="0">
                <a:solidFill>
                  <a:srgbClr val="FF0000"/>
                </a:solidFill>
              </a:rPr>
              <a:t>mine</a:t>
            </a:r>
            <a:r>
              <a:rPr lang="en-US" sz="3600" b="1" dirty="0"/>
              <a:t>.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475656" y="17728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493729" y="2564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93729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443201" y="40857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940152" y="18032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156176" y="2562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156176" y="33569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множение 2"/>
          <p:cNvSpPr/>
          <p:nvPr/>
        </p:nvSpPr>
        <p:spPr>
          <a:xfrm>
            <a:off x="6456565" y="5071771"/>
            <a:ext cx="64122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29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322433"/>
              </p:ext>
            </p:extLst>
          </p:nvPr>
        </p:nvGraphicFramePr>
        <p:xfrm>
          <a:off x="457200" y="692696"/>
          <a:ext cx="8229600" cy="538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8219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Possessive Case (</a:t>
                      </a:r>
                      <a:r>
                        <a:rPr lang="ru-RU" sz="2400" dirty="0" smtClean="0"/>
                        <a:t>притяжательный</a:t>
                      </a:r>
                      <a:r>
                        <a:rPr lang="ru-RU" sz="2400" baseline="0" dirty="0" smtClean="0"/>
                        <a:t> падеж существительных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Possessive</a:t>
                      </a:r>
                      <a:r>
                        <a:rPr lang="en-US" sz="2400" baseline="0" dirty="0" smtClean="0"/>
                        <a:t> Adjectives (</a:t>
                      </a:r>
                      <a:r>
                        <a:rPr lang="ru-RU" sz="2400" baseline="0" dirty="0" smtClean="0"/>
                        <a:t>притяжательные прилагательные</a:t>
                      </a:r>
                      <a:r>
                        <a:rPr lang="en-US" sz="2400" baseline="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Possessive Pronouns (</a:t>
                      </a:r>
                      <a:r>
                        <a:rPr lang="ru-RU" sz="2400" dirty="0" smtClean="0"/>
                        <a:t>притяжательные</a:t>
                      </a:r>
                      <a:r>
                        <a:rPr lang="ru-RU" sz="2400" baseline="0" dirty="0" smtClean="0"/>
                        <a:t> местоимения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Bill’s mother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mine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Kate and Kim’s father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his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twins’ parents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hers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children’s toys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its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ours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yours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their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theirs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5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04"/>
            <a:ext cx="9144000" cy="69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47" y="908720"/>
            <a:ext cx="5571703" cy="579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7049" y="114856"/>
            <a:ext cx="611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Ex.5 a) Use the prompts to form questions and</a:t>
            </a:r>
          </a:p>
          <a:p>
            <a:pPr algn="ctr"/>
            <a:r>
              <a:rPr lang="en-US" sz="2400" b="1" dirty="0" smtClean="0"/>
              <a:t> answers as in the example.</a:t>
            </a:r>
          </a:p>
        </p:txBody>
      </p:sp>
    </p:spTree>
    <p:extLst>
      <p:ext uri="{BB962C8B-B14F-4D97-AF65-F5344CB8AC3E}">
        <p14:creationId xmlns:p14="http://schemas.microsoft.com/office/powerpoint/2010/main" val="19663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04"/>
            <a:ext cx="9144000" cy="69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8223"/>
            <a:ext cx="8229600" cy="96751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№</a:t>
            </a:r>
            <a:r>
              <a:rPr lang="en-US" b="1" dirty="0" smtClean="0"/>
              <a:t>1 Complete </a:t>
            </a:r>
            <a:r>
              <a:rPr lang="en-US" b="1" dirty="0" smtClean="0"/>
              <a:t>the sentences. Use Possessive Pronouns.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0. Don’t eat those sweets. They’re …..……!(my sweets)</a:t>
            </a:r>
          </a:p>
          <a:p>
            <a:pPr marL="514350" indent="-514350">
              <a:buAutoNum type="arabicPeriod"/>
            </a:pPr>
            <a:r>
              <a:rPr lang="en-US" dirty="0" smtClean="0"/>
              <a:t>Those aren’t his glasses. They are ……..(her glasses)</a:t>
            </a:r>
          </a:p>
          <a:p>
            <a:pPr marL="514350" indent="-514350">
              <a:buAutoNum type="arabicPeriod"/>
            </a:pPr>
            <a:r>
              <a:rPr lang="en-US" dirty="0" smtClean="0"/>
              <a:t>Which room is ………………? (our room)</a:t>
            </a:r>
          </a:p>
          <a:p>
            <a:pPr marL="514350" indent="-514350">
              <a:buAutoNum type="arabicPeriod"/>
            </a:pPr>
            <a:r>
              <a:rPr lang="en-US" dirty="0" smtClean="0"/>
              <a:t>My bag is here and ……………(his bag) is over there.</a:t>
            </a:r>
          </a:p>
          <a:p>
            <a:pPr marL="514350" indent="-514350">
              <a:buAutoNum type="arabicPeriod"/>
            </a:pPr>
            <a:r>
              <a:rPr lang="en-US" dirty="0" smtClean="0"/>
              <a:t>This is my dictionary. Where is ……….? (your dictionary)</a:t>
            </a:r>
          </a:p>
          <a:p>
            <a:pPr marL="514350" indent="-514350">
              <a:buAutoNum type="arabicPeriod"/>
            </a:pPr>
            <a:r>
              <a:rPr lang="en-US" dirty="0" smtClean="0"/>
              <a:t>My suitcase is black and …………….. (her suitcase) is blue.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1003608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mine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0172" y="1912906"/>
            <a:ext cx="98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hers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4154" y="2835222"/>
            <a:ext cx="91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ours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7" y="3268304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261" y="4221088"/>
            <a:ext cx="1094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yours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4157" y="5085184"/>
            <a:ext cx="900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hers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04"/>
            <a:ext cx="9144000" cy="69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3789"/>
            <a:ext cx="8229600" cy="91694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№ 2 </a:t>
            </a:r>
            <a:r>
              <a:rPr lang="en-US" sz="4000" b="1" dirty="0" smtClean="0"/>
              <a:t>Choose </a:t>
            </a:r>
            <a:r>
              <a:rPr lang="en-US" sz="4000" b="1" dirty="0" smtClean="0"/>
              <a:t>the correct answer.</a:t>
            </a:r>
            <a:endParaRPr lang="ru-RU" sz="40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en-US" dirty="0" smtClean="0"/>
              <a:t>A</a:t>
            </a:r>
            <a:r>
              <a:rPr lang="en-US" dirty="0" smtClean="0"/>
              <a:t>: I like </a:t>
            </a:r>
            <a:r>
              <a:rPr lang="en-US" b="1" i="1" dirty="0" smtClean="0"/>
              <a:t>their/theirs</a:t>
            </a:r>
            <a:r>
              <a:rPr lang="en-US" dirty="0" smtClean="0"/>
              <a:t> songs.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 smtClean="0"/>
              <a:t>: Yes, but I prefer </a:t>
            </a:r>
            <a:r>
              <a:rPr lang="en-US" b="1" i="1" dirty="0" smtClean="0"/>
              <a:t>our/ours.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en-US" dirty="0" smtClean="0"/>
              <a:t>A</a:t>
            </a:r>
            <a:r>
              <a:rPr lang="en-US" dirty="0" smtClean="0"/>
              <a:t>: </a:t>
            </a:r>
            <a:r>
              <a:rPr lang="en-US" b="1" i="1" dirty="0"/>
              <a:t>Her/hers </a:t>
            </a:r>
            <a:r>
              <a:rPr lang="en-US" dirty="0" smtClean="0"/>
              <a:t>car is brilliant! </a:t>
            </a:r>
          </a:p>
          <a:p>
            <a:pPr marL="0" indent="0">
              <a:buNone/>
            </a:pPr>
            <a:r>
              <a:rPr lang="en-US" dirty="0" smtClean="0"/>
              <a:t>B: </a:t>
            </a:r>
            <a:r>
              <a:rPr lang="en-US" b="1" i="1" dirty="0" smtClean="0"/>
              <a:t>Your/Yours</a:t>
            </a:r>
            <a:r>
              <a:rPr lang="en-US" dirty="0" smtClean="0"/>
              <a:t> is nice, too!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en-US" dirty="0" smtClean="0"/>
              <a:t>A</a:t>
            </a:r>
            <a:r>
              <a:rPr lang="en-US" dirty="0" smtClean="0"/>
              <a:t>: Who is </a:t>
            </a:r>
            <a:r>
              <a:rPr lang="en-US" b="1" i="1" dirty="0"/>
              <a:t>your/yours </a:t>
            </a:r>
            <a:r>
              <a:rPr lang="en-US" dirty="0" smtClean="0"/>
              <a:t>teacher? </a:t>
            </a:r>
          </a:p>
          <a:p>
            <a:pPr marL="0" indent="0">
              <a:buNone/>
            </a:pPr>
            <a:r>
              <a:rPr lang="en-US" dirty="0" smtClean="0"/>
              <a:t>B: </a:t>
            </a:r>
            <a:r>
              <a:rPr lang="en-US" dirty="0" err="1" smtClean="0"/>
              <a:t>Mr</a:t>
            </a:r>
            <a:r>
              <a:rPr lang="en-US" dirty="0" smtClean="0"/>
              <a:t> Harrison. Who is </a:t>
            </a:r>
            <a:r>
              <a:rPr lang="en-US" b="1" i="1" dirty="0" smtClean="0"/>
              <a:t>your/yours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en-US" dirty="0" smtClean="0"/>
              <a:t>A</a:t>
            </a:r>
            <a:r>
              <a:rPr lang="en-US" dirty="0" smtClean="0"/>
              <a:t>: Kate lives in New Street.</a:t>
            </a:r>
          </a:p>
          <a:p>
            <a:pPr marL="0" indent="0">
              <a:buNone/>
            </a:pPr>
            <a:r>
              <a:rPr lang="en-US" dirty="0" smtClean="0"/>
              <a:t>B: Really?  Tom and Ann live there, too. What number’s </a:t>
            </a:r>
            <a:r>
              <a:rPr lang="en-US" b="1" i="1" dirty="0"/>
              <a:t>her/hers</a:t>
            </a:r>
            <a:r>
              <a:rPr lang="en-US" dirty="0" smtClean="0"/>
              <a:t> house? </a:t>
            </a:r>
          </a:p>
          <a:p>
            <a:pPr marL="0" indent="0">
              <a:buNone/>
            </a:pPr>
            <a:r>
              <a:rPr lang="en-US" dirty="0" smtClean="0"/>
              <a:t>A: Two. What number’s </a:t>
            </a:r>
            <a:r>
              <a:rPr lang="en-US" b="1" i="1" dirty="0" smtClean="0"/>
              <a:t>their/theirs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Five.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100747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their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135443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ours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3270" y="213285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her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075" y="256490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yours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4227" y="319381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your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37170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yours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0171" y="51571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her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55172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theirs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</a:t>
            </a:r>
            <a:r>
              <a:rPr lang="en-US" b="1" dirty="0" smtClean="0"/>
              <a:t>heck yourself: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№1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5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/>
              <a:t>- </a:t>
            </a:r>
            <a:r>
              <a:rPr lang="en-US" sz="4000" dirty="0" smtClean="0"/>
              <a:t>excellent (5)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4</a:t>
            </a:r>
            <a:r>
              <a:rPr lang="en-US" sz="4000" dirty="0" smtClean="0"/>
              <a:t> - good (4)</a:t>
            </a:r>
          </a:p>
          <a:p>
            <a:pPr marL="0" indent="0" fontAlgn="base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en-US" sz="4000" dirty="0" smtClean="0"/>
              <a:t> – </a:t>
            </a:r>
            <a:r>
              <a:rPr lang="de-DE" sz="4000" dirty="0" err="1" smtClean="0"/>
              <a:t>satisfactory</a:t>
            </a:r>
            <a:r>
              <a:rPr lang="de-DE" sz="4000" dirty="0" smtClean="0"/>
              <a:t> (3)</a:t>
            </a:r>
          </a:p>
          <a:p>
            <a:pPr marL="0" indent="0" fontAlgn="base">
              <a:buNone/>
            </a:pPr>
            <a:r>
              <a:rPr lang="de-DE" sz="4000" dirty="0" smtClean="0">
                <a:solidFill>
                  <a:srgbClr val="C00000"/>
                </a:solidFill>
              </a:rPr>
              <a:t>2-</a:t>
            </a:r>
            <a:r>
              <a:rPr lang="de-DE" sz="4000" dirty="0" smtClean="0"/>
              <a:t> </a:t>
            </a:r>
            <a:r>
              <a:rPr lang="de-DE" sz="4000" dirty="0" err="1" smtClean="0"/>
              <a:t>try</a:t>
            </a:r>
            <a:r>
              <a:rPr lang="de-DE" sz="4000" dirty="0" smtClean="0"/>
              <a:t> </a:t>
            </a:r>
            <a:r>
              <a:rPr lang="de-DE" sz="4000" dirty="0" err="1" smtClean="0"/>
              <a:t>again</a:t>
            </a:r>
            <a:r>
              <a:rPr lang="ru-RU" sz="4000" dirty="0" smtClean="0"/>
              <a:t>)))</a:t>
            </a:r>
            <a:endParaRPr lang="de-DE" sz="4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№ 2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8-7 </a:t>
            </a:r>
            <a:r>
              <a:rPr lang="ru-RU" sz="4000" dirty="0" smtClean="0"/>
              <a:t>- </a:t>
            </a:r>
            <a:r>
              <a:rPr lang="en-US" sz="4000" dirty="0"/>
              <a:t>excellent (5</a:t>
            </a:r>
            <a:r>
              <a:rPr lang="en-US" sz="4000" dirty="0" smtClean="0"/>
              <a:t>)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6-5</a:t>
            </a:r>
            <a:r>
              <a:rPr lang="ru-RU" sz="4000" dirty="0" smtClean="0"/>
              <a:t> - </a:t>
            </a:r>
            <a:r>
              <a:rPr lang="en-US" sz="4000" dirty="0"/>
              <a:t>good (4)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4</a:t>
            </a:r>
            <a:r>
              <a:rPr lang="en-US" sz="4000" dirty="0"/>
              <a:t> </a:t>
            </a:r>
            <a:r>
              <a:rPr lang="en-US" sz="4000" dirty="0" smtClean="0"/>
              <a:t>-</a:t>
            </a:r>
            <a:r>
              <a:rPr lang="de-DE" sz="4000" dirty="0" err="1" smtClean="0"/>
              <a:t>satisfactory</a:t>
            </a:r>
            <a:r>
              <a:rPr lang="de-DE" sz="4000" dirty="0" smtClean="0"/>
              <a:t> </a:t>
            </a:r>
            <a:r>
              <a:rPr lang="de-DE" sz="4000" dirty="0"/>
              <a:t>(3</a:t>
            </a:r>
            <a:r>
              <a:rPr lang="de-DE" sz="4000" dirty="0" smtClean="0"/>
              <a:t>)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</a:rPr>
              <a:t>3</a:t>
            </a:r>
            <a:r>
              <a:rPr lang="de-DE" sz="4000" dirty="0" smtClean="0"/>
              <a:t>- </a:t>
            </a:r>
            <a:r>
              <a:rPr lang="de-DE" sz="4000" dirty="0" err="1"/>
              <a:t>try</a:t>
            </a:r>
            <a:r>
              <a:rPr lang="de-DE" sz="4000" dirty="0"/>
              <a:t> </a:t>
            </a:r>
            <a:r>
              <a:rPr lang="de-DE" sz="4000" dirty="0" err="1" smtClean="0"/>
              <a:t>again</a:t>
            </a:r>
            <a:r>
              <a:rPr lang="ru-RU" sz="4000" dirty="0" smtClean="0"/>
              <a:t>)))</a:t>
            </a:r>
            <a:endParaRPr lang="de-DE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377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Формы выражения принадлежности в английском языке</vt:lpstr>
      <vt:lpstr>Whose?- Чей? Чья? Чье? Чьи?</vt:lpstr>
      <vt:lpstr>Possessive Pronouns (притяжательные местоимения)</vt:lpstr>
      <vt:lpstr>Презентация PowerPoint</vt:lpstr>
      <vt:lpstr>Презентация PowerPoint</vt:lpstr>
      <vt:lpstr>№1 Complete the sentences. Use Possessive Pronouns.</vt:lpstr>
      <vt:lpstr>№ 2 Choose the correct answer.</vt:lpstr>
      <vt:lpstr>Сheck yourself: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Oleg</cp:lastModifiedBy>
  <cp:revision>35</cp:revision>
  <dcterms:created xsi:type="dcterms:W3CDTF">2013-09-10T07:54:57Z</dcterms:created>
  <dcterms:modified xsi:type="dcterms:W3CDTF">2016-09-20T07:14:32Z</dcterms:modified>
</cp:coreProperties>
</file>