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8" r:id="rId4"/>
    <p:sldId id="259" r:id="rId5"/>
    <p:sldId id="260" r:id="rId6"/>
    <p:sldId id="270" r:id="rId7"/>
    <p:sldId id="271" r:id="rId8"/>
    <p:sldId id="261" r:id="rId9"/>
    <p:sldId id="262" r:id="rId10"/>
    <p:sldId id="283" r:id="rId11"/>
    <p:sldId id="263" r:id="rId12"/>
    <p:sldId id="264" r:id="rId13"/>
    <p:sldId id="284" r:id="rId14"/>
    <p:sldId id="285" r:id="rId15"/>
    <p:sldId id="282" r:id="rId16"/>
    <p:sldId id="265" r:id="rId17"/>
    <p:sldId id="266" r:id="rId18"/>
    <p:sldId id="267" r:id="rId19"/>
    <p:sldId id="268" r:id="rId20"/>
    <p:sldId id="269" r:id="rId21"/>
    <p:sldId id="272" r:id="rId22"/>
    <p:sldId id="273" r:id="rId23"/>
    <p:sldId id="274" r:id="rId24"/>
    <p:sldId id="275" r:id="rId25"/>
    <p:sldId id="276" r:id="rId26"/>
    <p:sldId id="277" r:id="rId27"/>
    <p:sldId id="279" r:id="rId28"/>
    <p:sldId id="278" r:id="rId29"/>
    <p:sldId id="286" r:id="rId3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200"/>
    <a:srgbClr val="FFD100"/>
    <a:srgbClr val="F48F2D"/>
    <a:srgbClr val="E4AECF"/>
    <a:srgbClr val="00E300"/>
    <a:srgbClr val="F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5" autoAdjust="0"/>
    <p:restoredTop sz="94660"/>
  </p:normalViewPr>
  <p:slideViewPr>
    <p:cSldViewPr snapToGrid="0">
      <p:cViewPr varScale="1">
        <p:scale>
          <a:sx n="52" d="100"/>
          <a:sy n="52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700" y="2179639"/>
            <a:ext cx="6667500" cy="965199"/>
          </a:xfrm>
          <a:solidFill>
            <a:srgbClr val="00E200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3360738"/>
            <a:ext cx="5473700" cy="474662"/>
          </a:xfrm>
          <a:solidFill>
            <a:srgbClr val="FFD100"/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3062F-B682-463C-B427-19B955D45ABF}" type="datetimeFigureOut">
              <a:rPr lang="ru-RU"/>
              <a:pPr>
                <a:defRPr/>
              </a:pPr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B22DC-F6E6-4775-B3B0-2258CAB051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A94B5-6FB3-431B-8B62-A11120D7BC87}" type="datetimeFigureOut">
              <a:rPr lang="ru-RU"/>
              <a:pPr>
                <a:defRPr/>
              </a:pPr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549F-484A-44B6-901E-8D0B707587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06652-1382-4B2B-BA04-FD7D430C1A36}" type="datetimeFigureOut">
              <a:rPr lang="ru-RU"/>
              <a:pPr>
                <a:defRPr/>
              </a:pPr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1DFB9-1A65-4080-8F89-5A1089CC8D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E2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3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F984-B608-4754-ADAE-1A03606BC1F5}" type="datetimeFigureOut">
              <a:rPr lang="ru-RU"/>
              <a:pPr>
                <a:defRPr/>
              </a:pPr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BCE5A-E27D-4198-AFF9-4F260046AF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8E295-3E34-48C9-B684-BB98BABFB06B}" type="datetimeFigureOut">
              <a:rPr lang="ru-RU"/>
              <a:pPr>
                <a:defRPr/>
              </a:pPr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A3418-1FB1-4EE6-92F0-7272D51246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C1F9-862F-4628-8224-A11896E5F217}" type="datetimeFigureOut">
              <a:rPr lang="ru-RU"/>
              <a:pPr>
                <a:defRPr/>
              </a:pPr>
              <a:t>18.09.2016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4FEC7-84CB-402E-9A79-3DC9225388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60184-F515-45B2-BA95-465F6C85EA8F}" type="datetimeFigureOut">
              <a:rPr lang="ru-RU"/>
              <a:pPr>
                <a:defRPr/>
              </a:pPr>
              <a:t>18.09.2016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349D-0668-4F89-A635-EDE9FB4FAF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EE554-A4F2-44E1-BA82-FA15D66B1176}" type="datetimeFigureOut">
              <a:rPr lang="ru-RU"/>
              <a:pPr>
                <a:defRPr/>
              </a:pPr>
              <a:t>18.09.2016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5D161-457E-4D29-8FE3-6FD24E25F6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D629A-BFE5-4CE5-B78D-D24637E6B0EC}" type="datetimeFigureOut">
              <a:rPr lang="ru-RU"/>
              <a:pPr>
                <a:defRPr/>
              </a:pPr>
              <a:t>18.09.2016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B2FF8-EF2B-4097-8C1E-4B84E0DB1A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0AF49-89FF-4A26-95AE-8B72603E62DE}" type="datetimeFigureOut">
              <a:rPr lang="ru-RU"/>
              <a:pPr>
                <a:defRPr/>
              </a:pPr>
              <a:t>18.09.2016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781B-C098-4C60-83E5-DAF77218EB6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EA7D2-0CBC-468D-9D48-CA4913E4ED65}" type="datetimeFigureOut">
              <a:rPr lang="ru-RU"/>
              <a:pPr>
                <a:defRPr/>
              </a:pPr>
              <a:t>18.09.2016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774FF-F7F8-4782-8CF2-877F953EF1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66A093-DD62-4781-9DDD-656F919A5C63}" type="datetimeFigureOut">
              <a:rPr lang="ru-RU"/>
              <a:pPr>
                <a:defRPr/>
              </a:pPr>
              <a:t>18.09.2016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ACA848E-CCE1-47B1-A719-B34170948C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9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8064" y="402336"/>
            <a:ext cx="5632704" cy="190195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Трудовое воспитание детей дошкольного возраста</a:t>
            </a:r>
            <a:endParaRPr lang="ru-RU" sz="4400" i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6032" y="4231386"/>
            <a:ext cx="6119940" cy="779526"/>
          </a:xfrm>
        </p:spPr>
        <p:txBody>
          <a:bodyPr/>
          <a:lstStyle/>
          <a:p>
            <a:pPr eaLnBrk="1" hangingPunct="1"/>
            <a:r>
              <a:rPr lang="ru-RU" alt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средней группы Клюева Екатерина Владимировна</a:t>
            </a:r>
            <a:endParaRPr lang="ru-RU" altLang="ru-RU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0" y="255397"/>
            <a:ext cx="5863590" cy="1244219"/>
          </a:xfrm>
        </p:spPr>
        <p:txBody>
          <a:bodyPr/>
          <a:lstStyle/>
          <a:p>
            <a:r>
              <a:rPr lang="ru-RU" alt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Хозяйственно-бытовой труд 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uQYDRNSfj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3308" y="3244368"/>
            <a:ext cx="2032948" cy="3613632"/>
          </a:xfrm>
          <a:prstGeom prst="rect">
            <a:avLst/>
          </a:prstGeom>
        </p:spPr>
      </p:pic>
      <p:pic>
        <p:nvPicPr>
          <p:cNvPr id="7" name="Рисунок 6" descr="DGdnJoVhh1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3404" y="1700784"/>
            <a:ext cx="1796314" cy="3193008"/>
          </a:xfrm>
          <a:prstGeom prst="rect">
            <a:avLst/>
          </a:prstGeom>
        </p:spPr>
      </p:pic>
      <p:pic>
        <p:nvPicPr>
          <p:cNvPr id="8" name="Рисунок 7" descr="qHPcAtM-q5U.jpg"/>
          <p:cNvPicPr>
            <a:picLocks noChangeAspect="1"/>
          </p:cNvPicPr>
          <p:nvPr/>
        </p:nvPicPr>
        <p:blipFill>
          <a:blip r:embed="rId4" cstate="print"/>
          <a:srcRect r="923" b="30013"/>
          <a:stretch>
            <a:fillRect/>
          </a:stretch>
        </p:blipFill>
        <p:spPr>
          <a:xfrm>
            <a:off x="0" y="3878736"/>
            <a:ext cx="2139696" cy="2686656"/>
          </a:xfrm>
          <a:prstGeom prst="rect">
            <a:avLst/>
          </a:prstGeom>
        </p:spPr>
      </p:pic>
      <p:pic>
        <p:nvPicPr>
          <p:cNvPr id="5" name="Рисунок 4" descr="3wNANVWVZCM.jpg"/>
          <p:cNvPicPr>
            <a:picLocks noChangeAspect="1"/>
          </p:cNvPicPr>
          <p:nvPr/>
        </p:nvPicPr>
        <p:blipFill>
          <a:blip r:embed="rId5" cstate="print"/>
          <a:srcRect r="8" b="20157"/>
          <a:stretch>
            <a:fillRect/>
          </a:stretch>
        </p:blipFill>
        <p:spPr>
          <a:xfrm rot="21439052">
            <a:off x="3652166" y="3880493"/>
            <a:ext cx="2064876" cy="2930795"/>
          </a:xfrm>
          <a:prstGeom prst="rect">
            <a:avLst/>
          </a:prstGeom>
        </p:spPr>
      </p:pic>
      <p:pic>
        <p:nvPicPr>
          <p:cNvPr id="6" name="Рисунок 5" descr="c2EB6iAQOQU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783586">
            <a:off x="1480781" y="1667902"/>
            <a:ext cx="2189353" cy="38916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7952" y="0"/>
            <a:ext cx="4956048" cy="6016752"/>
          </a:xfrm>
        </p:spPr>
        <p:txBody>
          <a:bodyPr/>
          <a:lstStyle/>
          <a:p>
            <a:r>
              <a:rPr lang="ru-RU" sz="2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хозяйственно-бытового труда:</a:t>
            </a: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клеенка большая на стол;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тазик для протирания пыли и мытья игрушек;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тряпочки для протирания пыли;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веревка и прищепки для развешивания кукольного белья;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модель последовательности стирки белья;</a:t>
            </a:r>
            <a:b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модель последовательности работы в группе (хозяйственно-бытовой труд).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3JgzpD6i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" y="2112439"/>
            <a:ext cx="2669745" cy="474556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2908427"/>
          </a:xfrm>
        </p:spPr>
        <p:txBody>
          <a:bodyPr/>
          <a:lstStyle/>
          <a:p>
            <a:r>
              <a:rPr lang="ru-RU" sz="28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уголке природы</a:t>
            </a: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стенд для фотографий или картинок детей;</a:t>
            </a:r>
            <a:b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палочки-рыхлители,</a:t>
            </a:r>
            <a:b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пульверизатор;</a:t>
            </a:r>
            <a:b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тряпочки для протирания крупных листьев;</a:t>
            </a:r>
            <a:b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большая клеенка на стол для работы с цветами;</a:t>
            </a:r>
            <a:endParaRPr lang="ru-RU" sz="28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onyOBHkc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86983">
            <a:off x="299514" y="3181957"/>
            <a:ext cx="2000526" cy="3556001"/>
          </a:xfrm>
          <a:prstGeom prst="rect">
            <a:avLst/>
          </a:prstGeom>
        </p:spPr>
      </p:pic>
      <p:pic>
        <p:nvPicPr>
          <p:cNvPr id="5" name="Рисунок 4" descr="20160516_0945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564657">
            <a:off x="5934024" y="3941419"/>
            <a:ext cx="3446272" cy="1938528"/>
          </a:xfrm>
          <a:prstGeom prst="rect">
            <a:avLst/>
          </a:prstGeom>
        </p:spPr>
      </p:pic>
      <p:pic>
        <p:nvPicPr>
          <p:cNvPr id="6" name="Рисунок 5" descr="20160516_0950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455002" y="4027772"/>
            <a:ext cx="3622694" cy="20377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3904" y="365125"/>
            <a:ext cx="4711446" cy="1280795"/>
          </a:xfrm>
        </p:spPr>
        <p:txBody>
          <a:bodyPr/>
          <a:lstStyle/>
          <a:p>
            <a:r>
              <a:rPr lang="ru-RU" alt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 в природе </a:t>
            </a:r>
            <a:endParaRPr lang="ru-RU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TMN6gIEW6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7399">
            <a:off x="244352" y="1933304"/>
            <a:ext cx="2315035" cy="4115051"/>
          </a:xfrm>
          <a:prstGeom prst="rect">
            <a:avLst/>
          </a:prstGeom>
        </p:spPr>
      </p:pic>
      <p:pic>
        <p:nvPicPr>
          <p:cNvPr id="6" name="Рисунок 5" descr="20160516_101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236472">
            <a:off x="2143392" y="2708034"/>
            <a:ext cx="4516661" cy="2540622"/>
          </a:xfrm>
          <a:prstGeom prst="rect">
            <a:avLst/>
          </a:prstGeom>
        </p:spPr>
      </p:pic>
      <p:pic>
        <p:nvPicPr>
          <p:cNvPr id="7" name="Рисунок 6" descr="20160516_0946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249242">
            <a:off x="5223964" y="3201344"/>
            <a:ext cx="4380043" cy="24637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20160516_105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6896" y="0"/>
            <a:ext cx="4848352" cy="2727198"/>
          </a:xfrm>
          <a:prstGeom prst="rect">
            <a:avLst/>
          </a:prstGeom>
        </p:spPr>
      </p:pic>
      <p:pic>
        <p:nvPicPr>
          <p:cNvPr id="4" name="Рисунок 3" descr="L-iWwNhCae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6068" y="2615184"/>
            <a:ext cx="2386913" cy="4242816"/>
          </a:xfrm>
          <a:prstGeom prst="rect">
            <a:avLst/>
          </a:prstGeom>
        </p:spPr>
      </p:pic>
      <p:pic>
        <p:nvPicPr>
          <p:cNvPr id="7" name="Рисунок 6" descr="20160516_105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881362">
            <a:off x="-711727" y="2892820"/>
            <a:ext cx="4848352" cy="2727198"/>
          </a:xfrm>
          <a:prstGeom prst="rect">
            <a:avLst/>
          </a:prstGeom>
        </p:spPr>
      </p:pic>
      <p:pic>
        <p:nvPicPr>
          <p:cNvPr id="9" name="Рисунок 8" descr="20160516_1053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697390">
            <a:off x="5151877" y="2961476"/>
            <a:ext cx="4848352" cy="272719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768" y="365125"/>
            <a:ext cx="4656582" cy="1262507"/>
          </a:xfrm>
        </p:spPr>
        <p:txBody>
          <a:bodyPr/>
          <a:lstStyle/>
          <a:p>
            <a:r>
              <a:rPr lang="ru-RU" alt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Самообслуживание 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Wx8oqZGL8Z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47950" y="1975104"/>
            <a:ext cx="2181144" cy="3877056"/>
          </a:xfrm>
          <a:prstGeom prst="rect">
            <a:avLst/>
          </a:prstGeom>
        </p:spPr>
      </p:pic>
      <p:pic>
        <p:nvPicPr>
          <p:cNvPr id="5" name="Рисунок 4" descr="bxZ7BE9eK0w.jpg"/>
          <p:cNvPicPr>
            <a:picLocks noChangeAspect="1"/>
          </p:cNvPicPr>
          <p:nvPr/>
        </p:nvPicPr>
        <p:blipFill>
          <a:blip r:embed="rId3" cstate="print"/>
          <a:srcRect t="17486" r="1896" b="6011"/>
          <a:stretch>
            <a:fillRect/>
          </a:stretch>
        </p:blipFill>
        <p:spPr>
          <a:xfrm>
            <a:off x="1920240" y="493776"/>
            <a:ext cx="1847088" cy="2560320"/>
          </a:xfrm>
          <a:prstGeom prst="rect">
            <a:avLst/>
          </a:prstGeom>
        </p:spPr>
      </p:pic>
      <p:pic>
        <p:nvPicPr>
          <p:cNvPr id="7" name="Рисунок 6" descr="ktNEsAMrt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91728"/>
            <a:ext cx="4308484" cy="24238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0048" y="365125"/>
            <a:ext cx="6236208" cy="1280795"/>
          </a:xfrm>
        </p:spPr>
        <p:txBody>
          <a:bodyPr/>
          <a:lstStyle/>
          <a:p>
            <a:r>
              <a:rPr lang="ru-RU" sz="32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Играя в труд</a:t>
            </a:r>
            <a:endParaRPr lang="ru-RU" sz="3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cTXC2HXH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0414" y="2205418"/>
            <a:ext cx="6621986" cy="37253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KTC-FQ3f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12404">
            <a:off x="5972713" y="749461"/>
            <a:ext cx="2734341" cy="4860382"/>
          </a:xfrm>
          <a:prstGeom prst="rect">
            <a:avLst/>
          </a:prstGeom>
        </p:spPr>
      </p:pic>
      <p:pic>
        <p:nvPicPr>
          <p:cNvPr id="5" name="Рисунок 4" descr="20160511_110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579564">
            <a:off x="-400931" y="3166491"/>
            <a:ext cx="4287406" cy="2411667"/>
          </a:xfrm>
          <a:prstGeom prst="rect">
            <a:avLst/>
          </a:prstGeom>
        </p:spPr>
      </p:pic>
      <p:pic>
        <p:nvPicPr>
          <p:cNvPr id="6" name="Рисунок 5" descr="20160511_1104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1898903" y="1319809"/>
            <a:ext cx="4779264" cy="268833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511_1109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700988">
            <a:off x="2084749" y="2131517"/>
            <a:ext cx="4999041" cy="2811961"/>
          </a:xfrm>
          <a:prstGeom prst="rect">
            <a:avLst/>
          </a:prstGeom>
        </p:spPr>
      </p:pic>
      <p:pic>
        <p:nvPicPr>
          <p:cNvPr id="5" name="Рисунок 4" descr="20160511_110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171941">
            <a:off x="5277928" y="1176433"/>
            <a:ext cx="4120145" cy="2317582"/>
          </a:xfrm>
          <a:prstGeom prst="rect">
            <a:avLst/>
          </a:prstGeom>
        </p:spPr>
      </p:pic>
      <p:pic>
        <p:nvPicPr>
          <p:cNvPr id="6" name="Рисунок 5" descr="20160511_11024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555635">
            <a:off x="-943740" y="2785554"/>
            <a:ext cx="4804945" cy="27027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511_1114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141859">
            <a:off x="-255450" y="3148114"/>
            <a:ext cx="4370815" cy="2458583"/>
          </a:xfrm>
          <a:prstGeom prst="rect">
            <a:avLst/>
          </a:prstGeom>
        </p:spPr>
      </p:pic>
      <p:pic>
        <p:nvPicPr>
          <p:cNvPr id="5" name="Рисунок 4" descr="20160511_1109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33660">
            <a:off x="5347704" y="969117"/>
            <a:ext cx="3995949" cy="2247722"/>
          </a:xfrm>
          <a:prstGeom prst="rect">
            <a:avLst/>
          </a:prstGeom>
        </p:spPr>
      </p:pic>
      <p:pic>
        <p:nvPicPr>
          <p:cNvPr id="6" name="Рисунок 5" descr="20160511_1108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853835" y="4041648"/>
            <a:ext cx="3307743" cy="2194560"/>
          </a:xfrm>
          <a:prstGeom prst="rect">
            <a:avLst/>
          </a:prstGeom>
        </p:spPr>
      </p:pic>
      <p:pic>
        <p:nvPicPr>
          <p:cNvPr id="7" name="Рисунок 6" descr="20160511_1117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43310">
            <a:off x="2014760" y="976811"/>
            <a:ext cx="4103789" cy="23083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89504" y="219456"/>
            <a:ext cx="5888736" cy="3108960"/>
          </a:xfrm>
        </p:spPr>
        <p:txBody>
          <a:bodyPr rtlCol="0">
            <a:norm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Трудовое воспитание в ДОУ- важное средство всестороннего развития</a:t>
            </a:r>
            <a:b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личности дошкольника</a:t>
            </a:r>
            <a:r>
              <a:rPr lang="ru-RU" sz="3600" i="1" dirty="0" smtClean="0"/>
              <a:t/>
            </a:r>
            <a:br>
              <a:rPr lang="ru-RU" sz="3600" i="1" dirty="0" smtClean="0"/>
            </a:br>
            <a:endParaRPr lang="ru-RU" sz="3600" b="0" i="1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329184" y="2999232"/>
            <a:ext cx="5407724" cy="2980944"/>
          </a:xfrm>
          <a:prstGeom prst="rect">
            <a:avLst/>
          </a:prstGeom>
          <a:solidFill>
            <a:srgbClr val="00E200"/>
          </a:solidFill>
          <a:ln w="12700" cap="flat" cmpd="sng" algn="ctr">
            <a:solidFill>
              <a:schemeClr val="bg1"/>
            </a:solidFill>
            <a:prstDash val="solid"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Трудовое воспитание важное звено социально- коммуникативного развития</a:t>
            </a: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6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511_155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54250">
            <a:off x="2303250" y="1717232"/>
            <a:ext cx="4879796" cy="2744885"/>
          </a:xfrm>
          <a:prstGeom prst="rect">
            <a:avLst/>
          </a:prstGeom>
        </p:spPr>
      </p:pic>
      <p:pic>
        <p:nvPicPr>
          <p:cNvPr id="5" name="Рисунок 4" descr="20160511_1551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334712">
            <a:off x="-413659" y="2956489"/>
            <a:ext cx="4356472" cy="2450515"/>
          </a:xfrm>
          <a:prstGeom prst="rect">
            <a:avLst/>
          </a:prstGeom>
        </p:spPr>
      </p:pic>
      <p:pic>
        <p:nvPicPr>
          <p:cNvPr id="6" name="Рисунок 5" descr="20160511_1547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620204">
            <a:off x="5408186" y="1088815"/>
            <a:ext cx="4622672" cy="260025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456" y="365125"/>
            <a:ext cx="6009894" cy="1262507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малые фольклорные формы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285999"/>
            <a:ext cx="7886700" cy="3890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«Маленький, да удаленький», «Глаза боятся, руки делают»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«У лодыря Федорки всегда отговорки», «Труд кормит, а лень портит», «Ленивые руки чужие труды любят», «Умелые руки не знают скуки»,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«Не тот хорош, кто лицом пригож, а тот хорош, кто на дело гож», «Хочешь есть калачи, не лежи на печи»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4096" y="365125"/>
            <a:ext cx="5461254" cy="1299083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сказки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2066544"/>
            <a:ext cx="7886700" cy="444398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украинская сказка «Колосок»;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братья Гримм «Госпожа Метелица»;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В.Маяковский «Кем быть?»;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Н.Носов «Заплатка»;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З.Александрова «Что взяла, клади на место»;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К.Чуковский «Федорино горе»;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Б.Заходер «Шофёр», «Портниха»;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rgbClr val="0070C0"/>
                </a:solidFill>
              </a:rPr>
              <a:t>Б.Берестов «Лисица – медсестрица».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8648" y="2337740"/>
            <a:ext cx="2188728" cy="2188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19928">
            <a:off x="2477381" y="4348016"/>
            <a:ext cx="1732346" cy="23627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5808" y="237744"/>
            <a:ext cx="2510173" cy="1897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40012">
            <a:off x="6948024" y="2558832"/>
            <a:ext cx="1810941" cy="29123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296" y="3547872"/>
            <a:ext cx="1795411" cy="24338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89518">
            <a:off x="6168950" y="391105"/>
            <a:ext cx="2826439" cy="18583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18" t="2060" r="21826"/>
          <a:stretch>
            <a:fillRect/>
          </a:stretch>
        </p:blipFill>
        <p:spPr>
          <a:xfrm rot="20116563">
            <a:off x="1827101" y="1647729"/>
            <a:ext cx="1775192" cy="23945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409060">
            <a:off x="4718062" y="4926596"/>
            <a:ext cx="2157554" cy="156638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0160510_1151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3094">
            <a:off x="1124197" y="1065182"/>
            <a:ext cx="7322136" cy="41187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92609"/>
            <a:ext cx="6492240" cy="2157984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 развитии и совершенствовании  трудовой деятельности дошкольника важно сотрудничество с родителями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EZw9AhQpJw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2064" y="2667408"/>
            <a:ext cx="6386480" cy="347736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79055">
            <a:off x="3280374" y="451391"/>
            <a:ext cx="5497830" cy="1335659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 «Оркестр»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60511_164941.jpg"/>
          <p:cNvPicPr>
            <a:picLocks noChangeAspect="1"/>
          </p:cNvPicPr>
          <p:nvPr/>
        </p:nvPicPr>
        <p:blipFill>
          <a:blip r:embed="rId2" cstate="print"/>
          <a:srcRect l="9797" t="297"/>
          <a:stretch>
            <a:fillRect/>
          </a:stretch>
        </p:blipFill>
        <p:spPr>
          <a:xfrm rot="5400000">
            <a:off x="-654642" y="2861527"/>
            <a:ext cx="4009945" cy="2493131"/>
          </a:xfrm>
          <a:prstGeom prst="rect">
            <a:avLst/>
          </a:prstGeom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878">
            <a:off x="4630499" y="3102270"/>
            <a:ext cx="4187876" cy="2770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290" y="2524928"/>
            <a:ext cx="1753422" cy="350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456" y="365125"/>
            <a:ext cx="6009894" cy="1317371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пожарная безопасность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l84zbigax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279449">
            <a:off x="6913271" y="3572370"/>
            <a:ext cx="1730638" cy="3076266"/>
          </a:xfrm>
          <a:prstGeom prst="rect">
            <a:avLst/>
          </a:prstGeom>
        </p:spPr>
      </p:pic>
      <p:pic>
        <p:nvPicPr>
          <p:cNvPr id="5" name="Рисунок 4" descr="AxTXLX00-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78403">
            <a:off x="2120441" y="1890059"/>
            <a:ext cx="1502110" cy="2670050"/>
          </a:xfrm>
          <a:prstGeom prst="rect">
            <a:avLst/>
          </a:prstGeom>
        </p:spPr>
      </p:pic>
      <p:pic>
        <p:nvPicPr>
          <p:cNvPr id="6" name="Рисунок 5" descr="tV-TzgFER9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23811" y="4443984"/>
            <a:ext cx="3503794" cy="1971155"/>
          </a:xfrm>
          <a:prstGeom prst="rect">
            <a:avLst/>
          </a:prstGeom>
        </p:spPr>
      </p:pic>
      <p:pic>
        <p:nvPicPr>
          <p:cNvPr id="7" name="Рисунок 6" descr="Pwr8a-VzHv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915904">
            <a:off x="310168" y="2827626"/>
            <a:ext cx="1870418" cy="3324730"/>
          </a:xfrm>
          <a:prstGeom prst="rect">
            <a:avLst/>
          </a:prstGeom>
        </p:spPr>
      </p:pic>
      <p:pic>
        <p:nvPicPr>
          <p:cNvPr id="8" name="Рисунок 7" descr="XWx40gYVBN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21024" y="1822502"/>
            <a:ext cx="3931920" cy="22120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7792" y="365125"/>
            <a:ext cx="5607558" cy="1317371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субботник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60423_102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997934">
            <a:off x="2916063" y="2425360"/>
            <a:ext cx="3286000" cy="1848375"/>
          </a:xfrm>
          <a:prstGeom prst="rect">
            <a:avLst/>
          </a:prstGeom>
        </p:spPr>
      </p:pic>
      <p:pic>
        <p:nvPicPr>
          <p:cNvPr id="5" name="Рисунок 4" descr="20160423_1025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65006">
            <a:off x="6051330" y="2501337"/>
            <a:ext cx="3136996" cy="1764560"/>
          </a:xfrm>
          <a:prstGeom prst="rect">
            <a:avLst/>
          </a:prstGeom>
        </p:spPr>
      </p:pic>
      <p:pic>
        <p:nvPicPr>
          <p:cNvPr id="7" name="Рисунок 6" descr="20160423_1025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060375">
            <a:off x="-172766" y="3121051"/>
            <a:ext cx="3463035" cy="1947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20160423_102544.jpg"/>
          <p:cNvPicPr>
            <a:picLocks noChangeAspect="1"/>
          </p:cNvPicPr>
          <p:nvPr/>
        </p:nvPicPr>
        <p:blipFill>
          <a:blip r:embed="rId5" cstate="print"/>
          <a:srcRect l="9006" t="5740" r="19349"/>
          <a:stretch>
            <a:fillRect/>
          </a:stretch>
        </p:blipFill>
        <p:spPr>
          <a:xfrm rot="5400000">
            <a:off x="1408373" y="3657799"/>
            <a:ext cx="3320940" cy="2457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hPfBjI_38s.jpg"/>
          <p:cNvPicPr>
            <a:picLocks noChangeAspect="1"/>
          </p:cNvPicPr>
          <p:nvPr/>
        </p:nvPicPr>
        <p:blipFill>
          <a:blip r:embed="rId6" cstate="print"/>
          <a:srcRect r="423" b="24022"/>
          <a:stretch>
            <a:fillRect/>
          </a:stretch>
        </p:blipFill>
        <p:spPr>
          <a:xfrm>
            <a:off x="5090873" y="4370832"/>
            <a:ext cx="2443783" cy="248716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0756141">
            <a:off x="2065262" y="1937825"/>
            <a:ext cx="5451263" cy="1734278"/>
          </a:xfrm>
        </p:spPr>
        <p:txBody>
          <a:bodyPr/>
          <a:lstStyle/>
          <a:p>
            <a:pPr algn="ctr">
              <a:buNone/>
            </a:pP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7300" y="1514729"/>
            <a:ext cx="7886700" cy="4351338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того чтобы побудить детей к собственной трудовой деятельности, необходимо дать им представление о важности труда в жизни каждого человека и обществе</a:t>
            </a:r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418" y="310261"/>
            <a:ext cx="4418838" cy="1207643"/>
          </a:xfrm>
        </p:spPr>
        <p:txBody>
          <a:bodyPr/>
          <a:lstStyle/>
          <a:p>
            <a:r>
              <a:rPr lang="ru-RU" sz="3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160510_0921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44031">
            <a:off x="1828330" y="732079"/>
            <a:ext cx="2500330" cy="1406436"/>
          </a:xfrm>
          <a:prstGeom prst="rect">
            <a:avLst/>
          </a:prstGeom>
        </p:spPr>
      </p:pic>
      <p:pic>
        <p:nvPicPr>
          <p:cNvPr id="8" name="Рисунок 7" descr="20160510_0925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641759">
            <a:off x="2293261" y="3255683"/>
            <a:ext cx="4158111" cy="2338937"/>
          </a:xfrm>
          <a:prstGeom prst="rect">
            <a:avLst/>
          </a:prstGeom>
        </p:spPr>
      </p:pic>
      <p:pic>
        <p:nvPicPr>
          <p:cNvPr id="9" name="Рисунок 8" descr="20160510_092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091315">
            <a:off x="-763510" y="3349164"/>
            <a:ext cx="4361750" cy="2453485"/>
          </a:xfrm>
          <a:prstGeom prst="rect">
            <a:avLst/>
          </a:prstGeom>
        </p:spPr>
      </p:pic>
      <p:pic>
        <p:nvPicPr>
          <p:cNvPr id="10" name="Рисунок 9" descr="20160510_0922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117392">
            <a:off x="4904887" y="2860403"/>
            <a:ext cx="4824119" cy="27135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160510_1012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714867">
            <a:off x="1238461" y="1122825"/>
            <a:ext cx="4244522" cy="2387543"/>
          </a:xfrm>
          <a:prstGeom prst="rect">
            <a:avLst/>
          </a:prstGeom>
        </p:spPr>
      </p:pic>
      <p:pic>
        <p:nvPicPr>
          <p:cNvPr id="5" name="Рисунок 4" descr="20160510_1013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778334">
            <a:off x="-596446" y="3548060"/>
            <a:ext cx="4018478" cy="2260394"/>
          </a:xfrm>
          <a:prstGeom prst="rect">
            <a:avLst/>
          </a:prstGeom>
        </p:spPr>
      </p:pic>
      <p:pic>
        <p:nvPicPr>
          <p:cNvPr id="6" name="Рисунок 5" descr="20160510_1014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153902">
            <a:off x="3990332" y="1053294"/>
            <a:ext cx="3930783" cy="2211065"/>
          </a:xfrm>
          <a:prstGeom prst="rect">
            <a:avLst/>
          </a:prstGeom>
        </p:spPr>
      </p:pic>
      <p:pic>
        <p:nvPicPr>
          <p:cNvPr id="7" name="Рисунок 6" descr="20160510_1012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240890">
            <a:off x="5580060" y="3531216"/>
            <a:ext cx="3986667" cy="2242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2928" y="365125"/>
            <a:ext cx="5662422" cy="1500251"/>
          </a:xfrm>
        </p:spPr>
        <p:txBody>
          <a:bodyPr/>
          <a:lstStyle/>
          <a:p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видеофильмы;</a:t>
            </a:r>
            <a:b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слайды;</a:t>
            </a:r>
            <a:b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-презентации.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10703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315949">
            <a:off x="402176" y="2637590"/>
            <a:ext cx="3929058" cy="2946794"/>
          </a:xfrm>
          <a:prstGeom prst="rect">
            <a:avLst/>
          </a:prstGeom>
        </p:spPr>
      </p:pic>
      <p:pic>
        <p:nvPicPr>
          <p:cNvPr id="6" name="Рисунок 5" descr="20160512_1547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234004">
            <a:off x="6480030" y="2294300"/>
            <a:ext cx="2982739" cy="1677791"/>
          </a:xfrm>
          <a:prstGeom prst="rect">
            <a:avLst/>
          </a:prstGeom>
        </p:spPr>
      </p:pic>
      <p:pic>
        <p:nvPicPr>
          <p:cNvPr id="7" name="Рисунок 6" descr="P10703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8286" y="4593356"/>
            <a:ext cx="3019525" cy="22646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70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237744" y="3145536"/>
            <a:ext cx="2897715" cy="2798063"/>
          </a:xfrm>
          <a:prstGeom prst="rect">
            <a:avLst/>
          </a:prstGeom>
        </p:spPr>
      </p:pic>
      <p:pic>
        <p:nvPicPr>
          <p:cNvPr id="5" name="Рисунок 4" descr="P1070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44063" flipH="1">
            <a:off x="5313621" y="578141"/>
            <a:ext cx="3496138" cy="2438146"/>
          </a:xfrm>
          <a:prstGeom prst="rect">
            <a:avLst/>
          </a:prstGeom>
        </p:spPr>
      </p:pic>
      <p:pic>
        <p:nvPicPr>
          <p:cNvPr id="6" name="Рисунок 5" descr="P10703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8893">
            <a:off x="5590545" y="3787201"/>
            <a:ext cx="3234894" cy="2426171"/>
          </a:xfrm>
          <a:prstGeom prst="rect">
            <a:avLst/>
          </a:prstGeom>
        </p:spPr>
      </p:pic>
      <p:pic>
        <p:nvPicPr>
          <p:cNvPr id="7" name="Рисунок 6" descr="20160512_1546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442355">
            <a:off x="1841580" y="1221633"/>
            <a:ext cx="4364247" cy="24548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77440" y="0"/>
            <a:ext cx="6766560" cy="1664208"/>
          </a:xfrm>
        </p:spPr>
        <p:txBody>
          <a:bodyPr/>
          <a:lstStyle/>
          <a:p>
            <a:pPr algn="ctr">
              <a:buNone/>
            </a:pPr>
            <a:endParaRPr lang="en-US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Значение развивающей </a:t>
            </a:r>
            <a:r>
              <a:rPr lang="ru-RU" sz="3200" b="1" i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предметно пространственной </a:t>
            </a:r>
            <a:r>
              <a:rPr lang="ru-RU" sz="32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7dccf60606f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813943">
            <a:off x="412983" y="2172664"/>
            <a:ext cx="3412189" cy="2570515"/>
          </a:xfrm>
          <a:prstGeom prst="rect">
            <a:avLst/>
          </a:prstGeom>
        </p:spPr>
      </p:pic>
      <p:pic>
        <p:nvPicPr>
          <p:cNvPr id="5" name="Рисунок 4" descr="330026694634_8195b96211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7" y="3577600"/>
            <a:ext cx="4695213" cy="2384288"/>
          </a:xfrm>
          <a:prstGeom prst="rect">
            <a:avLst/>
          </a:prstGeom>
        </p:spPr>
      </p:pic>
      <p:pic>
        <p:nvPicPr>
          <p:cNvPr id="6" name="Рисунок 5" descr="08614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41745">
            <a:off x="5735911" y="2042392"/>
            <a:ext cx="3083660" cy="21174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9152" y="273685"/>
            <a:ext cx="6565392" cy="1353947"/>
          </a:xfrm>
        </p:spPr>
        <p:txBody>
          <a:bodyPr/>
          <a:lstStyle/>
          <a:p>
            <a:r>
              <a:rPr lang="ru-RU" sz="32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уголке дежурства:</a:t>
            </a: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стенд для картинок детей;</a:t>
            </a:r>
            <a:b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фартучки, колпаки.</a:t>
            </a:r>
            <a:endParaRPr lang="ru-RU" sz="3200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20160512_0819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116245">
            <a:off x="171990" y="2844980"/>
            <a:ext cx="4874151" cy="2930489"/>
          </a:xfrm>
          <a:prstGeom prst="rect">
            <a:avLst/>
          </a:prstGeom>
        </p:spPr>
      </p:pic>
      <p:pic>
        <p:nvPicPr>
          <p:cNvPr id="5" name="Рисунок 4" descr="20160512_1142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57402">
            <a:off x="4077352" y="2894254"/>
            <a:ext cx="4819414" cy="271091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E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522</TotalTime>
  <Words>223</Words>
  <Application>Microsoft Office PowerPoint</Application>
  <PresentationFormat>Экран (4:3)</PresentationFormat>
  <Paragraphs>34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Трудовое воспитание детей дошкольного возраста</vt:lpstr>
      <vt:lpstr>Трудовое воспитание в ДОУ- важное средство всестороннего развития  личности дошкольника </vt:lpstr>
      <vt:lpstr>Слайд 3</vt:lpstr>
      <vt:lpstr>экскурсии</vt:lpstr>
      <vt:lpstr>Слайд 5</vt:lpstr>
      <vt:lpstr>- видеофильмы; - слайды; -презентации.</vt:lpstr>
      <vt:lpstr>Слайд 7</vt:lpstr>
      <vt:lpstr>Слайд 8</vt:lpstr>
      <vt:lpstr>В уголке дежурства: - стенд для картинок детей; - фартучки, колпаки.</vt:lpstr>
      <vt:lpstr>Хозяйственно-бытовой труд </vt:lpstr>
      <vt:lpstr>Для хозяйственно-бытового труда: - клеенка большая на стол; - тазик для протирания пыли и мытья игрушек; - тряпочки для протирания пыли; - веревка и прищепки для развешивания кукольного белья; - модель последовательности стирки белья; - модель последовательности работы в группе (хозяйственно-бытовой труд). </vt:lpstr>
      <vt:lpstr>В уголке природы: - стенд для фотографий или картинок детей; - палочки-рыхлители, - пульверизатор; - тряпочки для протирания крупных листьев; - большая клеенка на стол для работы с цветами;</vt:lpstr>
      <vt:lpstr>Труд в природе </vt:lpstr>
      <vt:lpstr>Слайд 14</vt:lpstr>
      <vt:lpstr>Самообслуживание </vt:lpstr>
      <vt:lpstr>Играя в труд</vt:lpstr>
      <vt:lpstr>Слайд 17</vt:lpstr>
      <vt:lpstr>Слайд 18</vt:lpstr>
      <vt:lpstr>Слайд 19</vt:lpstr>
      <vt:lpstr>Слайд 20</vt:lpstr>
      <vt:lpstr>малые фольклорные формы</vt:lpstr>
      <vt:lpstr>сказки</vt:lpstr>
      <vt:lpstr>Слайд 23</vt:lpstr>
      <vt:lpstr>Слайд 24</vt:lpstr>
      <vt:lpstr>При развитии и совершенствовании  трудовой деятельности дошкольника важно сотрудничество с родителями</vt:lpstr>
      <vt:lpstr>проект «Оркестр»</vt:lpstr>
      <vt:lpstr>пожарная безопасность</vt:lpstr>
      <vt:lpstr>субботник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Катерина</cp:lastModifiedBy>
  <cp:revision>58</cp:revision>
  <dcterms:created xsi:type="dcterms:W3CDTF">2015-02-19T20:52:53Z</dcterms:created>
  <dcterms:modified xsi:type="dcterms:W3CDTF">2016-09-18T05:03:08Z</dcterms:modified>
</cp:coreProperties>
</file>