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72" r:id="rId11"/>
    <p:sldId id="266" r:id="rId12"/>
    <p:sldId id="264" r:id="rId13"/>
    <p:sldId id="267" r:id="rId14"/>
    <p:sldId id="268" r:id="rId15"/>
    <p:sldId id="269" r:id="rId16"/>
    <p:sldId id="270" r:id="rId17"/>
    <p:sldId id="273" r:id="rId18"/>
    <p:sldId id="271" r:id="rId19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>
        <p:scale>
          <a:sx n="70" d="100"/>
          <a:sy n="70" d="100"/>
        </p:scale>
        <p:origin x="-136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7272808" cy="5544616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solidFill>
                  <a:srgbClr val="FF6600"/>
                </a:solidFill>
              </a:rPr>
              <a:t>Педагогический </a:t>
            </a:r>
            <a:r>
              <a:rPr lang="ru-RU" sz="6600" b="1" dirty="0">
                <a:solidFill>
                  <a:srgbClr val="FF6600"/>
                </a:solidFill>
              </a:rPr>
              <a:t>исследовательский проект </a:t>
            </a:r>
            <a:r>
              <a:rPr lang="ru-RU" sz="6600" dirty="0">
                <a:solidFill>
                  <a:srgbClr val="FF6600"/>
                </a:solidFill>
              </a:rPr>
              <a:t/>
            </a:r>
            <a:br>
              <a:rPr lang="ru-RU" sz="6600" dirty="0">
                <a:solidFill>
                  <a:srgbClr val="FF6600"/>
                </a:solidFill>
              </a:rPr>
            </a:br>
            <a:r>
              <a:rPr lang="ru-RU" sz="6600" dirty="0" smtClean="0">
                <a:solidFill>
                  <a:srgbClr val="FF6600"/>
                </a:solidFill>
              </a:rPr>
              <a:t>    </a:t>
            </a:r>
            <a:r>
              <a:rPr lang="ru-RU" sz="6600" b="1" u="sng" dirty="0" smtClean="0">
                <a:solidFill>
                  <a:srgbClr val="FF6600"/>
                </a:solidFill>
              </a:rPr>
              <a:t>«История </a:t>
            </a:r>
            <a:r>
              <a:rPr lang="ru-RU" sz="6600" b="1" u="sng" dirty="0">
                <a:solidFill>
                  <a:srgbClr val="FF6600"/>
                </a:solidFill>
              </a:rPr>
              <a:t>моего </a:t>
            </a:r>
            <a:r>
              <a:rPr lang="ru-RU" sz="6600" b="1" u="sng" dirty="0" smtClean="0">
                <a:solidFill>
                  <a:srgbClr val="FF6600"/>
                </a:solidFill>
              </a:rPr>
              <a:t>  рода</a:t>
            </a:r>
            <a:r>
              <a:rPr lang="ru-RU" sz="6600" b="1" u="sng" dirty="0">
                <a:solidFill>
                  <a:srgbClr val="FF6600"/>
                </a:solidFill>
              </a:rPr>
              <a:t>»</a:t>
            </a:r>
            <a:endParaRPr lang="ru-RU" sz="6600" b="1" u="sng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melia_D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</a:rPr>
              <a:t>Организовали </a:t>
            </a:r>
            <a:r>
              <a:rPr lang="ru-RU" b="1" dirty="0">
                <a:solidFill>
                  <a:srgbClr val="FF6600"/>
                </a:solidFill>
              </a:rPr>
              <a:t>семейную выставку  увлечений членов семьи </a:t>
            </a:r>
            <a:r>
              <a:rPr lang="ru-RU" b="1" dirty="0" smtClean="0">
                <a:solidFill>
                  <a:srgbClr val="FF6600"/>
                </a:solidFill>
              </a:rPr>
              <a:t/>
            </a:r>
            <a:br>
              <a:rPr lang="ru-RU" b="1" dirty="0" smtClean="0">
                <a:solidFill>
                  <a:srgbClr val="FF6600"/>
                </a:solidFill>
              </a:rPr>
            </a:br>
            <a:r>
              <a:rPr lang="ru-RU" b="1" dirty="0" smtClean="0">
                <a:solidFill>
                  <a:srgbClr val="FF6600"/>
                </a:solidFill>
              </a:rPr>
              <a:t>«</a:t>
            </a:r>
            <a:r>
              <a:rPr lang="ru-RU" b="1" dirty="0">
                <a:solidFill>
                  <a:srgbClr val="FF6600"/>
                </a:solidFill>
              </a:rPr>
              <a:t>Наши очумелые ручки»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5" y="294027"/>
            <a:ext cx="8366277" cy="62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6600"/>
                </a:solidFill>
              </a:rPr>
              <a:t>Собирали интересный материал об истории </a:t>
            </a:r>
            <a:r>
              <a:rPr lang="ru-RU" sz="4800" b="1" dirty="0">
                <a:solidFill>
                  <a:srgbClr val="FF6600"/>
                </a:solidFill>
              </a:rPr>
              <a:t>своей семьи и профессий </a:t>
            </a:r>
            <a:r>
              <a:rPr lang="ru-RU" sz="4800" b="1" dirty="0" smtClean="0">
                <a:solidFill>
                  <a:srgbClr val="FF6600"/>
                </a:solidFill>
              </a:rPr>
              <a:t>рода (январь 2016 г.)</a:t>
            </a:r>
            <a:endParaRPr lang="ru-RU" sz="4800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168"/>
            <a:ext cx="8322400" cy="6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6600"/>
                </a:solidFill>
              </a:rPr>
              <a:t/>
            </a:r>
            <a:br>
              <a:rPr lang="ru-RU" sz="4800" b="1" dirty="0" smtClean="0">
                <a:solidFill>
                  <a:srgbClr val="FF6600"/>
                </a:solidFill>
              </a:rPr>
            </a:br>
            <a:r>
              <a:rPr lang="ru-RU" sz="4800" b="1" dirty="0" smtClean="0">
                <a:solidFill>
                  <a:srgbClr val="FF6600"/>
                </a:solidFill>
              </a:rPr>
              <a:t>Организовали образовательную работу </a:t>
            </a:r>
            <a:r>
              <a:rPr lang="ru-RU" sz="4800" b="1" dirty="0">
                <a:solidFill>
                  <a:srgbClr val="FF6600"/>
                </a:solidFill>
              </a:rPr>
              <a:t>с детьми по темам: </a:t>
            </a:r>
            <a:r>
              <a:rPr lang="ru-RU" sz="4800" b="1" dirty="0" smtClean="0">
                <a:solidFill>
                  <a:srgbClr val="FF6600"/>
                </a:solidFill>
              </a:rPr>
              <a:t/>
            </a:r>
            <a:br>
              <a:rPr lang="ru-RU" sz="4800" b="1" dirty="0" smtClean="0">
                <a:solidFill>
                  <a:srgbClr val="FF6600"/>
                </a:solidFill>
              </a:rPr>
            </a:br>
            <a:r>
              <a:rPr lang="ru-RU" sz="4800" b="1" dirty="0" smtClean="0">
                <a:solidFill>
                  <a:srgbClr val="FF6600"/>
                </a:solidFill>
              </a:rPr>
              <a:t>«</a:t>
            </a:r>
            <a:r>
              <a:rPr lang="ru-RU" sz="4800" b="1" dirty="0">
                <a:solidFill>
                  <a:srgbClr val="FF6600"/>
                </a:solidFill>
              </a:rPr>
              <a:t>Мой папа», «Мой </a:t>
            </a:r>
            <a:r>
              <a:rPr lang="ru-RU" sz="4800" b="1" dirty="0" smtClean="0">
                <a:solidFill>
                  <a:srgbClr val="FF6600"/>
                </a:solidFill>
              </a:rPr>
              <a:t>дедушка»</a:t>
            </a:r>
            <a:br>
              <a:rPr lang="ru-RU" sz="4800" b="1" dirty="0" smtClean="0">
                <a:solidFill>
                  <a:srgbClr val="FF6600"/>
                </a:solidFill>
              </a:rPr>
            </a:br>
            <a:r>
              <a:rPr lang="ru-RU" sz="4800" b="1" dirty="0" smtClean="0">
                <a:solidFill>
                  <a:srgbClr val="FF6600"/>
                </a:solidFill>
              </a:rPr>
              <a:t>(февраль 2016 г.)</a:t>
            </a:r>
            <a:r>
              <a:rPr lang="ru-RU" sz="4800" b="1" dirty="0">
                <a:solidFill>
                  <a:srgbClr val="FF6600"/>
                </a:solidFill>
              </a:rPr>
              <a:t/>
            </a:r>
            <a:br>
              <a:rPr lang="ru-RU" sz="4800" b="1" dirty="0">
                <a:solidFill>
                  <a:srgbClr val="FF6600"/>
                </a:solidFill>
              </a:rPr>
            </a:br>
            <a:endParaRPr lang="ru-RU" sz="4800" b="1" dirty="0">
              <a:solidFill>
                <a:srgbClr val="FF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2313930" cy="305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2" y="326672"/>
            <a:ext cx="8244408" cy="61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7593" y="2764782"/>
            <a:ext cx="3076407" cy="4100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4407" y="18864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FF6600"/>
                </a:solidFill>
              </a:rPr>
              <a:t>Организовали образовательную  работу </a:t>
            </a:r>
            <a:r>
              <a:rPr lang="ru-RU" sz="4800" b="1" dirty="0">
                <a:solidFill>
                  <a:srgbClr val="FF6600"/>
                </a:solidFill>
              </a:rPr>
              <a:t>с детьми по темам: </a:t>
            </a:r>
            <a:endParaRPr lang="ru-RU" sz="4800" b="1" dirty="0" smtClean="0">
              <a:solidFill>
                <a:srgbClr val="FF6600"/>
              </a:solidFill>
            </a:endParaRPr>
          </a:p>
          <a:p>
            <a:pPr lvl="0" algn="ctr"/>
            <a:r>
              <a:rPr lang="ru-RU" sz="4800" b="1" dirty="0" smtClean="0">
                <a:solidFill>
                  <a:srgbClr val="FF6600"/>
                </a:solidFill>
              </a:rPr>
              <a:t>«</a:t>
            </a:r>
            <a:r>
              <a:rPr lang="ru-RU" sz="4800" b="1" dirty="0">
                <a:solidFill>
                  <a:srgbClr val="FF6600"/>
                </a:solidFill>
              </a:rPr>
              <a:t>Моя мама», «Моя  бабушка</a:t>
            </a:r>
            <a:r>
              <a:rPr lang="ru-RU" sz="4800" b="1" dirty="0" smtClean="0">
                <a:solidFill>
                  <a:srgbClr val="FF6600"/>
                </a:solidFill>
              </a:rPr>
              <a:t>»</a:t>
            </a:r>
          </a:p>
          <a:p>
            <a:pPr lvl="0" algn="ctr"/>
            <a:r>
              <a:rPr lang="ru-RU" sz="4800" b="1" dirty="0" smtClean="0">
                <a:solidFill>
                  <a:srgbClr val="FF6600"/>
                </a:solidFill>
              </a:rPr>
              <a:t>(март 2016 г.)</a:t>
            </a:r>
            <a:endParaRPr lang="ru-RU" sz="4800" b="1" dirty="0">
              <a:solidFill>
                <a:srgbClr val="FF66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951" y="358041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80528" y="2749631"/>
            <a:ext cx="3058519" cy="4077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8" y="156649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6600"/>
                </a:solidFill>
              </a:rPr>
              <a:t>Провели музыкальный </a:t>
            </a:r>
            <a:r>
              <a:rPr lang="ru-RU" sz="4800" b="1" dirty="0">
                <a:solidFill>
                  <a:srgbClr val="FF6600"/>
                </a:solidFill>
              </a:rPr>
              <a:t>праздник-развлечение «8 марта</a:t>
            </a:r>
            <a:r>
              <a:rPr lang="ru-RU" sz="4800" b="1" dirty="0" smtClean="0">
                <a:solidFill>
                  <a:srgbClr val="FF6600"/>
                </a:solidFill>
              </a:rPr>
              <a:t>» </a:t>
            </a:r>
            <a:r>
              <a:rPr lang="ru-RU" sz="4800" b="1" dirty="0">
                <a:solidFill>
                  <a:srgbClr val="FF6600"/>
                </a:solidFill>
              </a:rPr>
              <a:t>с участием родителей и детей, воспитателей и педагога по музыке</a:t>
            </a:r>
            <a:r>
              <a:rPr lang="ru-RU" sz="4800" b="1" dirty="0" smtClean="0">
                <a:solidFill>
                  <a:srgbClr val="FF6600"/>
                </a:solidFill>
              </a:rPr>
              <a:t>.</a:t>
            </a:r>
          </a:p>
          <a:p>
            <a:pPr algn="ctr"/>
            <a:r>
              <a:rPr lang="ru-RU" sz="4800" b="1" dirty="0" smtClean="0">
                <a:solidFill>
                  <a:srgbClr val="FF6600"/>
                </a:solidFill>
              </a:rPr>
              <a:t>(март 2016 г.)</a:t>
            </a:r>
            <a:endParaRPr lang="ru-RU" sz="4800" b="1" dirty="0">
              <a:solidFill>
                <a:srgbClr val="FF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0432"/>
            <a:ext cx="8634345" cy="57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312817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Обобщили </a:t>
            </a:r>
            <a:r>
              <a:rPr lang="ru-RU" sz="3200" b="1" dirty="0"/>
              <a:t>результаты проекта через беседу с родителями и </a:t>
            </a:r>
            <a:r>
              <a:rPr lang="ru-RU" sz="3200" b="1" dirty="0" smtClean="0"/>
              <a:t>подвели </a:t>
            </a:r>
            <a:r>
              <a:rPr lang="ru-RU" sz="3200" b="1" dirty="0"/>
              <a:t>их к </a:t>
            </a:r>
            <a:r>
              <a:rPr lang="ru-RU" sz="3200" b="1" dirty="0" smtClean="0"/>
              <a:t>оформлению «Древа </a:t>
            </a:r>
            <a:r>
              <a:rPr lang="ru-RU" sz="3200" b="1" dirty="0"/>
              <a:t>семьи» </a:t>
            </a:r>
            <a:r>
              <a:rPr lang="ru-RU" sz="3200" b="1" dirty="0" smtClean="0"/>
              <a:t>в </a:t>
            </a:r>
            <a:r>
              <a:rPr lang="ru-RU" sz="3200" b="1" dirty="0"/>
              <a:t>старших группах</a:t>
            </a:r>
            <a:r>
              <a:rPr lang="ru-RU" sz="3200" b="1" dirty="0" smtClean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676" y="0"/>
            <a:ext cx="86078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6600"/>
                </a:solidFill>
              </a:rPr>
              <a:t>III.</a:t>
            </a:r>
            <a:r>
              <a:rPr lang="ru-RU" sz="4400" b="1" dirty="0">
                <a:solidFill>
                  <a:srgbClr val="FF6600"/>
                </a:solidFill>
              </a:rPr>
              <a:t> </a:t>
            </a:r>
            <a:r>
              <a:rPr lang="ru-RU" sz="4400" b="1" dirty="0" smtClean="0">
                <a:solidFill>
                  <a:srgbClr val="FF6600"/>
                </a:solidFill>
              </a:rPr>
              <a:t>Итоговый, обобщающий</a:t>
            </a:r>
          </a:p>
          <a:p>
            <a:pPr algn="ctr"/>
            <a:r>
              <a:rPr lang="ru-RU" sz="4400" b="1" dirty="0" smtClean="0">
                <a:solidFill>
                  <a:srgbClr val="FF6600"/>
                </a:solidFill>
              </a:rPr>
              <a:t>(апрель 2016 г.)</a:t>
            </a:r>
            <a:endParaRPr lang="ru-RU" sz="4400" b="1" dirty="0">
              <a:solidFill>
                <a:srgbClr val="FF6600"/>
              </a:solidFill>
            </a:endParaRPr>
          </a:p>
        </p:txBody>
      </p:sp>
      <p:pic>
        <p:nvPicPr>
          <p:cNvPr id="3074" name="Picture 2" descr="C:\Users\Андрей\Desktop\работа. сад\к занятиям\древо семь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22" y="2872946"/>
            <a:ext cx="5580311" cy="39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3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57592" cy="85496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6600"/>
                </a:solidFill>
              </a:rPr>
              <a:t>Наши результаты:</a:t>
            </a:r>
            <a:endParaRPr lang="ru-RU" sz="5400" b="1" dirty="0">
              <a:solidFill>
                <a:srgbClr val="FF66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u="sng" dirty="0" smtClean="0">
                <a:solidFill>
                  <a:srgbClr val="FF6600"/>
                </a:solidFill>
              </a:rPr>
              <a:t>Таким образом, поставленные цели и задачи по данному проекту выполнены:</a:t>
            </a:r>
          </a:p>
          <a:p>
            <a:pPr lvl="0"/>
            <a:r>
              <a:rPr lang="ru-RU" sz="2200" b="1" dirty="0" smtClean="0"/>
              <a:t>Познакомили </a:t>
            </a:r>
            <a:r>
              <a:rPr lang="ru-RU" sz="2200" b="1" dirty="0"/>
              <a:t>детей с родословной своей семьи</a:t>
            </a:r>
          </a:p>
          <a:p>
            <a:pPr lvl="0"/>
            <a:r>
              <a:rPr lang="ru-RU" sz="2200" b="1" dirty="0" smtClean="0"/>
              <a:t>Продолжили прививать </a:t>
            </a:r>
            <a:r>
              <a:rPr lang="ru-RU" sz="2200" b="1" dirty="0"/>
              <a:t>любовь и уважение к членам своей семьи</a:t>
            </a:r>
          </a:p>
          <a:p>
            <a:pPr lvl="0"/>
            <a:r>
              <a:rPr lang="ru-RU" sz="2200" b="1" dirty="0" smtClean="0"/>
              <a:t>Улучшили </a:t>
            </a:r>
            <a:r>
              <a:rPr lang="ru-RU" sz="2200" b="1" dirty="0"/>
              <a:t>связную речь, </a:t>
            </a:r>
            <a:r>
              <a:rPr lang="ru-RU" sz="2200" b="1" dirty="0" smtClean="0"/>
              <a:t>расширили </a:t>
            </a:r>
            <a:r>
              <a:rPr lang="ru-RU" sz="2200" b="1" dirty="0"/>
              <a:t>кругозор  и </a:t>
            </a:r>
            <a:r>
              <a:rPr lang="ru-RU" sz="2200" b="1" dirty="0" smtClean="0"/>
              <a:t>обогатили </a:t>
            </a:r>
            <a:r>
              <a:rPr lang="ru-RU" sz="2200" b="1" dirty="0"/>
              <a:t>словарный запас детей терминами родственных отношений, </a:t>
            </a:r>
            <a:r>
              <a:rPr lang="ru-RU" sz="2200" b="1" dirty="0" smtClean="0"/>
              <a:t>дали </a:t>
            </a:r>
            <a:r>
              <a:rPr lang="ru-RU" sz="2200" b="1" dirty="0"/>
              <a:t>представления о понятиях: «род», «родители», «родословная», «семья», «родные», «близкие».</a:t>
            </a:r>
          </a:p>
          <a:p>
            <a:pPr lvl="0"/>
            <a:r>
              <a:rPr lang="ru-RU" sz="2200" b="1" dirty="0" smtClean="0"/>
              <a:t>Продолжили </a:t>
            </a:r>
            <a:r>
              <a:rPr lang="ru-RU" sz="2200" b="1" dirty="0"/>
              <a:t>развивать познавательные способности у детей, </a:t>
            </a:r>
            <a:r>
              <a:rPr lang="ru-RU" sz="2200" b="1" dirty="0" smtClean="0"/>
              <a:t>научили активно </a:t>
            </a:r>
            <a:r>
              <a:rPr lang="ru-RU" sz="2200" b="1" dirty="0"/>
              <a:t>включать их в творческо-поисковую деятельность.</a:t>
            </a:r>
          </a:p>
          <a:p>
            <a:pPr lvl="0"/>
            <a:r>
              <a:rPr lang="ru-RU" sz="2200" b="1" dirty="0" smtClean="0"/>
              <a:t>Укрепили </a:t>
            </a:r>
            <a:r>
              <a:rPr lang="ru-RU" sz="2200" b="1" dirty="0"/>
              <a:t>детско-родительские </a:t>
            </a:r>
            <a:r>
              <a:rPr lang="ru-RU" sz="2200" b="1" dirty="0" smtClean="0"/>
              <a:t>отношения.</a:t>
            </a:r>
          </a:p>
          <a:p>
            <a:pPr lvl="0"/>
            <a:r>
              <a:rPr lang="ru-RU" sz="2200" b="1" dirty="0"/>
              <a:t>в процессе работы над проектом воспитатели и дети ближе </a:t>
            </a:r>
            <a:r>
              <a:rPr lang="ru-RU" sz="2200" b="1" dirty="0" smtClean="0"/>
              <a:t>познакомились </a:t>
            </a:r>
            <a:r>
              <a:rPr lang="ru-RU" sz="2200" b="1" dirty="0"/>
              <a:t>с семьями воспитанников, с их семейными традициями, особенностями семейного воспитания</a:t>
            </a:r>
          </a:p>
          <a:p>
            <a:endParaRPr lang="ru-RU" sz="2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5249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6600"/>
                </a:solidFill>
              </a:rPr>
              <a:t>Список приложений к проекту:</a:t>
            </a:r>
            <a:endParaRPr lang="ru-RU" sz="4800" dirty="0"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63653"/>
            <a:ext cx="8524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FF6600"/>
                </a:solidFill>
              </a:rPr>
              <a:t>1.</a:t>
            </a:r>
            <a:r>
              <a:rPr lang="ru-RU" sz="2400" dirty="0" smtClean="0"/>
              <a:t> Творческие </a:t>
            </a:r>
            <a:r>
              <a:rPr lang="ru-RU" sz="2400" dirty="0"/>
              <a:t>папки «Моя семья» (рисунки детей)</a:t>
            </a:r>
          </a:p>
          <a:p>
            <a:pPr lvl="0"/>
            <a:r>
              <a:rPr lang="ru-RU" sz="2400" dirty="0" smtClean="0">
                <a:solidFill>
                  <a:srgbClr val="FF6600"/>
                </a:solidFill>
              </a:rPr>
              <a:t>2.</a:t>
            </a:r>
            <a:r>
              <a:rPr lang="ru-RU" sz="2400" dirty="0" smtClean="0"/>
              <a:t> Тематические </a:t>
            </a:r>
            <a:r>
              <a:rPr lang="ru-RU" sz="2400" dirty="0"/>
              <a:t>папка «Моя семья» (семейные фотографии)</a:t>
            </a:r>
          </a:p>
          <a:p>
            <a:pPr lvl="0"/>
            <a:r>
              <a:rPr lang="ru-RU" sz="2400" dirty="0" smtClean="0">
                <a:solidFill>
                  <a:srgbClr val="FF6600"/>
                </a:solidFill>
              </a:rPr>
              <a:t>3.</a:t>
            </a:r>
            <a:r>
              <a:rPr lang="ru-RU" sz="2400" dirty="0" smtClean="0"/>
              <a:t> Семейные </a:t>
            </a:r>
            <a:r>
              <a:rPr lang="ru-RU" sz="2400" dirty="0"/>
              <a:t>проекты «Моя мама», «Моя бабушка», «Мой папа», «Мой дедушка»</a:t>
            </a:r>
          </a:p>
          <a:p>
            <a:pPr lvl="0"/>
            <a:r>
              <a:rPr lang="ru-RU" sz="2400" dirty="0" smtClean="0">
                <a:solidFill>
                  <a:srgbClr val="FF6600"/>
                </a:solidFill>
              </a:rPr>
              <a:t>4.</a:t>
            </a:r>
            <a:r>
              <a:rPr lang="ru-RU" sz="2400" dirty="0" smtClean="0"/>
              <a:t> Консультации </a:t>
            </a:r>
            <a:r>
              <a:rPr lang="ru-RU" sz="2400" dirty="0"/>
              <a:t>для родителей:</a:t>
            </a:r>
          </a:p>
          <a:p>
            <a:r>
              <a:rPr lang="ru-RU" sz="2400" dirty="0"/>
              <a:t>- роль семьи в воспитании дошкольника</a:t>
            </a:r>
          </a:p>
          <a:p>
            <a:r>
              <a:rPr lang="ru-RU" sz="2400" dirty="0"/>
              <a:t>- роль отца в воспитании ребенка</a:t>
            </a:r>
          </a:p>
          <a:p>
            <a:r>
              <a:rPr lang="ru-RU" sz="2400" dirty="0"/>
              <a:t>- как провести выходной день с ребенком</a:t>
            </a:r>
          </a:p>
          <a:p>
            <a:r>
              <a:rPr lang="ru-RU" sz="2400" dirty="0"/>
              <a:t>- как сделать прогулку  приятной и полезной</a:t>
            </a:r>
          </a:p>
          <a:p>
            <a:r>
              <a:rPr lang="ru-RU" sz="2400" dirty="0"/>
              <a:t>- будущая женщина или как правильно воспитывать девочку</a:t>
            </a:r>
          </a:p>
          <a:p>
            <a:r>
              <a:rPr lang="ru-RU" sz="2400" dirty="0"/>
              <a:t>- будущий мужчина или как правильно воспитывать мальчика</a:t>
            </a:r>
          </a:p>
          <a:p>
            <a:r>
              <a:rPr lang="ru-RU" sz="2400" dirty="0" smtClean="0">
                <a:solidFill>
                  <a:srgbClr val="FF6600"/>
                </a:solidFill>
              </a:rPr>
              <a:t>5</a:t>
            </a:r>
            <a:r>
              <a:rPr lang="ru-RU" sz="2400" dirty="0">
                <a:solidFill>
                  <a:srgbClr val="FF6600"/>
                </a:solidFill>
              </a:rPr>
              <a:t>.</a:t>
            </a:r>
            <a:r>
              <a:rPr lang="ru-RU" sz="2400" dirty="0"/>
              <a:t> Памятки для родителей</a:t>
            </a:r>
          </a:p>
          <a:p>
            <a:r>
              <a:rPr lang="ru-RU" sz="2400" dirty="0">
                <a:solidFill>
                  <a:srgbClr val="FF6600"/>
                </a:solidFill>
              </a:rPr>
              <a:t>6.</a:t>
            </a:r>
            <a:r>
              <a:rPr lang="ru-RU" sz="2400" dirty="0"/>
              <a:t> Конспекты занятий на тему «Семья»</a:t>
            </a:r>
          </a:p>
          <a:p>
            <a:r>
              <a:rPr lang="ru-RU" sz="2400" dirty="0">
                <a:solidFill>
                  <a:srgbClr val="FF6600"/>
                </a:solidFill>
              </a:rPr>
              <a:t>7. </a:t>
            </a:r>
            <a:r>
              <a:rPr lang="ru-RU" sz="2400" dirty="0"/>
              <a:t>Короткие стишки про семью, маму и папу</a:t>
            </a:r>
          </a:p>
          <a:p>
            <a:r>
              <a:rPr lang="ru-RU" sz="2400" dirty="0">
                <a:solidFill>
                  <a:srgbClr val="FF6600"/>
                </a:solidFill>
              </a:rPr>
              <a:t>8.</a:t>
            </a:r>
            <a:r>
              <a:rPr lang="ru-RU" sz="2400" dirty="0"/>
              <a:t> Пословицы и поговорки о семье</a:t>
            </a:r>
          </a:p>
        </p:txBody>
      </p:sp>
    </p:spTree>
    <p:extLst>
      <p:ext uri="{BB962C8B-B14F-4D97-AF65-F5344CB8AC3E}">
        <p14:creationId xmlns:p14="http://schemas.microsoft.com/office/powerpoint/2010/main" val="38612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6600"/>
                </a:solidFill>
              </a:rPr>
              <a:t>Спасибо за внимание</a:t>
            </a:r>
            <a:endParaRPr lang="ru-RU" sz="5400" b="1" dirty="0">
              <a:solidFill>
                <a:srgbClr val="FF6600"/>
              </a:solidFill>
            </a:endParaRPr>
          </a:p>
        </p:txBody>
      </p:sp>
      <p:pic>
        <p:nvPicPr>
          <p:cNvPr id="5" name="Рисунок 4" descr="C:\Users\Андрей\Desktop\работа. сад\крепка семья крепка Россия\Дюймовочка История\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8477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4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80528" y="2749631"/>
            <a:ext cx="3058519" cy="4077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27784" y="156649"/>
            <a:ext cx="62646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6600"/>
                </a:solidFill>
              </a:rPr>
              <a:t>Авторы проекта:</a:t>
            </a:r>
            <a:r>
              <a:rPr lang="ru-RU" sz="3200" b="1" dirty="0"/>
              <a:t> </a:t>
            </a:r>
            <a:r>
              <a:rPr lang="ru-RU" sz="3200" dirty="0" smtClean="0"/>
              <a:t>Н.Н</a:t>
            </a:r>
            <a:r>
              <a:rPr lang="ru-RU" sz="3200" dirty="0"/>
              <a:t>. </a:t>
            </a:r>
            <a:r>
              <a:rPr lang="ru-RU" sz="3200" dirty="0" err="1"/>
              <a:t>Барбосова</a:t>
            </a:r>
            <a:r>
              <a:rPr lang="ru-RU" sz="3200" dirty="0"/>
              <a:t> – воспитатель</a:t>
            </a:r>
          </a:p>
          <a:p>
            <a:r>
              <a:rPr lang="ru-RU" sz="3200" b="1" dirty="0">
                <a:solidFill>
                  <a:srgbClr val="FF6600"/>
                </a:solidFill>
              </a:rPr>
              <a:t>База работы:</a:t>
            </a:r>
            <a:r>
              <a:rPr lang="ru-RU" sz="3200" dirty="0"/>
              <a:t> МБДОУ «Детский сад №72» г. Йошкар-Олы «Солнышко»</a:t>
            </a:r>
          </a:p>
          <a:p>
            <a:r>
              <a:rPr lang="ru-RU" sz="3200" b="1" dirty="0">
                <a:solidFill>
                  <a:srgbClr val="FF6600"/>
                </a:solidFill>
              </a:rPr>
              <a:t>Вид проекта: </a:t>
            </a:r>
            <a:r>
              <a:rPr lang="ru-RU" sz="3200" dirty="0"/>
              <a:t>творческий, познавательно-исследовательский</a:t>
            </a:r>
          </a:p>
          <a:p>
            <a:r>
              <a:rPr lang="ru-RU" sz="3200" b="1" dirty="0">
                <a:solidFill>
                  <a:srgbClr val="FF6600"/>
                </a:solidFill>
              </a:rPr>
              <a:t>Срок реализации:</a:t>
            </a:r>
            <a:r>
              <a:rPr lang="ru-RU" sz="3200" b="1" dirty="0"/>
              <a:t> </a:t>
            </a:r>
            <a:r>
              <a:rPr lang="ru-RU" sz="3200" dirty="0"/>
              <a:t>сентябрь 2015 г. - апрель 2016г.</a:t>
            </a:r>
          </a:p>
          <a:p>
            <a:r>
              <a:rPr lang="ru-RU" sz="3200" b="1" dirty="0">
                <a:solidFill>
                  <a:srgbClr val="FF6600"/>
                </a:solidFill>
              </a:rPr>
              <a:t>Участники проекта:</a:t>
            </a:r>
            <a:r>
              <a:rPr lang="ru-RU" sz="3200" b="1" dirty="0"/>
              <a:t> </a:t>
            </a:r>
            <a:r>
              <a:rPr lang="ru-RU" sz="3200" dirty="0"/>
              <a:t>дети средней группы «</a:t>
            </a:r>
            <a:r>
              <a:rPr lang="ru-RU" sz="3200" dirty="0" err="1"/>
              <a:t>Дюймовочка</a:t>
            </a:r>
            <a:r>
              <a:rPr lang="ru-RU" sz="3200" dirty="0"/>
              <a:t>», родители, воспитатели, специалисты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3826972" cy="3356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дошкольников к традициям своей семьи. Проблема заключается в том, что современные дети мало знают о своей семье, родном городе, о своей стране. Сложившаяся непростая ситуация в нашей стране привела к тому, что многие родители, решая экономические проблемы, самоустранились от решения вопросов обучения и воспитания детей. Целью педагогического коллектива нашего детского сада является воспитание нравственно-патриотических чувств у детей дошкольного возраста, которое включает в себя воспитание любви к близким людям, к детскому саду, к родному городу, к родной стране, сплочение семьи доступными ей способами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6531" y="2887682"/>
            <a:ext cx="53539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мало кто интересуется генеалогией. Дети с трудом могут вспомнить имена бабушек и дедушек, не знают, где жили и чем занимались прабабушка и прадедушка. Вопрос же, откуда начинается история их семьи, их рода, ставит в тупик не только детей, но и их родителей. Если дошкольники будут знать историю своей семьи, своего рода, то у них проснется интерес к истории малой Родины, повысится уровень взаимопонимания в семье, ведь общее дело объединяет. Всё это будет способствовать развитию таких моральных качеств, как чувство патриотизма и гражданственности. Поэтому представленный проект является важным и актуальным.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7593" y="2764782"/>
            <a:ext cx="3076407" cy="41009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0028" y="275164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детей о своей родословной; установить более тесную связь во взаимоотношениях взрослого и ребенка, развивать интерес к истории своей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028" y="1844824"/>
            <a:ext cx="6048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родословной своей семьи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уважение к членам своей семьи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связную речь, расширять кругозор  и обогащать словарный запас детей терминами родственных отношений, дать представления о понятиях: «род», «родители», «родословная», «семья», «родные», «близкие».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развивать познавательные способности у детей, активно включать их в творческо-поисковую деятельность.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детско-родительские отношения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0609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u="sng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Подготовительный </a:t>
            </a:r>
            <a:r>
              <a:rPr lang="ru-RU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2015 г.)</a:t>
            </a:r>
            <a:endParaRPr lang="ru-RU" sz="36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83138"/>
              </p:ext>
            </p:extLst>
          </p:nvPr>
        </p:nvGraphicFramePr>
        <p:xfrm>
          <a:off x="251520" y="836713"/>
          <a:ext cx="8712968" cy="5958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7780"/>
                <a:gridCol w="3485188"/>
              </a:tblGrid>
              <a:tr h="30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39816">
                <a:tc>
                  <a:txBody>
                    <a:bodyPr/>
                    <a:lstStyle/>
                    <a:p>
                      <a:pPr marL="201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выявить представления детей о семье, о профессиях членов семьи, уточнить их понимание родственных отношений.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детей понимать роль взрослых и детей в семье, дать представление о нравственном поведении между ними.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чувства привязанности и любви к своим родителям, близким родственникам.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представление о семейных взаимоотношениях, совместных досугах, воспитывать любовь, доброжелательное, заботливое отношение к членам семьи, интерес к их деятельности.</a:t>
                      </a:r>
                    </a:p>
                    <a:p>
                      <a:pPr marL="201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Изучить и проанализировать специальную литературу, педагогический опыт по организации и реализации педагогического проекта.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Вызвать у родителей интерес к проекту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«История моего рода»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Оформить серию консультаций для родителей по формированию семейных ценностей.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9672" y="1268760"/>
            <a:ext cx="6373614" cy="4780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092280" y="2852936"/>
            <a:ext cx="2194221" cy="29249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72208"/>
          </a:xfrm>
        </p:spPr>
        <p:txBody>
          <a:bodyPr>
            <a:noAutofit/>
          </a:bodyPr>
          <a:lstStyle/>
          <a:p>
            <a:r>
              <a:rPr lang="en-US" sz="5400" b="1" u="sng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5400" b="1" u="sng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  <a:r>
              <a:rPr lang="ru-RU" sz="5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2015 г. -март 2016 г.</a:t>
            </a:r>
            <a:endParaRPr lang="ru-RU" sz="5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189669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/>
              <a:t>Задачи:</a:t>
            </a:r>
          </a:p>
          <a:p>
            <a:pPr lvl="0" algn="just"/>
            <a:r>
              <a:rPr lang="ru-RU" sz="3600" b="1" dirty="0" smtClean="0"/>
              <a:t>Создать </a:t>
            </a:r>
            <a:r>
              <a:rPr lang="ru-RU" sz="3600" b="1" dirty="0"/>
              <a:t>систему и организовать работу по реализации проекта.</a:t>
            </a:r>
          </a:p>
          <a:p>
            <a:pPr lvl="0" algn="just"/>
            <a:r>
              <a:rPr lang="ru-RU" sz="3600" b="1" dirty="0"/>
              <a:t>Активизировать тесное сотрудничество с родителями воспитанников, вовлечь их в совместную работу над проектом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841780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</a:rPr>
              <a:t>Выставка детских рисунков </a:t>
            </a:r>
            <a:br>
              <a:rPr lang="ru-RU" b="1" dirty="0" smtClean="0">
                <a:solidFill>
                  <a:srgbClr val="FF6600"/>
                </a:solidFill>
              </a:rPr>
            </a:br>
            <a:r>
              <a:rPr lang="ru-RU" b="1" dirty="0" smtClean="0">
                <a:solidFill>
                  <a:srgbClr val="FF6600"/>
                </a:solidFill>
              </a:rPr>
              <a:t>«Моя  семья» (октябрь 2015 г.)</a:t>
            </a:r>
            <a:endParaRPr lang="ru-RU" b="1" dirty="0">
              <a:solidFill>
                <a:srgbClr val="FF66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6670" y="-586460"/>
            <a:ext cx="6054756" cy="807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3068960"/>
            <a:ext cx="2842445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32983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портивный </a:t>
            </a:r>
            <a:r>
              <a:rPr lang="ru-RU" b="1" dirty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праздник-развлечение «День Матери» с участием детей и их родителей, а также воспитателей и физкультурного </a:t>
            </a:r>
            <a:r>
              <a:rPr lang="ru-RU" b="1" dirty="0" smtClean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работника</a:t>
            </a:r>
            <a:br>
              <a:rPr lang="ru-RU" b="1" dirty="0" smtClean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6600"/>
                </a:solidFill>
                <a:latin typeface="+mn-lt"/>
                <a:cs typeface="Times New Roman" panose="02020603050405020304" pitchFamily="18" charset="0"/>
              </a:rPr>
              <a:t>(ноябрь 2015 г.)</a:t>
            </a:r>
            <a:endParaRPr lang="ru-RU" b="1" dirty="0">
              <a:solidFill>
                <a:srgbClr val="FF66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00392" cy="6075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9" y="1117296"/>
            <a:ext cx="8712968" cy="70609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6600"/>
                </a:solidFill>
              </a:rPr>
              <a:t>Провели семейный </a:t>
            </a:r>
            <a:r>
              <a:rPr lang="ru-RU" sz="4000" b="1" dirty="0">
                <a:solidFill>
                  <a:srgbClr val="FF6600"/>
                </a:solidFill>
              </a:rPr>
              <a:t>праздник с участием воспитателей и родителей с детьми «</a:t>
            </a:r>
            <a:r>
              <a:rPr lang="ru-RU" sz="4000" b="1" dirty="0" err="1">
                <a:solidFill>
                  <a:srgbClr val="FF6600"/>
                </a:solidFill>
              </a:rPr>
              <a:t>Никольщина</a:t>
            </a:r>
            <a:r>
              <a:rPr lang="ru-RU" sz="4000" b="1" dirty="0" smtClean="0">
                <a:solidFill>
                  <a:srgbClr val="FF6600"/>
                </a:solidFill>
              </a:rPr>
              <a:t>» </a:t>
            </a:r>
            <a:br>
              <a:rPr lang="ru-RU" sz="4000" b="1" dirty="0" smtClean="0">
                <a:solidFill>
                  <a:srgbClr val="FF6600"/>
                </a:solidFill>
              </a:rPr>
            </a:br>
            <a:r>
              <a:rPr lang="ru-RU" sz="4000" b="1" dirty="0" smtClean="0">
                <a:solidFill>
                  <a:srgbClr val="FF6600"/>
                </a:solidFill>
              </a:rPr>
              <a:t>(декабрь 2015 г.)</a:t>
            </a:r>
            <a:endParaRPr lang="ru-RU" sz="4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10902" cy="64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2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3135</TotalTime>
  <Words>783</Words>
  <Application>Microsoft Office PowerPoint</Application>
  <PresentationFormat>Экран (4:3)</PresentationFormat>
  <Paragraphs>71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Педагогический исследовательский проект      «История моего   рода»</vt:lpstr>
      <vt:lpstr>Презентация PowerPoint</vt:lpstr>
      <vt:lpstr>Презентация PowerPoint</vt:lpstr>
      <vt:lpstr>Презентация PowerPoint</vt:lpstr>
      <vt:lpstr>I. Подготовительный (сентябрь 2015 г.)</vt:lpstr>
      <vt:lpstr>II Практический октябрь 2015 г. -март 2016 г.</vt:lpstr>
      <vt:lpstr>Выставка детских рисунков  «Моя  семья» (октябрь 2015 г.)</vt:lpstr>
      <vt:lpstr>Спортивный праздник-развлечение «День Матери» с участием детей и их родителей, а также воспитателей и физкультурного работника (ноябрь 2015 г.)</vt:lpstr>
      <vt:lpstr>Провели семейный праздник с участием воспитателей и родителей с детьми «Никольщина»  (декабрь 2015 г.)</vt:lpstr>
      <vt:lpstr>Организовали семейную выставку  увлечений членов семьи  «Наши очумелые ручки»</vt:lpstr>
      <vt:lpstr>Собирали интересный материал об истории своей семьи и профессий рода (январь 2016 г.)</vt:lpstr>
      <vt:lpstr> Организовали образовательную работу с детьми по темам:  «Мой папа», «Мой дедушка» (февраль 2016 г.) </vt:lpstr>
      <vt:lpstr>Презентация PowerPoint</vt:lpstr>
      <vt:lpstr>Презентация PowerPoint</vt:lpstr>
      <vt:lpstr>Презентация PowerPoint</vt:lpstr>
      <vt:lpstr>Наши результаты: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Андрей</cp:lastModifiedBy>
  <cp:revision>41</cp:revision>
  <dcterms:created xsi:type="dcterms:W3CDTF">2014-09-12T06:04:27Z</dcterms:created>
  <dcterms:modified xsi:type="dcterms:W3CDTF">2016-09-14T19:10:09Z</dcterms:modified>
</cp:coreProperties>
</file>