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4"/>
  </p:notesMasterIdLst>
  <p:sldIdLst>
    <p:sldId id="284" r:id="rId3"/>
    <p:sldId id="256" r:id="rId4"/>
    <p:sldId id="285" r:id="rId5"/>
    <p:sldId id="258" r:id="rId6"/>
    <p:sldId id="259" r:id="rId7"/>
    <p:sldId id="260" r:id="rId8"/>
    <p:sldId id="261" r:id="rId9"/>
    <p:sldId id="262" r:id="rId10"/>
    <p:sldId id="263"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6600FF"/>
    <a:srgbClr val="6666FF"/>
    <a:srgbClr val="FF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51" autoAdjust="0"/>
    <p:restoredTop sz="92832" autoAdjust="0"/>
  </p:normalViewPr>
  <p:slideViewPr>
    <p:cSldViewPr>
      <p:cViewPr>
        <p:scale>
          <a:sx n="68" d="100"/>
          <a:sy n="68" d="100"/>
        </p:scale>
        <p:origin x="-13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1DBFA4-97FB-4452-9315-15C94BA07044}"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ru-RU"/>
        </a:p>
      </dgm:t>
    </dgm:pt>
    <dgm:pt modelId="{6AAADD6F-4A84-4567-B067-DF63D02D5F98}">
      <dgm:prSet phldrT="[Текст]" custT="1"/>
      <dgm:spPr/>
      <dgm:t>
        <a:bodyPr/>
        <a:lstStyle/>
        <a:p>
          <a:r>
            <a:rPr lang="ru-RU" sz="1600" dirty="0" smtClean="0">
              <a:effectLst/>
              <a:latin typeface="Garamond" pitchFamily="18" charset="0"/>
            </a:rPr>
            <a:t>8. </a:t>
          </a:r>
          <a:r>
            <a:rPr lang="ru-RU" sz="1700" dirty="0" smtClean="0">
              <a:effectLst/>
              <a:latin typeface="Garamond" pitchFamily="18" charset="0"/>
            </a:rPr>
            <a:t>Плохая дикция.</a:t>
          </a:r>
          <a:endParaRPr lang="ru-RU" sz="1700" dirty="0"/>
        </a:p>
      </dgm:t>
    </dgm:pt>
    <dgm:pt modelId="{2CC57B1E-DC47-49DD-B050-086AFDAD0F22}" type="parTrans" cxnId="{7E9F4B72-F0AA-4788-A2DC-3242CE08D7B8}">
      <dgm:prSet/>
      <dgm:spPr/>
      <dgm:t>
        <a:bodyPr/>
        <a:lstStyle/>
        <a:p>
          <a:endParaRPr lang="ru-RU"/>
        </a:p>
      </dgm:t>
    </dgm:pt>
    <dgm:pt modelId="{12BCBA9F-9CF0-40FB-8A2A-9EE1F6886EB3}" type="sibTrans" cxnId="{7E9F4B72-F0AA-4788-A2DC-3242CE08D7B8}">
      <dgm:prSet/>
      <dgm:spPr/>
      <dgm:t>
        <a:bodyPr/>
        <a:lstStyle/>
        <a:p>
          <a:endParaRPr lang="ru-RU"/>
        </a:p>
      </dgm:t>
    </dgm:pt>
    <dgm:pt modelId="{667C37B6-ABCA-46D6-B5AE-1E7BA138E12F}">
      <dgm:prSet phldrT="[Текст]" custT="1"/>
      <dgm:spPr/>
      <dgm:t>
        <a:bodyPr/>
        <a:lstStyle/>
        <a:p>
          <a:r>
            <a:rPr lang="ru-RU" sz="1700" dirty="0" smtClean="0">
              <a:effectLst/>
              <a:latin typeface="Garamond" pitchFamily="18" charset="0"/>
            </a:rPr>
            <a:t>2. Лексически бедная речь, недостаточный словарный запас, неумение подобрать синоним, назвать признак предмета.</a:t>
          </a:r>
          <a:endParaRPr lang="ru-RU" sz="1700" dirty="0"/>
        </a:p>
      </dgm:t>
    </dgm:pt>
    <dgm:pt modelId="{2204ED19-EBC8-45D1-BD6A-02683C27C226}" type="parTrans" cxnId="{E9019492-5318-46A6-8D84-3010E12C5867}">
      <dgm:prSet/>
      <dgm:spPr/>
      <dgm:t>
        <a:bodyPr/>
        <a:lstStyle/>
        <a:p>
          <a:endParaRPr lang="ru-RU"/>
        </a:p>
      </dgm:t>
    </dgm:pt>
    <dgm:pt modelId="{FD89E7F7-ADE2-4BF1-BC9A-0BC0519F975F}" type="sibTrans" cxnId="{E9019492-5318-46A6-8D84-3010E12C5867}">
      <dgm:prSet/>
      <dgm:spPr/>
      <dgm:t>
        <a:bodyPr/>
        <a:lstStyle/>
        <a:p>
          <a:endParaRPr lang="ru-RU"/>
        </a:p>
      </dgm:t>
    </dgm:pt>
    <dgm:pt modelId="{65C03AA6-F223-4A10-AC9C-3632563028C2}">
      <dgm:prSet phldrT="[Текст]" custT="1"/>
      <dgm:spPr/>
      <dgm:t>
        <a:bodyPr/>
        <a:lstStyle/>
        <a:p>
          <a:r>
            <a:rPr lang="ru-RU" sz="1600" dirty="0" smtClean="0">
              <a:effectLst/>
              <a:latin typeface="Garamond" pitchFamily="18" charset="0"/>
            </a:rPr>
            <a:t>4. </a:t>
          </a:r>
          <a:r>
            <a:rPr lang="ru-RU" sz="1700" dirty="0" smtClean="0">
              <a:effectLst/>
              <a:latin typeface="Garamond" pitchFamily="18" charset="0"/>
            </a:rPr>
            <a:t>Использование в речи сленговых слов, рекламных клише (результат просмотров телевизионных передач, рекламных роликов), нелитературных слов и выражений.</a:t>
          </a:r>
          <a:endParaRPr lang="ru-RU" sz="1700" dirty="0"/>
        </a:p>
      </dgm:t>
    </dgm:pt>
    <dgm:pt modelId="{2A439336-E412-40F2-83CC-10E2E0E22DDE}" type="parTrans" cxnId="{B0D2566C-2F3E-4B4D-950F-1DA6C53B290C}">
      <dgm:prSet/>
      <dgm:spPr/>
      <dgm:t>
        <a:bodyPr/>
        <a:lstStyle/>
        <a:p>
          <a:endParaRPr lang="ru-RU"/>
        </a:p>
      </dgm:t>
    </dgm:pt>
    <dgm:pt modelId="{94E08FCA-F850-4F28-9728-3504CCD3D273}" type="sibTrans" cxnId="{B0D2566C-2F3E-4B4D-950F-1DA6C53B290C}">
      <dgm:prSet/>
      <dgm:spPr/>
      <dgm:t>
        <a:bodyPr/>
        <a:lstStyle/>
        <a:p>
          <a:endParaRPr lang="ru-RU"/>
        </a:p>
      </dgm:t>
    </dgm:pt>
    <dgm:pt modelId="{072AA095-8049-4131-976C-70A0D3BF881B}">
      <dgm:prSet phldrT="[Текст]" custT="1"/>
      <dgm:spPr/>
      <dgm:t>
        <a:bodyPr/>
        <a:lstStyle/>
        <a:p>
          <a:r>
            <a:rPr lang="ru-RU" sz="1600" dirty="0" smtClean="0">
              <a:effectLst/>
              <a:latin typeface="Garamond" pitchFamily="18" charset="0"/>
            </a:rPr>
            <a:t>5. </a:t>
          </a:r>
          <a:r>
            <a:rPr lang="ru-RU" sz="1700" dirty="0" smtClean="0">
              <a:effectLst/>
              <a:latin typeface="Garamond" pitchFamily="18" charset="0"/>
            </a:rPr>
            <a:t>Неспособность построить монолог, например сюжетный или описательный рассказ на предложенную тему, пересказ короткого текста своими словами. (В дальнейшем это умение необходимо для успешного освоения грамоты, построения связного рассказа!)</a:t>
          </a:r>
          <a:endParaRPr lang="ru-RU" sz="1700" dirty="0"/>
        </a:p>
      </dgm:t>
    </dgm:pt>
    <dgm:pt modelId="{81D69B15-D51B-4BA6-97B2-1B9BD02C706B}" type="parTrans" cxnId="{8B58BB52-9067-4D4B-B81C-E7C2A08E629B}">
      <dgm:prSet/>
      <dgm:spPr/>
      <dgm:t>
        <a:bodyPr/>
        <a:lstStyle/>
        <a:p>
          <a:endParaRPr lang="ru-RU"/>
        </a:p>
      </dgm:t>
    </dgm:pt>
    <dgm:pt modelId="{47C2CCE2-DBDD-4FAC-947B-CC715192634E}" type="sibTrans" cxnId="{8B58BB52-9067-4D4B-B81C-E7C2A08E629B}">
      <dgm:prSet/>
      <dgm:spPr/>
      <dgm:t>
        <a:bodyPr/>
        <a:lstStyle/>
        <a:p>
          <a:endParaRPr lang="ru-RU"/>
        </a:p>
      </dgm:t>
    </dgm:pt>
    <dgm:pt modelId="{9237F1E2-9775-4D1A-B8D2-A3D86E6BA8CC}">
      <dgm:prSet phldrT="[Текст]" custT="1"/>
      <dgm:spPr/>
      <dgm:t>
        <a:bodyPr/>
        <a:lstStyle/>
        <a:p>
          <a:r>
            <a:rPr lang="ru-RU" sz="1600" dirty="0" smtClean="0">
              <a:effectLst/>
              <a:latin typeface="Garamond" pitchFamily="18" charset="0"/>
            </a:rPr>
            <a:t>3. </a:t>
          </a:r>
          <a:r>
            <a:rPr lang="ru-RU" sz="1700" dirty="0" smtClean="0">
              <a:effectLst/>
              <a:latin typeface="Garamond" pitchFamily="18" charset="0"/>
            </a:rPr>
            <a:t>Отсутствие  логического  обоснования  своих  утверждений  и  выводов,  нежелание  и неумение объяснить свою позицию, точку зрения, обосновать просьбу, выразить протест. </a:t>
          </a:r>
          <a:endParaRPr lang="ru-RU" sz="1700" dirty="0"/>
        </a:p>
      </dgm:t>
    </dgm:pt>
    <dgm:pt modelId="{5696362F-5613-4F8E-B8B1-8D7B9F9352DB}" type="parTrans" cxnId="{0A3BD41B-0B5B-4997-BD99-2FE9DE262DFD}">
      <dgm:prSet/>
      <dgm:spPr/>
      <dgm:t>
        <a:bodyPr/>
        <a:lstStyle/>
        <a:p>
          <a:endParaRPr lang="ru-RU"/>
        </a:p>
      </dgm:t>
    </dgm:pt>
    <dgm:pt modelId="{FE08283D-ABAA-491B-A91C-691DD5DD2034}" type="sibTrans" cxnId="{0A3BD41B-0B5B-4997-BD99-2FE9DE262DFD}">
      <dgm:prSet/>
      <dgm:spPr/>
      <dgm:t>
        <a:bodyPr/>
        <a:lstStyle/>
        <a:p>
          <a:endParaRPr lang="ru-RU"/>
        </a:p>
      </dgm:t>
    </dgm:pt>
    <dgm:pt modelId="{E62103D6-EFE7-425A-B76E-7C2F86B8EECC}">
      <dgm:prSet custT="1"/>
      <dgm:spPr/>
      <dgm:t>
        <a:bodyPr/>
        <a:lstStyle/>
        <a:p>
          <a:r>
            <a:rPr lang="ru-RU" sz="1900" dirty="0" smtClean="0">
              <a:effectLst/>
              <a:latin typeface="Garamond" pitchFamily="18" charset="0"/>
            </a:rPr>
            <a:t>6. </a:t>
          </a:r>
          <a:r>
            <a:rPr lang="ru-RU" sz="1700" dirty="0" smtClean="0">
              <a:effectLst/>
              <a:latin typeface="Garamond" pitchFamily="18" charset="0"/>
            </a:rPr>
            <a:t>Неспособность грамотно сформулировать вопрос.</a:t>
          </a:r>
          <a:endParaRPr lang="ru-RU" sz="1700" dirty="0"/>
        </a:p>
      </dgm:t>
    </dgm:pt>
    <dgm:pt modelId="{39E1037F-E2B6-46FB-A109-21EF9539F544}" type="parTrans" cxnId="{311D1AA7-0366-417B-B618-824A0D265BDF}">
      <dgm:prSet/>
      <dgm:spPr/>
      <dgm:t>
        <a:bodyPr/>
        <a:lstStyle/>
        <a:p>
          <a:endParaRPr lang="ru-RU"/>
        </a:p>
      </dgm:t>
    </dgm:pt>
    <dgm:pt modelId="{76345C9B-F5F0-443B-AA1E-61397E758422}" type="sibTrans" cxnId="{311D1AA7-0366-417B-B618-824A0D265BDF}">
      <dgm:prSet/>
      <dgm:spPr/>
      <dgm:t>
        <a:bodyPr/>
        <a:lstStyle/>
        <a:p>
          <a:endParaRPr lang="ru-RU"/>
        </a:p>
      </dgm:t>
    </dgm:pt>
    <dgm:pt modelId="{31F4BA78-C516-4E65-999F-716C357690F6}">
      <dgm:prSet custT="1"/>
      <dgm:spPr/>
      <dgm:t>
        <a:bodyPr/>
        <a:lstStyle/>
        <a:p>
          <a:r>
            <a:rPr lang="ru-RU" sz="2000" b="1" i="1" dirty="0" smtClean="0">
              <a:solidFill>
                <a:srgbClr val="3333CC"/>
              </a:solidFill>
              <a:effectLst/>
              <a:latin typeface="Garamond" pitchFamily="18" charset="0"/>
            </a:rPr>
            <a:t>Наиболее типичные проблемы</a:t>
          </a:r>
          <a:endParaRPr lang="ru-RU" sz="2000" b="1" dirty="0">
            <a:solidFill>
              <a:srgbClr val="3333CC"/>
            </a:solidFill>
          </a:endParaRPr>
        </a:p>
      </dgm:t>
    </dgm:pt>
    <dgm:pt modelId="{2816C58F-5AB4-4F03-A7B4-865868355FE7}" type="parTrans" cxnId="{43C5D3E6-9092-44D6-BE4A-F85C19AB5A34}">
      <dgm:prSet/>
      <dgm:spPr/>
      <dgm:t>
        <a:bodyPr/>
        <a:lstStyle/>
        <a:p>
          <a:endParaRPr lang="ru-RU"/>
        </a:p>
      </dgm:t>
    </dgm:pt>
    <dgm:pt modelId="{3894C92B-1F9F-4DF8-8D1F-CE575B21E092}" type="sibTrans" cxnId="{43C5D3E6-9092-44D6-BE4A-F85C19AB5A34}">
      <dgm:prSet/>
      <dgm:spPr/>
      <dgm:t>
        <a:bodyPr/>
        <a:lstStyle/>
        <a:p>
          <a:endParaRPr lang="ru-RU"/>
        </a:p>
      </dgm:t>
    </dgm:pt>
    <dgm:pt modelId="{A3F653D8-00F3-4B4D-8C26-A91E038E5127}">
      <dgm:prSet custT="1"/>
      <dgm:spPr/>
      <dgm:t>
        <a:bodyPr/>
        <a:lstStyle/>
        <a:p>
          <a:r>
            <a:rPr lang="ru-RU" sz="1600" dirty="0" smtClean="0">
              <a:effectLst/>
              <a:latin typeface="Garamond" pitchFamily="18" charset="0"/>
            </a:rPr>
            <a:t>1</a:t>
          </a:r>
          <a:r>
            <a:rPr lang="ru-RU" sz="1600" b="1" dirty="0" smtClean="0">
              <a:effectLst/>
              <a:latin typeface="Garamond" pitchFamily="18" charset="0"/>
            </a:rPr>
            <a:t>. </a:t>
          </a:r>
          <a:r>
            <a:rPr lang="ru-RU" sz="1700" b="0" dirty="0" smtClean="0">
              <a:effectLst/>
              <a:latin typeface="Garamond" pitchFamily="18" charset="0"/>
            </a:rPr>
            <a:t>Состоящая лишь из простых, как правило, нераспространенных предложений речь (так называемая «ситуативная» речь). Неумение грамматически правильно построить распространенное предложение. Однословные ответы на вопросы (</a:t>
          </a:r>
          <a:r>
            <a:rPr lang="ru-RU" sz="1700" b="0" i="1" dirty="0" smtClean="0">
              <a:effectLst/>
              <a:latin typeface="Garamond" pitchFamily="18" charset="0"/>
            </a:rPr>
            <a:t>да</a:t>
          </a:r>
          <a:r>
            <a:rPr lang="ru-RU" sz="1700" b="0" dirty="0" smtClean="0">
              <a:effectLst/>
              <a:latin typeface="Garamond" pitchFamily="18" charset="0"/>
            </a:rPr>
            <a:t>, </a:t>
          </a:r>
          <a:r>
            <a:rPr lang="ru-RU" sz="1700" b="0" i="1" dirty="0" smtClean="0">
              <a:effectLst/>
              <a:latin typeface="Garamond" pitchFamily="18" charset="0"/>
            </a:rPr>
            <a:t>нет, хорошо, плохо).</a:t>
          </a:r>
          <a:endParaRPr lang="ru-RU" sz="1700" b="0" dirty="0"/>
        </a:p>
      </dgm:t>
    </dgm:pt>
    <dgm:pt modelId="{B6775192-7173-40C3-AFA2-5F62268EA492}" type="parTrans" cxnId="{203EC300-C901-4959-BE14-0D74FEBA2D9D}">
      <dgm:prSet/>
      <dgm:spPr/>
      <dgm:t>
        <a:bodyPr/>
        <a:lstStyle/>
        <a:p>
          <a:endParaRPr lang="ru-RU"/>
        </a:p>
      </dgm:t>
    </dgm:pt>
    <dgm:pt modelId="{CC90E1F6-2782-4AF9-8CA6-AF70CF05B3EF}" type="sibTrans" cxnId="{203EC300-C901-4959-BE14-0D74FEBA2D9D}">
      <dgm:prSet/>
      <dgm:spPr/>
      <dgm:t>
        <a:bodyPr/>
        <a:lstStyle/>
        <a:p>
          <a:endParaRPr lang="ru-RU"/>
        </a:p>
      </dgm:t>
    </dgm:pt>
    <dgm:pt modelId="{2CEA05B0-3FCA-432A-AF7C-E7CE5124C713}">
      <dgm:prSet phldrT="[Текст]" custT="1"/>
      <dgm:spPr/>
      <dgm:t>
        <a:bodyPr/>
        <a:lstStyle/>
        <a:p>
          <a:r>
            <a:rPr lang="ru-RU" sz="1900" dirty="0" smtClean="0">
              <a:effectLst/>
              <a:latin typeface="Garamond" pitchFamily="18" charset="0"/>
            </a:rPr>
            <a:t>7. </a:t>
          </a:r>
          <a:r>
            <a:rPr lang="ru-RU" sz="1700" dirty="0" smtClean="0">
              <a:effectLst/>
              <a:latin typeface="Garamond" pitchFamily="18" charset="0"/>
            </a:rPr>
            <a:t>Отсутствие навыков культуры речи: неумение использовать интонации, регулировать громкость голоса и темп речи и т.д.</a:t>
          </a:r>
          <a:endParaRPr lang="ru-RU" sz="1700" dirty="0"/>
        </a:p>
      </dgm:t>
    </dgm:pt>
    <dgm:pt modelId="{442BB074-1E41-47EC-810C-E61D68B66403}" type="parTrans" cxnId="{3B989587-0CEF-4733-A1ED-6714E02256C3}">
      <dgm:prSet/>
      <dgm:spPr/>
      <dgm:t>
        <a:bodyPr/>
        <a:lstStyle/>
        <a:p>
          <a:endParaRPr lang="ru-RU"/>
        </a:p>
      </dgm:t>
    </dgm:pt>
    <dgm:pt modelId="{3CDCDD40-FC82-4CBF-AADC-FDA15E4EB449}" type="sibTrans" cxnId="{3B989587-0CEF-4733-A1ED-6714E02256C3}">
      <dgm:prSet/>
      <dgm:spPr/>
      <dgm:t>
        <a:bodyPr/>
        <a:lstStyle/>
        <a:p>
          <a:endParaRPr lang="ru-RU"/>
        </a:p>
      </dgm:t>
    </dgm:pt>
    <dgm:pt modelId="{82B46473-B90F-4424-A652-A2D396FBBDCA}" type="pres">
      <dgm:prSet presAssocID="{7E1DBFA4-97FB-4452-9315-15C94BA07044}" presName="diagram" presStyleCnt="0">
        <dgm:presLayoutVars>
          <dgm:dir/>
          <dgm:resizeHandles val="exact"/>
        </dgm:presLayoutVars>
      </dgm:prSet>
      <dgm:spPr/>
      <dgm:t>
        <a:bodyPr/>
        <a:lstStyle/>
        <a:p>
          <a:endParaRPr lang="ru-RU"/>
        </a:p>
      </dgm:t>
    </dgm:pt>
    <dgm:pt modelId="{0BEEB1AB-9624-4CE5-BA16-7CF893B04132}" type="pres">
      <dgm:prSet presAssocID="{6AAADD6F-4A84-4567-B067-DF63D02D5F98}" presName="node" presStyleLbl="node1" presStyleIdx="0" presStyleCnt="9" custScaleY="68245" custLinFactX="100000" custLinFactY="134152" custLinFactNeighborX="133877" custLinFactNeighborY="200000">
        <dgm:presLayoutVars>
          <dgm:bulletEnabled val="1"/>
        </dgm:presLayoutVars>
      </dgm:prSet>
      <dgm:spPr/>
      <dgm:t>
        <a:bodyPr/>
        <a:lstStyle/>
        <a:p>
          <a:endParaRPr lang="ru-RU"/>
        </a:p>
      </dgm:t>
    </dgm:pt>
    <dgm:pt modelId="{D3982FA5-69FC-468B-BF3C-19AF0C07C0A6}" type="pres">
      <dgm:prSet presAssocID="{12BCBA9F-9CF0-40FB-8A2A-9EE1F6886EB3}" presName="sibTrans" presStyleCnt="0"/>
      <dgm:spPr/>
    </dgm:pt>
    <dgm:pt modelId="{40DB4D9B-40A0-4A34-84FE-73D3A470CB64}" type="pres">
      <dgm:prSet presAssocID="{A3F653D8-00F3-4B4D-8C26-A91E038E5127}" presName="node" presStyleLbl="node1" presStyleIdx="1" presStyleCnt="9" custScaleX="127441" custScaleY="143825" custLinFactX="-18162" custLinFactNeighborX="-100000" custLinFactNeighborY="52060">
        <dgm:presLayoutVars>
          <dgm:bulletEnabled val="1"/>
        </dgm:presLayoutVars>
      </dgm:prSet>
      <dgm:spPr/>
      <dgm:t>
        <a:bodyPr/>
        <a:lstStyle/>
        <a:p>
          <a:endParaRPr lang="ru-RU"/>
        </a:p>
      </dgm:t>
    </dgm:pt>
    <dgm:pt modelId="{4A2A6491-D7C8-4A32-95E8-6A739CDDF7C3}" type="pres">
      <dgm:prSet presAssocID="{CC90E1F6-2782-4AF9-8CA6-AF70CF05B3EF}" presName="sibTrans" presStyleCnt="0"/>
      <dgm:spPr/>
    </dgm:pt>
    <dgm:pt modelId="{2C79BA22-6968-4CA9-86FD-EE73DC2DE10D}" type="pres">
      <dgm:prSet presAssocID="{667C37B6-ABCA-46D6-B5AE-1E7BA138E12F}" presName="node" presStyleLbl="node1" presStyleIdx="2" presStyleCnt="9" custScaleY="145308" custLinFactX="-22419" custLinFactNeighborX="-100000" custLinFactNeighborY="52802">
        <dgm:presLayoutVars>
          <dgm:bulletEnabled val="1"/>
        </dgm:presLayoutVars>
      </dgm:prSet>
      <dgm:spPr/>
      <dgm:t>
        <a:bodyPr/>
        <a:lstStyle/>
        <a:p>
          <a:endParaRPr lang="ru-RU"/>
        </a:p>
      </dgm:t>
    </dgm:pt>
    <dgm:pt modelId="{5C7870B6-4312-4F35-BE0D-AD32C83781BA}" type="pres">
      <dgm:prSet presAssocID="{FD89E7F7-ADE2-4BF1-BC9A-0BC0519F975F}" presName="sibTrans" presStyleCnt="0"/>
      <dgm:spPr/>
    </dgm:pt>
    <dgm:pt modelId="{53F460A6-5430-46A5-B591-C53D58F8F0F7}" type="pres">
      <dgm:prSet presAssocID="{65C03AA6-F223-4A10-AC9C-3632563028C2}" presName="node" presStyleLbl="node1" presStyleIdx="3" presStyleCnt="9" custScaleX="109844" custScaleY="135722" custLinFactNeighborX="-13543" custLinFactNeighborY="57930">
        <dgm:presLayoutVars>
          <dgm:bulletEnabled val="1"/>
        </dgm:presLayoutVars>
      </dgm:prSet>
      <dgm:spPr/>
      <dgm:t>
        <a:bodyPr/>
        <a:lstStyle/>
        <a:p>
          <a:endParaRPr lang="ru-RU"/>
        </a:p>
      </dgm:t>
    </dgm:pt>
    <dgm:pt modelId="{E499AFC6-16C7-4BEB-AC04-6A0FA6EED5E2}" type="pres">
      <dgm:prSet presAssocID="{94E08FCA-F850-4F28-9728-3504CCD3D273}" presName="sibTrans" presStyleCnt="0"/>
      <dgm:spPr/>
    </dgm:pt>
    <dgm:pt modelId="{CE5ECB94-24B0-4551-8DEA-D3CAA26AFD48}" type="pres">
      <dgm:prSet presAssocID="{31F4BA78-C516-4E65-999F-716C357690F6}" presName="node" presStyleLbl="node1" presStyleIdx="4" presStyleCnt="9" custScaleX="83917" custScaleY="66903" custLinFactNeighborX="-4480" custLinFactNeighborY="23458">
        <dgm:presLayoutVars>
          <dgm:bulletEnabled val="1"/>
        </dgm:presLayoutVars>
      </dgm:prSet>
      <dgm:spPr/>
      <dgm:t>
        <a:bodyPr/>
        <a:lstStyle/>
        <a:p>
          <a:endParaRPr lang="ru-RU"/>
        </a:p>
      </dgm:t>
    </dgm:pt>
    <dgm:pt modelId="{4EB39F7E-8113-43D5-A212-CED47EB5F263}" type="pres">
      <dgm:prSet presAssocID="{3894C92B-1F9F-4DF8-8D1F-CE575B21E092}" presName="sibTrans" presStyleCnt="0"/>
      <dgm:spPr/>
    </dgm:pt>
    <dgm:pt modelId="{8077D7AC-ADC7-400D-B11E-3A74D0BF6705}" type="pres">
      <dgm:prSet presAssocID="{E62103D6-EFE7-425A-B76E-7C2F86B8EECC}" presName="node" presStyleLbl="node1" presStyleIdx="5" presStyleCnt="9" custScaleX="103347" custScaleY="65436" custLinFactX="-100000" custLinFactY="80340" custLinFactNeighborX="-124219" custLinFactNeighborY="100000">
        <dgm:presLayoutVars>
          <dgm:bulletEnabled val="1"/>
        </dgm:presLayoutVars>
      </dgm:prSet>
      <dgm:spPr/>
      <dgm:t>
        <a:bodyPr/>
        <a:lstStyle/>
        <a:p>
          <a:endParaRPr lang="ru-RU"/>
        </a:p>
      </dgm:t>
    </dgm:pt>
    <dgm:pt modelId="{2070694B-24F4-4087-B56F-E25A4F3D9A75}" type="pres">
      <dgm:prSet presAssocID="{76345C9B-F5F0-443B-AA1E-61397E758422}" presName="sibTrans" presStyleCnt="0"/>
      <dgm:spPr/>
    </dgm:pt>
    <dgm:pt modelId="{E6EEB554-92D1-471C-BE25-AAACF5B44DB7}" type="pres">
      <dgm:prSet presAssocID="{072AA095-8049-4131-976C-70A0D3BF881B}" presName="node" presStyleLbl="node1" presStyleIdx="6" presStyleCnt="9" custScaleX="118823" custScaleY="133265" custLinFactX="100000" custLinFactNeighborX="136104" custLinFactNeighborY="-99190">
        <dgm:presLayoutVars>
          <dgm:bulletEnabled val="1"/>
        </dgm:presLayoutVars>
      </dgm:prSet>
      <dgm:spPr/>
      <dgm:t>
        <a:bodyPr/>
        <a:lstStyle/>
        <a:p>
          <a:endParaRPr lang="ru-RU"/>
        </a:p>
      </dgm:t>
    </dgm:pt>
    <dgm:pt modelId="{AA166F77-94F7-47F8-A832-41A151AD4197}" type="pres">
      <dgm:prSet presAssocID="{47C2CCE2-DBDD-4FAC-947B-CC715192634E}" presName="sibTrans" presStyleCnt="0"/>
      <dgm:spPr/>
    </dgm:pt>
    <dgm:pt modelId="{2048E259-64C0-47A3-AC3F-C90833E5FEFF}" type="pres">
      <dgm:prSet presAssocID="{9237F1E2-9775-4D1A-B8D2-A3D86E6BA8CC}" presName="node" presStyleLbl="node1" presStyleIdx="7" presStyleCnt="9" custScaleX="124530" custScaleY="142727" custLinFactX="10206" custLinFactY="-100000" custLinFactNeighborX="100000" custLinFactNeighborY="-156787">
        <dgm:presLayoutVars>
          <dgm:bulletEnabled val="1"/>
        </dgm:presLayoutVars>
      </dgm:prSet>
      <dgm:spPr/>
      <dgm:t>
        <a:bodyPr/>
        <a:lstStyle/>
        <a:p>
          <a:endParaRPr lang="ru-RU"/>
        </a:p>
      </dgm:t>
    </dgm:pt>
    <dgm:pt modelId="{297AB1F4-4CAF-4DDB-90B1-CBA8952DE2E2}" type="pres">
      <dgm:prSet presAssocID="{FE08283D-ABAA-491B-A91C-691DD5DD2034}" presName="sibTrans" presStyleCnt="0"/>
      <dgm:spPr/>
    </dgm:pt>
    <dgm:pt modelId="{E96AFA78-0B5D-4A52-BB0F-832E7E516BC4}" type="pres">
      <dgm:prSet presAssocID="{2CEA05B0-3FCA-432A-AF7C-E7CE5124C713}" presName="node" presStyleLbl="node1" presStyleIdx="8" presStyleCnt="9" custScaleY="131614" custLinFactX="-36104" custLinFactNeighborX="-100000" custLinFactNeighborY="-4528">
        <dgm:presLayoutVars>
          <dgm:bulletEnabled val="1"/>
        </dgm:presLayoutVars>
      </dgm:prSet>
      <dgm:spPr/>
      <dgm:t>
        <a:bodyPr/>
        <a:lstStyle/>
        <a:p>
          <a:endParaRPr lang="ru-RU"/>
        </a:p>
      </dgm:t>
    </dgm:pt>
  </dgm:ptLst>
  <dgm:cxnLst>
    <dgm:cxn modelId="{7F032BBE-1132-4432-BF12-D78E9CC34DF7}" type="presOf" srcId="{31F4BA78-C516-4E65-999F-716C357690F6}" destId="{CE5ECB94-24B0-4551-8DEA-D3CAA26AFD48}" srcOrd="0" destOrd="0" presId="urn:microsoft.com/office/officeart/2005/8/layout/default"/>
    <dgm:cxn modelId="{E9019492-5318-46A6-8D84-3010E12C5867}" srcId="{7E1DBFA4-97FB-4452-9315-15C94BA07044}" destId="{667C37B6-ABCA-46D6-B5AE-1E7BA138E12F}" srcOrd="2" destOrd="0" parTransId="{2204ED19-EBC8-45D1-BD6A-02683C27C226}" sibTransId="{FD89E7F7-ADE2-4BF1-BC9A-0BC0519F975F}"/>
    <dgm:cxn modelId="{7E9F4B72-F0AA-4788-A2DC-3242CE08D7B8}" srcId="{7E1DBFA4-97FB-4452-9315-15C94BA07044}" destId="{6AAADD6F-4A84-4567-B067-DF63D02D5F98}" srcOrd="0" destOrd="0" parTransId="{2CC57B1E-DC47-49DD-B050-086AFDAD0F22}" sibTransId="{12BCBA9F-9CF0-40FB-8A2A-9EE1F6886EB3}"/>
    <dgm:cxn modelId="{9545C04B-6140-468F-9C36-F784A0E47C16}" type="presOf" srcId="{A3F653D8-00F3-4B4D-8C26-A91E038E5127}" destId="{40DB4D9B-40A0-4A34-84FE-73D3A470CB64}" srcOrd="0" destOrd="0" presId="urn:microsoft.com/office/officeart/2005/8/layout/default"/>
    <dgm:cxn modelId="{9BDBA3C3-A9E9-44A7-AD1E-C1E7A16E8A32}" type="presOf" srcId="{7E1DBFA4-97FB-4452-9315-15C94BA07044}" destId="{82B46473-B90F-4424-A652-A2D396FBBDCA}" srcOrd="0" destOrd="0" presId="urn:microsoft.com/office/officeart/2005/8/layout/default"/>
    <dgm:cxn modelId="{0A3BD41B-0B5B-4997-BD99-2FE9DE262DFD}" srcId="{7E1DBFA4-97FB-4452-9315-15C94BA07044}" destId="{9237F1E2-9775-4D1A-B8D2-A3D86E6BA8CC}" srcOrd="7" destOrd="0" parTransId="{5696362F-5613-4F8E-B8B1-8D7B9F9352DB}" sibTransId="{FE08283D-ABAA-491B-A91C-691DD5DD2034}"/>
    <dgm:cxn modelId="{8235875E-101E-4CE7-9FF3-9FE18F24B395}" type="presOf" srcId="{9237F1E2-9775-4D1A-B8D2-A3D86E6BA8CC}" destId="{2048E259-64C0-47A3-AC3F-C90833E5FEFF}" srcOrd="0" destOrd="0" presId="urn:microsoft.com/office/officeart/2005/8/layout/default"/>
    <dgm:cxn modelId="{00FFBB6D-B1FC-4A75-A83C-02EA7E530268}" type="presOf" srcId="{072AA095-8049-4131-976C-70A0D3BF881B}" destId="{E6EEB554-92D1-471C-BE25-AAACF5B44DB7}" srcOrd="0" destOrd="0" presId="urn:microsoft.com/office/officeart/2005/8/layout/default"/>
    <dgm:cxn modelId="{203EC300-C901-4959-BE14-0D74FEBA2D9D}" srcId="{7E1DBFA4-97FB-4452-9315-15C94BA07044}" destId="{A3F653D8-00F3-4B4D-8C26-A91E038E5127}" srcOrd="1" destOrd="0" parTransId="{B6775192-7173-40C3-AFA2-5F62268EA492}" sibTransId="{CC90E1F6-2782-4AF9-8CA6-AF70CF05B3EF}"/>
    <dgm:cxn modelId="{311D1AA7-0366-417B-B618-824A0D265BDF}" srcId="{7E1DBFA4-97FB-4452-9315-15C94BA07044}" destId="{E62103D6-EFE7-425A-B76E-7C2F86B8EECC}" srcOrd="5" destOrd="0" parTransId="{39E1037F-E2B6-46FB-A109-21EF9539F544}" sibTransId="{76345C9B-F5F0-443B-AA1E-61397E758422}"/>
    <dgm:cxn modelId="{3B989587-0CEF-4733-A1ED-6714E02256C3}" srcId="{7E1DBFA4-97FB-4452-9315-15C94BA07044}" destId="{2CEA05B0-3FCA-432A-AF7C-E7CE5124C713}" srcOrd="8" destOrd="0" parTransId="{442BB074-1E41-47EC-810C-E61D68B66403}" sibTransId="{3CDCDD40-FC82-4CBF-AADC-FDA15E4EB449}"/>
    <dgm:cxn modelId="{9C98743E-E4A0-4B7D-81ED-4DC694F83A9F}" type="presOf" srcId="{667C37B6-ABCA-46D6-B5AE-1E7BA138E12F}" destId="{2C79BA22-6968-4CA9-86FD-EE73DC2DE10D}" srcOrd="0" destOrd="0" presId="urn:microsoft.com/office/officeart/2005/8/layout/default"/>
    <dgm:cxn modelId="{8B58BB52-9067-4D4B-B81C-E7C2A08E629B}" srcId="{7E1DBFA4-97FB-4452-9315-15C94BA07044}" destId="{072AA095-8049-4131-976C-70A0D3BF881B}" srcOrd="6" destOrd="0" parTransId="{81D69B15-D51B-4BA6-97B2-1B9BD02C706B}" sibTransId="{47C2CCE2-DBDD-4FAC-947B-CC715192634E}"/>
    <dgm:cxn modelId="{B0D2566C-2F3E-4B4D-950F-1DA6C53B290C}" srcId="{7E1DBFA4-97FB-4452-9315-15C94BA07044}" destId="{65C03AA6-F223-4A10-AC9C-3632563028C2}" srcOrd="3" destOrd="0" parTransId="{2A439336-E412-40F2-83CC-10E2E0E22DDE}" sibTransId="{94E08FCA-F850-4F28-9728-3504CCD3D273}"/>
    <dgm:cxn modelId="{0A40189D-1141-485F-AC8E-626C15D8156D}" type="presOf" srcId="{6AAADD6F-4A84-4567-B067-DF63D02D5F98}" destId="{0BEEB1AB-9624-4CE5-BA16-7CF893B04132}" srcOrd="0" destOrd="0" presId="urn:microsoft.com/office/officeart/2005/8/layout/default"/>
    <dgm:cxn modelId="{43C5D3E6-9092-44D6-BE4A-F85C19AB5A34}" srcId="{7E1DBFA4-97FB-4452-9315-15C94BA07044}" destId="{31F4BA78-C516-4E65-999F-716C357690F6}" srcOrd="4" destOrd="0" parTransId="{2816C58F-5AB4-4F03-A7B4-865868355FE7}" sibTransId="{3894C92B-1F9F-4DF8-8D1F-CE575B21E092}"/>
    <dgm:cxn modelId="{35A72C7F-2E56-43C8-870D-357274B9A7C0}" type="presOf" srcId="{E62103D6-EFE7-425A-B76E-7C2F86B8EECC}" destId="{8077D7AC-ADC7-400D-B11E-3A74D0BF6705}" srcOrd="0" destOrd="0" presId="urn:microsoft.com/office/officeart/2005/8/layout/default"/>
    <dgm:cxn modelId="{17096775-2568-45A2-87FB-3D077FA3CB4B}" type="presOf" srcId="{65C03AA6-F223-4A10-AC9C-3632563028C2}" destId="{53F460A6-5430-46A5-B591-C53D58F8F0F7}" srcOrd="0" destOrd="0" presId="urn:microsoft.com/office/officeart/2005/8/layout/default"/>
    <dgm:cxn modelId="{11D0A6E2-4544-4392-916C-BB27A1FEE285}" type="presOf" srcId="{2CEA05B0-3FCA-432A-AF7C-E7CE5124C713}" destId="{E96AFA78-0B5D-4A52-BB0F-832E7E516BC4}" srcOrd="0" destOrd="0" presId="urn:microsoft.com/office/officeart/2005/8/layout/default"/>
    <dgm:cxn modelId="{97323C23-9E93-4711-8C15-C433CB8A85DD}" type="presParOf" srcId="{82B46473-B90F-4424-A652-A2D396FBBDCA}" destId="{0BEEB1AB-9624-4CE5-BA16-7CF893B04132}" srcOrd="0" destOrd="0" presId="urn:microsoft.com/office/officeart/2005/8/layout/default"/>
    <dgm:cxn modelId="{438C2FD2-5EF6-4070-BB92-70CFEE115C35}" type="presParOf" srcId="{82B46473-B90F-4424-A652-A2D396FBBDCA}" destId="{D3982FA5-69FC-468B-BF3C-19AF0C07C0A6}" srcOrd="1" destOrd="0" presId="urn:microsoft.com/office/officeart/2005/8/layout/default"/>
    <dgm:cxn modelId="{F7218C84-AF18-4131-AF01-B231C58F47B3}" type="presParOf" srcId="{82B46473-B90F-4424-A652-A2D396FBBDCA}" destId="{40DB4D9B-40A0-4A34-84FE-73D3A470CB64}" srcOrd="2" destOrd="0" presId="urn:microsoft.com/office/officeart/2005/8/layout/default"/>
    <dgm:cxn modelId="{E11478B0-B291-4AB9-AD15-CFA30880B751}" type="presParOf" srcId="{82B46473-B90F-4424-A652-A2D396FBBDCA}" destId="{4A2A6491-D7C8-4A32-95E8-6A739CDDF7C3}" srcOrd="3" destOrd="0" presId="urn:microsoft.com/office/officeart/2005/8/layout/default"/>
    <dgm:cxn modelId="{493C3B9A-63B9-4371-B6E4-7B57B908594F}" type="presParOf" srcId="{82B46473-B90F-4424-A652-A2D396FBBDCA}" destId="{2C79BA22-6968-4CA9-86FD-EE73DC2DE10D}" srcOrd="4" destOrd="0" presId="urn:microsoft.com/office/officeart/2005/8/layout/default"/>
    <dgm:cxn modelId="{484B65A3-25E9-456E-9801-1F1B0126C00E}" type="presParOf" srcId="{82B46473-B90F-4424-A652-A2D396FBBDCA}" destId="{5C7870B6-4312-4F35-BE0D-AD32C83781BA}" srcOrd="5" destOrd="0" presId="urn:microsoft.com/office/officeart/2005/8/layout/default"/>
    <dgm:cxn modelId="{6792C3E9-6F08-49C1-8AF1-E72BAE3BF324}" type="presParOf" srcId="{82B46473-B90F-4424-A652-A2D396FBBDCA}" destId="{53F460A6-5430-46A5-B591-C53D58F8F0F7}" srcOrd="6" destOrd="0" presId="urn:microsoft.com/office/officeart/2005/8/layout/default"/>
    <dgm:cxn modelId="{B9E4CCC0-B9EE-4339-B9DE-88FE4A8A113F}" type="presParOf" srcId="{82B46473-B90F-4424-A652-A2D396FBBDCA}" destId="{E499AFC6-16C7-4BEB-AC04-6A0FA6EED5E2}" srcOrd="7" destOrd="0" presId="urn:microsoft.com/office/officeart/2005/8/layout/default"/>
    <dgm:cxn modelId="{FC72487A-A79D-43B8-A05F-6DEABCE8736C}" type="presParOf" srcId="{82B46473-B90F-4424-A652-A2D396FBBDCA}" destId="{CE5ECB94-24B0-4551-8DEA-D3CAA26AFD48}" srcOrd="8" destOrd="0" presId="urn:microsoft.com/office/officeart/2005/8/layout/default"/>
    <dgm:cxn modelId="{0DA368DB-39C7-4EC3-BF3A-34190C66B1E7}" type="presParOf" srcId="{82B46473-B90F-4424-A652-A2D396FBBDCA}" destId="{4EB39F7E-8113-43D5-A212-CED47EB5F263}" srcOrd="9" destOrd="0" presId="urn:microsoft.com/office/officeart/2005/8/layout/default"/>
    <dgm:cxn modelId="{9EC88E82-17BE-456D-B97C-05893BCB0FCB}" type="presParOf" srcId="{82B46473-B90F-4424-A652-A2D396FBBDCA}" destId="{8077D7AC-ADC7-400D-B11E-3A74D0BF6705}" srcOrd="10" destOrd="0" presId="urn:microsoft.com/office/officeart/2005/8/layout/default"/>
    <dgm:cxn modelId="{379F5DFF-29BD-4AB8-BCAA-5D4ABAB6F785}" type="presParOf" srcId="{82B46473-B90F-4424-A652-A2D396FBBDCA}" destId="{2070694B-24F4-4087-B56F-E25A4F3D9A75}" srcOrd="11" destOrd="0" presId="urn:microsoft.com/office/officeart/2005/8/layout/default"/>
    <dgm:cxn modelId="{4F2DDA44-43F7-4C37-A676-0F404AD11857}" type="presParOf" srcId="{82B46473-B90F-4424-A652-A2D396FBBDCA}" destId="{E6EEB554-92D1-471C-BE25-AAACF5B44DB7}" srcOrd="12" destOrd="0" presId="urn:microsoft.com/office/officeart/2005/8/layout/default"/>
    <dgm:cxn modelId="{C4F6BD95-1825-4D20-A8A7-648700A57E7C}" type="presParOf" srcId="{82B46473-B90F-4424-A652-A2D396FBBDCA}" destId="{AA166F77-94F7-47F8-A832-41A151AD4197}" srcOrd="13" destOrd="0" presId="urn:microsoft.com/office/officeart/2005/8/layout/default"/>
    <dgm:cxn modelId="{48C722A1-A6E2-4FD5-9A1D-58657F03DECA}" type="presParOf" srcId="{82B46473-B90F-4424-A652-A2D396FBBDCA}" destId="{2048E259-64C0-47A3-AC3F-C90833E5FEFF}" srcOrd="14" destOrd="0" presId="urn:microsoft.com/office/officeart/2005/8/layout/default"/>
    <dgm:cxn modelId="{ADA0BCE8-A353-4308-8C05-9223D4D88A0B}" type="presParOf" srcId="{82B46473-B90F-4424-A652-A2D396FBBDCA}" destId="{297AB1F4-4CAF-4DDB-90B1-CBA8952DE2E2}" srcOrd="15" destOrd="0" presId="urn:microsoft.com/office/officeart/2005/8/layout/default"/>
    <dgm:cxn modelId="{82D77FA1-6171-4806-914F-49943F4A34DD}" type="presParOf" srcId="{82B46473-B90F-4424-A652-A2D396FBBDCA}" destId="{E96AFA78-0B5D-4A52-BB0F-832E7E516BC4}" srcOrd="1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EEB1AB-9624-4CE5-BA16-7CF893B04132}">
      <dsp:nvSpPr>
        <dsp:cNvPr id="0" name=""/>
        <dsp:cNvSpPr/>
      </dsp:nvSpPr>
      <dsp:spPr>
        <a:xfrm>
          <a:off x="6084158" y="5760637"/>
          <a:ext cx="2513707" cy="102928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effectLst/>
              <a:latin typeface="Garamond" pitchFamily="18" charset="0"/>
            </a:rPr>
            <a:t>8. </a:t>
          </a:r>
          <a:r>
            <a:rPr lang="ru-RU" sz="1700" kern="1200" dirty="0" smtClean="0">
              <a:effectLst/>
              <a:latin typeface="Garamond" pitchFamily="18" charset="0"/>
            </a:rPr>
            <a:t>Плохая дикция.</a:t>
          </a:r>
          <a:endParaRPr lang="ru-RU" sz="1700" kern="1200" dirty="0"/>
        </a:p>
      </dsp:txBody>
      <dsp:txXfrm>
        <a:off x="6084158" y="5760637"/>
        <a:ext cx="2513707" cy="1029287"/>
      </dsp:txXfrm>
    </dsp:sp>
    <dsp:sp modelId="{40DB4D9B-40A0-4A34-84FE-73D3A470CB64}">
      <dsp:nvSpPr>
        <dsp:cNvPr id="0" name=""/>
        <dsp:cNvSpPr/>
      </dsp:nvSpPr>
      <dsp:spPr>
        <a:xfrm>
          <a:off x="6" y="936099"/>
          <a:ext cx="3203493" cy="216920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effectLst/>
              <a:latin typeface="Garamond" pitchFamily="18" charset="0"/>
            </a:rPr>
            <a:t>1</a:t>
          </a:r>
          <a:r>
            <a:rPr lang="ru-RU" sz="1600" b="1" kern="1200" dirty="0" smtClean="0">
              <a:effectLst/>
              <a:latin typeface="Garamond" pitchFamily="18" charset="0"/>
            </a:rPr>
            <a:t>. </a:t>
          </a:r>
          <a:r>
            <a:rPr lang="ru-RU" sz="1700" b="0" kern="1200" dirty="0" smtClean="0">
              <a:effectLst/>
              <a:latin typeface="Garamond" pitchFamily="18" charset="0"/>
            </a:rPr>
            <a:t>Состоящая лишь из простых, как правило, нераспространенных предложений речь (так называемая «ситуативная» речь). Неумение грамматически правильно построить распространенное предложение. Однословные ответы на вопросы (</a:t>
          </a:r>
          <a:r>
            <a:rPr lang="ru-RU" sz="1700" b="0" i="1" kern="1200" dirty="0" smtClean="0">
              <a:effectLst/>
              <a:latin typeface="Garamond" pitchFamily="18" charset="0"/>
            </a:rPr>
            <a:t>да</a:t>
          </a:r>
          <a:r>
            <a:rPr lang="ru-RU" sz="1700" b="0" kern="1200" dirty="0" smtClean="0">
              <a:effectLst/>
              <a:latin typeface="Garamond" pitchFamily="18" charset="0"/>
            </a:rPr>
            <a:t>, </a:t>
          </a:r>
          <a:r>
            <a:rPr lang="ru-RU" sz="1700" b="0" i="1" kern="1200" dirty="0" smtClean="0">
              <a:effectLst/>
              <a:latin typeface="Garamond" pitchFamily="18" charset="0"/>
            </a:rPr>
            <a:t>нет, хорошо, плохо).</a:t>
          </a:r>
          <a:endParaRPr lang="ru-RU" sz="1700" b="0" kern="1200" dirty="0"/>
        </a:p>
      </dsp:txBody>
      <dsp:txXfrm>
        <a:off x="6" y="936099"/>
        <a:ext cx="3203493" cy="2169203"/>
      </dsp:txXfrm>
    </dsp:sp>
    <dsp:sp modelId="{2C79BA22-6968-4CA9-86FD-EE73DC2DE10D}">
      <dsp:nvSpPr>
        <dsp:cNvPr id="0" name=""/>
        <dsp:cNvSpPr/>
      </dsp:nvSpPr>
      <dsp:spPr>
        <a:xfrm>
          <a:off x="3347862" y="936106"/>
          <a:ext cx="2513707" cy="219157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effectLst/>
              <a:latin typeface="Garamond" pitchFamily="18" charset="0"/>
            </a:rPr>
            <a:t>2. Лексически бедная речь, недостаточный словарный запас, неумение подобрать синоним, назвать признак предмета.</a:t>
          </a:r>
          <a:endParaRPr lang="ru-RU" sz="1700" kern="1200" dirty="0"/>
        </a:p>
      </dsp:txBody>
      <dsp:txXfrm>
        <a:off x="3347862" y="936106"/>
        <a:ext cx="2513707" cy="2191570"/>
      </dsp:txXfrm>
    </dsp:sp>
    <dsp:sp modelId="{53F460A6-5430-46A5-B591-C53D58F8F0F7}">
      <dsp:nvSpPr>
        <dsp:cNvPr id="0" name=""/>
        <dsp:cNvSpPr/>
      </dsp:nvSpPr>
      <dsp:spPr>
        <a:xfrm>
          <a:off x="245985" y="3456389"/>
          <a:ext cx="2761156" cy="204699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effectLst/>
              <a:latin typeface="Garamond" pitchFamily="18" charset="0"/>
            </a:rPr>
            <a:t>4. </a:t>
          </a:r>
          <a:r>
            <a:rPr lang="ru-RU" sz="1700" kern="1200" dirty="0" smtClean="0">
              <a:effectLst/>
              <a:latin typeface="Garamond" pitchFamily="18" charset="0"/>
            </a:rPr>
            <a:t>Использование в речи сленговых слов, рекламных клише (результат просмотров телевизионных передач, рекламных роликов), нелитературных слов и выражений.</a:t>
          </a:r>
          <a:endParaRPr lang="ru-RU" sz="1700" kern="1200" dirty="0"/>
        </a:p>
      </dsp:txBody>
      <dsp:txXfrm>
        <a:off x="245985" y="3456389"/>
        <a:ext cx="2761156" cy="2046992"/>
      </dsp:txXfrm>
    </dsp:sp>
    <dsp:sp modelId="{CE5ECB94-24B0-4551-8DEA-D3CAA26AFD48}">
      <dsp:nvSpPr>
        <dsp:cNvPr id="0" name=""/>
        <dsp:cNvSpPr/>
      </dsp:nvSpPr>
      <dsp:spPr>
        <a:xfrm>
          <a:off x="3486329" y="3455447"/>
          <a:ext cx="2109427" cy="100904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i="1" kern="1200" dirty="0" smtClean="0">
              <a:solidFill>
                <a:srgbClr val="3333CC"/>
              </a:solidFill>
              <a:effectLst/>
              <a:latin typeface="Garamond" pitchFamily="18" charset="0"/>
            </a:rPr>
            <a:t>Наиболее типичные проблемы</a:t>
          </a:r>
          <a:endParaRPr lang="ru-RU" sz="2000" b="1" kern="1200" dirty="0">
            <a:solidFill>
              <a:srgbClr val="3333CC"/>
            </a:solidFill>
          </a:endParaRPr>
        </a:p>
      </dsp:txBody>
      <dsp:txXfrm>
        <a:off x="3486329" y="3455447"/>
        <a:ext cx="2109427" cy="1009047"/>
      </dsp:txXfrm>
    </dsp:sp>
    <dsp:sp modelId="{8077D7AC-ADC7-400D-B11E-3A74D0BF6705}">
      <dsp:nvSpPr>
        <dsp:cNvPr id="0" name=""/>
        <dsp:cNvSpPr/>
      </dsp:nvSpPr>
      <dsp:spPr>
        <a:xfrm>
          <a:off x="323533" y="5832642"/>
          <a:ext cx="2597840" cy="98692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effectLst/>
              <a:latin typeface="Garamond" pitchFamily="18" charset="0"/>
            </a:rPr>
            <a:t>6. </a:t>
          </a:r>
          <a:r>
            <a:rPr lang="ru-RU" sz="1700" kern="1200" dirty="0" smtClean="0">
              <a:effectLst/>
              <a:latin typeface="Garamond" pitchFamily="18" charset="0"/>
            </a:rPr>
            <a:t>Неспособность грамотно сформулировать вопрос.</a:t>
          </a:r>
          <a:endParaRPr lang="ru-RU" sz="1700" kern="1200" dirty="0"/>
        </a:p>
      </dsp:txBody>
      <dsp:txXfrm>
        <a:off x="323533" y="5832642"/>
        <a:ext cx="2597840" cy="986921"/>
      </dsp:txXfrm>
    </dsp:sp>
    <dsp:sp modelId="{E6EEB554-92D1-471C-BE25-AAACF5B44DB7}">
      <dsp:nvSpPr>
        <dsp:cNvPr id="0" name=""/>
        <dsp:cNvSpPr/>
      </dsp:nvSpPr>
      <dsp:spPr>
        <a:xfrm>
          <a:off x="5940147" y="3456384"/>
          <a:ext cx="2986862" cy="20099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effectLst/>
              <a:latin typeface="Garamond" pitchFamily="18" charset="0"/>
            </a:rPr>
            <a:t>5. </a:t>
          </a:r>
          <a:r>
            <a:rPr lang="ru-RU" sz="1700" kern="1200" dirty="0" smtClean="0">
              <a:effectLst/>
              <a:latin typeface="Garamond" pitchFamily="18" charset="0"/>
            </a:rPr>
            <a:t>Неспособность построить монолог, например сюжетный или описательный рассказ на предложенную тему, пересказ короткого текста своими словами. (В дальнейшем это умение необходимо для успешного освоения грамоты, построения связного рассказа!)</a:t>
          </a:r>
          <a:endParaRPr lang="ru-RU" sz="1700" kern="1200" dirty="0"/>
        </a:p>
      </dsp:txBody>
      <dsp:txXfrm>
        <a:off x="5940147" y="3456384"/>
        <a:ext cx="2986862" cy="2009935"/>
      </dsp:txXfrm>
    </dsp:sp>
    <dsp:sp modelId="{2048E259-64C0-47A3-AC3F-C90833E5FEFF}">
      <dsp:nvSpPr>
        <dsp:cNvPr id="0" name=""/>
        <dsp:cNvSpPr/>
      </dsp:nvSpPr>
      <dsp:spPr>
        <a:xfrm>
          <a:off x="6013673" y="1008114"/>
          <a:ext cx="3130319" cy="215264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effectLst/>
              <a:latin typeface="Garamond" pitchFamily="18" charset="0"/>
            </a:rPr>
            <a:t>3. </a:t>
          </a:r>
          <a:r>
            <a:rPr lang="ru-RU" sz="1700" kern="1200" dirty="0" smtClean="0">
              <a:effectLst/>
              <a:latin typeface="Garamond" pitchFamily="18" charset="0"/>
            </a:rPr>
            <a:t>Отсутствие  логического  обоснования  своих  утверждений  и  выводов,  нежелание  и неумение объяснить свою позицию, точку зрения, обосновать просьбу, выразить протест. </a:t>
          </a:r>
          <a:endParaRPr lang="ru-RU" sz="1700" kern="1200" dirty="0"/>
        </a:p>
      </dsp:txBody>
      <dsp:txXfrm>
        <a:off x="6013673" y="1008114"/>
        <a:ext cx="3130319" cy="2152643"/>
      </dsp:txXfrm>
    </dsp:sp>
    <dsp:sp modelId="{E96AFA78-0B5D-4A52-BB0F-832E7E516BC4}">
      <dsp:nvSpPr>
        <dsp:cNvPr id="0" name=""/>
        <dsp:cNvSpPr/>
      </dsp:nvSpPr>
      <dsp:spPr>
        <a:xfrm>
          <a:off x="3203852" y="4896550"/>
          <a:ext cx="2513707" cy="198503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effectLst/>
              <a:latin typeface="Garamond" pitchFamily="18" charset="0"/>
            </a:rPr>
            <a:t>7. </a:t>
          </a:r>
          <a:r>
            <a:rPr lang="ru-RU" sz="1700" kern="1200" dirty="0" smtClean="0">
              <a:effectLst/>
              <a:latin typeface="Garamond" pitchFamily="18" charset="0"/>
            </a:rPr>
            <a:t>Отсутствие навыков культуры речи: неумение использовать интонации, регулировать громкость голоса и темп речи и т.д.</a:t>
          </a:r>
          <a:endParaRPr lang="ru-RU" sz="1700" kern="1200" dirty="0"/>
        </a:p>
      </dsp:txBody>
      <dsp:txXfrm>
        <a:off x="3203852" y="4896550"/>
        <a:ext cx="2513707" cy="198503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9BA41E-A1C2-4110-AA19-6CC1B4470FA7}" type="datetimeFigureOut">
              <a:rPr lang="ru-RU" smtClean="0"/>
              <a:pPr/>
              <a:t>08.12.2015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BC229-4B34-4F33-BB8E-6F6943AC41A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59BC229-4B34-4F33-BB8E-6F6943AC41A5}"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7" name="Picture 3" descr="H:\графика\asadal\scool\scool\38 [Converted].png"/>
          <p:cNvPicPr>
            <a:picLocks noChangeAspect="1" noChangeArrowheads="1"/>
          </p:cNvPicPr>
          <p:nvPr userDrawn="1"/>
        </p:nvPicPr>
        <p:blipFill>
          <a:blip r:embed="rId2" cstate="print"/>
          <a:srcRect l="11539" b="11939"/>
          <a:stretch>
            <a:fillRect/>
          </a:stretch>
        </p:blipFill>
        <p:spPr bwMode="auto">
          <a:xfrm>
            <a:off x="0" y="5357826"/>
            <a:ext cx="3286084" cy="1500174"/>
          </a:xfrm>
          <a:prstGeom prst="rect">
            <a:avLst/>
          </a:prstGeom>
          <a:noFill/>
        </p:spPr>
      </p:pic>
      <p:sp>
        <p:nvSpPr>
          <p:cNvPr id="2" name="Заголовок 1"/>
          <p:cNvSpPr>
            <a:spLocks noGrp="1"/>
          </p:cNvSpPr>
          <p:nvPr>
            <p:ph type="ctrTitle"/>
          </p:nvPr>
        </p:nvSpPr>
        <p:spPr>
          <a:xfrm>
            <a:off x="0" y="214290"/>
            <a:ext cx="9144000" cy="1143008"/>
          </a:xfrm>
          <a:gradFill>
            <a:gsLst>
              <a:gs pos="0">
                <a:schemeClr val="accent6">
                  <a:lumMod val="20000"/>
                  <a:lumOff val="80000"/>
                  <a:alpha val="0"/>
                </a:schemeClr>
              </a:gs>
              <a:gs pos="39999">
                <a:schemeClr val="accent6">
                  <a:lumMod val="60000"/>
                  <a:lumOff val="40000"/>
                  <a:alpha val="0"/>
                </a:schemeClr>
              </a:gs>
              <a:gs pos="70000">
                <a:schemeClr val="accent6">
                  <a:lumMod val="75000"/>
                  <a:alpha val="67000"/>
                </a:schemeClr>
              </a:gs>
              <a:gs pos="100000">
                <a:srgbClr val="FF0000">
                  <a:alpha val="60000"/>
                </a:srgbClr>
              </a:gs>
            </a:gsLst>
            <a:lin ang="5400000" scaled="0"/>
          </a:gradFill>
        </p:spPr>
        <p:txBody>
          <a:bodyPr/>
          <a:lstStyle>
            <a:lvl1pPr>
              <a:defRPr b="1">
                <a:solidFill>
                  <a:schemeClr val="bg1">
                    <a:lumMod val="95000"/>
                  </a:schemeClr>
                </a:solidFill>
                <a:effectLst>
                  <a:outerShdw blurRad="38100" dist="38100" dir="2700000" algn="tl">
                    <a:srgbClr val="000000">
                      <a:alpha val="43137"/>
                    </a:srgbClr>
                  </a:outerShdw>
                </a:effectLst>
                <a:latin typeface="Cambria" pitchFamily="18" charset="0"/>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500166" y="2143116"/>
            <a:ext cx="6400800" cy="1752600"/>
          </a:xfrm>
        </p:spPr>
        <p:txBody>
          <a:bodyPr/>
          <a:lstStyle>
            <a:lvl1pPr marL="0" indent="0" algn="ctr">
              <a:buNone/>
              <a:defRPr b="1">
                <a:solidFill>
                  <a:schemeClr val="tx1">
                    <a:lumMod val="75000"/>
                    <a:lumOff val="25000"/>
                  </a:schemeClr>
                </a:solidFill>
                <a:effectLst/>
                <a:latin typeface="Garamond"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Дата 3"/>
          <p:cNvSpPr>
            <a:spLocks noGrp="1"/>
          </p:cNvSpPr>
          <p:nvPr>
            <p:ph type="dt" sz="half" idx="10"/>
          </p:nvPr>
        </p:nvSpPr>
        <p:spPr/>
        <p:txBody>
          <a:bodyPr/>
          <a:lstStyle>
            <a:lvl1pPr>
              <a:defRPr>
                <a:solidFill>
                  <a:srgbClr val="002060"/>
                </a:solidFill>
              </a:defRPr>
            </a:lvl1pPr>
          </a:lstStyle>
          <a:p>
            <a:fld id="{7ED27B1F-C5AC-4B54-93C8-9891C673D481}" type="datetimeFigureOut">
              <a:rPr lang="ru-RU" smtClean="0"/>
              <a:pPr/>
              <a:t>08.12.2015</a:t>
            </a:fld>
            <a:endParaRPr lang="ru-RU" dirty="0"/>
          </a:p>
        </p:txBody>
      </p:sp>
      <p:sp>
        <p:nvSpPr>
          <p:cNvPr id="5" name="Нижний колонтитул 4"/>
          <p:cNvSpPr>
            <a:spLocks noGrp="1"/>
          </p:cNvSpPr>
          <p:nvPr>
            <p:ph type="ftr" sz="quarter" idx="11"/>
          </p:nvPr>
        </p:nvSpPr>
        <p:spPr/>
        <p:txBody>
          <a:bodyPr/>
          <a:lstStyle>
            <a:lvl1pPr>
              <a:defRPr>
                <a:solidFill>
                  <a:srgbClr val="002060"/>
                </a:solidFill>
              </a:defRPr>
            </a:lvl1pPr>
          </a:lstStyle>
          <a:p>
            <a:endParaRPr lang="ru-RU" dirty="0"/>
          </a:p>
        </p:txBody>
      </p:sp>
      <p:sp>
        <p:nvSpPr>
          <p:cNvPr id="6" name="Номер слайда 5"/>
          <p:cNvSpPr>
            <a:spLocks noGrp="1"/>
          </p:cNvSpPr>
          <p:nvPr>
            <p:ph type="sldNum" sz="quarter" idx="12"/>
          </p:nvPr>
        </p:nvSpPr>
        <p:spPr>
          <a:xfrm>
            <a:off x="6553200" y="6356350"/>
            <a:ext cx="1662138" cy="365125"/>
          </a:xfrm>
        </p:spPr>
        <p:txBody>
          <a:bodyPr/>
          <a:lstStyle>
            <a:lvl1pPr>
              <a:defRPr>
                <a:solidFill>
                  <a:srgbClr val="002060"/>
                </a:solidFill>
              </a:defRPr>
            </a:lvl1pPr>
          </a:lstStyle>
          <a:p>
            <a:fld id="{CEE38C59-5D4A-4D4F-9A28-AD16BB927A85}" type="slidenum">
              <a:rPr lang="ru-RU" smtClean="0"/>
              <a:pPr/>
              <a:t>‹#›</a:t>
            </a:fld>
            <a:endParaRPr lang="ru-RU" dirty="0"/>
          </a:p>
        </p:txBody>
      </p:sp>
      <p:pic>
        <p:nvPicPr>
          <p:cNvPr id="1026" name="Picture 2" descr="H:\графика\asadal\scool\scool\23\10101010.png"/>
          <p:cNvPicPr>
            <a:picLocks noChangeAspect="1" noChangeArrowheads="1"/>
          </p:cNvPicPr>
          <p:nvPr userDrawn="1"/>
        </p:nvPicPr>
        <p:blipFill>
          <a:blip r:embed="rId3" cstate="print"/>
          <a:srcRect l="11857"/>
          <a:stretch>
            <a:fillRect/>
          </a:stretch>
        </p:blipFill>
        <p:spPr bwMode="auto">
          <a:xfrm flipH="1">
            <a:off x="8215338" y="5175261"/>
            <a:ext cx="928662" cy="1682739"/>
          </a:xfrm>
          <a:prstGeom prst="rect">
            <a:avLst/>
          </a:prstGeom>
          <a:noFill/>
        </p:spPr>
      </p:pic>
    </p:spTree>
  </p:cSld>
  <p:clrMapOvr>
    <a:masterClrMapping/>
  </p:clrMapOvr>
  <p:transition advTm="4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solidFill>
                  <a:srgbClr val="C00000"/>
                </a:solidFill>
              </a:defRPr>
            </a:lvl1pPr>
          </a:lstStyle>
          <a:p>
            <a:r>
              <a:rPr lang="ru-RU"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D27B1F-C5AC-4B54-93C8-9891C673D481}" type="datetimeFigureOut">
              <a:rPr lang="ru-RU" smtClean="0"/>
              <a:pPr/>
              <a:t>08.12.2015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E38C59-5D4A-4D4F-9A28-AD16BB927A85}" type="slidenum">
              <a:rPr lang="ru-RU" smtClean="0"/>
              <a:pPr/>
              <a:t>‹#›</a:t>
            </a:fld>
            <a:endParaRPr lang="ru-RU"/>
          </a:p>
        </p:txBody>
      </p:sp>
    </p:spTree>
  </p:cSld>
  <p:clrMapOvr>
    <a:masterClrMapping/>
  </p:clrMapOvr>
  <p:transition advTm="4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bg2">
                <a:shade val="45000"/>
                <a:satMod val="135000"/>
              </a:schemeClr>
              <a:prstClr val="white"/>
            </a:duotone>
          </a:blip>
          <a:srcRect/>
          <a:tile tx="0" ty="0" sx="100000" sy="100000" flip="none" algn="tl"/>
        </a:blipFill>
        <a:effectLst/>
      </p:bgPr>
    </p:bg>
    <p:spTree>
      <p:nvGrpSpPr>
        <p:cNvPr id="1" name=""/>
        <p:cNvGrpSpPr/>
        <p:nvPr/>
      </p:nvGrpSpPr>
      <p:grpSpPr>
        <a:xfrm>
          <a:off x="0" y="0"/>
          <a:ext cx="0" cy="0"/>
          <a:chOff x="0" y="0"/>
          <a:chExt cx="0" cy="0"/>
        </a:xfrm>
      </p:grpSpPr>
      <p:pic>
        <p:nvPicPr>
          <p:cNvPr id="12" name="Picture 4" descr="H:\графика\asadal\scool\scool\38 [Converted]111.png"/>
          <p:cNvPicPr>
            <a:picLocks noChangeAspect="1" noChangeArrowheads="1"/>
          </p:cNvPicPr>
          <p:nvPr/>
        </p:nvPicPr>
        <p:blipFill>
          <a:blip r:embed="rId14" cstate="print"/>
          <a:srcRect l="2920" t="16669" r="3650"/>
          <a:stretch>
            <a:fillRect/>
          </a:stretch>
        </p:blipFill>
        <p:spPr bwMode="auto">
          <a:xfrm>
            <a:off x="0" y="0"/>
            <a:ext cx="9144000" cy="14287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3" descr="H:\графика\asadal\scool\scool\38 [Converted].png"/>
          <p:cNvPicPr>
            <a:picLocks noChangeAspect="1" noChangeArrowheads="1"/>
          </p:cNvPicPr>
          <p:nvPr/>
        </p:nvPicPr>
        <p:blipFill>
          <a:blip r:embed="rId15" cstate="print"/>
          <a:srcRect l="11539" b="11939"/>
          <a:stretch>
            <a:fillRect/>
          </a:stretch>
        </p:blipFill>
        <p:spPr bwMode="auto">
          <a:xfrm>
            <a:off x="0" y="5357826"/>
            <a:ext cx="3286084" cy="1500174"/>
          </a:xfrm>
          <a:prstGeom prst="rect">
            <a:avLst/>
          </a:prstGeom>
          <a:noFill/>
        </p:spPr>
      </p:pic>
      <p:pic>
        <p:nvPicPr>
          <p:cNvPr id="14" name="Picture 2" descr="H:\графика\asadal\scool\scool\23\10101010.png"/>
          <p:cNvPicPr>
            <a:picLocks noChangeAspect="1" noChangeArrowheads="1"/>
          </p:cNvPicPr>
          <p:nvPr/>
        </p:nvPicPr>
        <p:blipFill>
          <a:blip r:embed="rId16" cstate="print"/>
          <a:srcRect l="11857"/>
          <a:stretch>
            <a:fillRect/>
          </a:stretch>
        </p:blipFill>
        <p:spPr bwMode="auto">
          <a:xfrm flipH="1">
            <a:off x="8215338" y="5175261"/>
            <a:ext cx="928662" cy="1682739"/>
          </a:xfrm>
          <a:prstGeom prst="rect">
            <a:avLst/>
          </a:prstGeom>
          <a:noFill/>
        </p:spPr>
      </p:pic>
      <p:sp>
        <p:nvSpPr>
          <p:cNvPr id="2" name="Заголовок 1"/>
          <p:cNvSpPr>
            <a:spLocks noGrp="1"/>
          </p:cNvSpPr>
          <p:nvPr>
            <p:ph type="title"/>
          </p:nvPr>
        </p:nvSpPr>
        <p:spPr>
          <a:xfrm>
            <a:off x="0" y="214290"/>
            <a:ext cx="9144000" cy="1143008"/>
          </a:xfrm>
          <a:prstGeom prst="rect">
            <a:avLst/>
          </a:prstGeom>
          <a:gradFill>
            <a:gsLst>
              <a:gs pos="0">
                <a:schemeClr val="accent6">
                  <a:lumMod val="20000"/>
                  <a:lumOff val="80000"/>
                  <a:alpha val="0"/>
                </a:schemeClr>
              </a:gs>
              <a:gs pos="39999">
                <a:schemeClr val="accent6">
                  <a:lumMod val="60000"/>
                  <a:lumOff val="40000"/>
                  <a:alpha val="0"/>
                </a:schemeClr>
              </a:gs>
              <a:gs pos="70000">
                <a:schemeClr val="accent6">
                  <a:lumMod val="75000"/>
                  <a:alpha val="67000"/>
                </a:schemeClr>
              </a:gs>
              <a:gs pos="100000">
                <a:srgbClr val="FF0000">
                  <a:alpha val="60000"/>
                </a:srgbClr>
              </a:gs>
            </a:gsLst>
            <a:lin ang="5400000" scaled="0"/>
          </a:gradFill>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1571612"/>
            <a:ext cx="8229600" cy="4554551"/>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27B1F-C5AC-4B54-93C8-9891C673D481}" type="datetimeFigureOut">
              <a:rPr lang="ru-RU" smtClean="0"/>
              <a:pPr/>
              <a:t>08.12.2015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38C59-5D4A-4D4F-9A28-AD16BB927A8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4000"/>
  <p:txStyles>
    <p:titleStyle>
      <a:lvl1pPr algn="ctr" defTabSz="914400" rtl="0" eaLnBrk="1" latinLnBrk="0" hangingPunct="1">
        <a:spcBef>
          <a:spcPct val="0"/>
        </a:spcBef>
        <a:buNone/>
        <a:defRPr sz="4400" b="1" kern="1200">
          <a:solidFill>
            <a:schemeClr val="bg1">
              <a:lumMod val="95000"/>
            </a:schemeClr>
          </a:solidFill>
          <a:effectLst>
            <a:outerShdw blurRad="38100" dist="38100" dir="2700000" algn="tl">
              <a:srgbClr val="000000">
                <a:alpha val="43137"/>
              </a:srgbClr>
            </a:outerShdw>
          </a:effectLst>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Garamond" pitchFamily="18" charset="0"/>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aby-scool.narod.ru/media/book/skazki/suteev/cipl_utenok.html"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baby-scool.narod.ru/media/book/skazki/folklor/rassipuski.html" TargetMode="External"/><Relationship Id="rId2" Type="http://schemas.openxmlformats.org/officeDocument/2006/relationships/hyperlink" Target="http://baby-scool.narod.ru/media/book/skazki/folklor/laduski.html" TargetMode="External"/><Relationship Id="rId1" Type="http://schemas.openxmlformats.org/officeDocument/2006/relationships/slideLayout" Target="../slideLayouts/slideLayout6.xml"/><Relationship Id="rId6" Type="http://schemas.openxmlformats.org/officeDocument/2006/relationships/hyperlink" Target="http://baby-scool.narod.ru/media/book/skazki/narodn/kot_ser_lob.html" TargetMode="External"/><Relationship Id="rId5" Type="http://schemas.openxmlformats.org/officeDocument/2006/relationships/hyperlink" Target="http://baby-scool.narod.ru/media/book/skazki/narodn/repka_usch.html" TargetMode="External"/><Relationship Id="rId4" Type="http://schemas.openxmlformats.org/officeDocument/2006/relationships/hyperlink" Target="http://baby-scool.narod.ru/media/book/skazki/narodn/rus_skazk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0" y="620688"/>
            <a:ext cx="9144000" cy="5760640"/>
          </a:xfrm>
        </p:spPr>
        <p:txBody>
          <a:bodyPr/>
          <a:lstStyle/>
          <a:p>
            <a:r>
              <a:rPr lang="ru-RU" dirty="0" smtClean="0">
                <a:solidFill>
                  <a:srgbClr val="6600FF"/>
                </a:solidFill>
              </a:rPr>
              <a:t>Воспитание ценностного отношения  к русскому литературному языку посредством обогащения читательского опыта в условиях ДОУ и семьи</a:t>
            </a:r>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advTm="4000">
        <p:fade/>
      </p:transition>
    </mc:Choice>
    <mc:Fallback>
      <p:transition spd="med" advTm="4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755576" y="764704"/>
            <a:ext cx="7704856" cy="5904656"/>
          </a:xfrm>
        </p:spPr>
        <p:txBody>
          <a:bodyPr>
            <a:normAutofit/>
          </a:bodyPr>
          <a:lstStyle/>
          <a:p>
            <a:pPr algn="l"/>
            <a:r>
              <a:rPr lang="ru-RU" sz="1800" dirty="0" smtClean="0">
                <a:solidFill>
                  <a:schemeClr val="tx1"/>
                </a:solidFill>
                <a:effectLst/>
                <a:latin typeface="Garamond" pitchFamily="18" charset="0"/>
              </a:rPr>
              <a:t>Произведения поэтов и писателей России:</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800" dirty="0" smtClean="0">
                <a:solidFill>
                  <a:schemeClr val="tx1"/>
                </a:solidFill>
                <a:effectLst/>
                <a:latin typeface="Garamond" pitchFamily="18" charset="0"/>
              </a:rPr>
              <a:t>Поэзия.</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600" dirty="0" smtClean="0">
                <a:solidFill>
                  <a:srgbClr val="6600FF"/>
                </a:solidFill>
                <a:effectLst/>
                <a:latin typeface="Garamond" pitchFamily="18" charset="0"/>
              </a:rPr>
              <a:t>3. Александрова. «Прятки»;</a:t>
            </a:r>
            <a:br>
              <a:rPr lang="ru-RU" sz="1600" dirty="0" smtClean="0">
                <a:solidFill>
                  <a:srgbClr val="6600FF"/>
                </a:solidFill>
                <a:effectLst/>
                <a:latin typeface="Garamond" pitchFamily="18" charset="0"/>
              </a:rPr>
            </a:br>
            <a:r>
              <a:rPr lang="ru-RU" sz="1600" dirty="0" smtClean="0">
                <a:solidFill>
                  <a:srgbClr val="6600FF"/>
                </a:solidFill>
                <a:effectLst/>
                <a:latin typeface="Garamond" pitchFamily="18" charset="0"/>
              </a:rPr>
              <a:t>А. </a:t>
            </a:r>
            <a:r>
              <a:rPr lang="ru-RU" sz="1600" dirty="0" err="1" smtClean="0">
                <a:solidFill>
                  <a:srgbClr val="6600FF"/>
                </a:solidFill>
                <a:effectLst/>
                <a:latin typeface="Garamond" pitchFamily="18" charset="0"/>
              </a:rPr>
              <a:t>Барто</a:t>
            </a:r>
            <a:r>
              <a:rPr lang="ru-RU" sz="1600" dirty="0" smtClean="0">
                <a:solidFill>
                  <a:srgbClr val="6600FF"/>
                </a:solidFill>
                <a:effectLst/>
                <a:latin typeface="Garamond" pitchFamily="18" charset="0"/>
              </a:rPr>
              <a:t>. «Бычок», «Мячик», «Слон» (из цикла «Игрушки»);</a:t>
            </a:r>
            <a:br>
              <a:rPr lang="ru-RU" sz="1600" dirty="0" smtClean="0">
                <a:solidFill>
                  <a:srgbClr val="6600FF"/>
                </a:solidFill>
                <a:effectLst/>
                <a:latin typeface="Garamond" pitchFamily="18" charset="0"/>
              </a:rPr>
            </a:br>
            <a:r>
              <a:rPr lang="ru-RU" sz="1600" dirty="0" smtClean="0">
                <a:solidFill>
                  <a:srgbClr val="6600FF"/>
                </a:solidFill>
                <a:effectLst/>
                <a:latin typeface="Garamond" pitchFamily="18" charset="0"/>
              </a:rPr>
              <a:t>В. Берестов. «Курица с цыплятами»;</a:t>
            </a:r>
            <a:br>
              <a:rPr lang="ru-RU" sz="1600" dirty="0" smtClean="0">
                <a:solidFill>
                  <a:srgbClr val="6600FF"/>
                </a:solidFill>
                <a:effectLst/>
                <a:latin typeface="Garamond" pitchFamily="18" charset="0"/>
              </a:rPr>
            </a:br>
            <a:r>
              <a:rPr lang="ru-RU" sz="1600" dirty="0" smtClean="0">
                <a:solidFill>
                  <a:srgbClr val="6600FF"/>
                </a:solidFill>
                <a:effectLst/>
                <a:latin typeface="Garamond" pitchFamily="18" charset="0"/>
              </a:rPr>
              <a:t>В. Жуковский. «Птичка»;</a:t>
            </a:r>
            <a:br>
              <a:rPr lang="ru-RU" sz="1600" dirty="0" smtClean="0">
                <a:solidFill>
                  <a:srgbClr val="6600FF"/>
                </a:solidFill>
                <a:effectLst/>
                <a:latin typeface="Garamond" pitchFamily="18" charset="0"/>
              </a:rPr>
            </a:br>
            <a:r>
              <a:rPr lang="ru-RU" sz="1600" dirty="0" smtClean="0">
                <a:solidFill>
                  <a:srgbClr val="6600FF"/>
                </a:solidFill>
                <a:effectLst/>
                <a:latin typeface="Garamond" pitchFamily="18" charset="0"/>
              </a:rPr>
              <a:t>Г. </a:t>
            </a:r>
            <a:r>
              <a:rPr lang="ru-RU" sz="1600" dirty="0" err="1" smtClean="0">
                <a:solidFill>
                  <a:srgbClr val="6600FF"/>
                </a:solidFill>
                <a:effectLst/>
                <a:latin typeface="Garamond" pitchFamily="18" charset="0"/>
              </a:rPr>
              <a:t>Лагздынь</a:t>
            </a:r>
            <a:r>
              <a:rPr lang="ru-RU" sz="1600" dirty="0" smtClean="0">
                <a:solidFill>
                  <a:srgbClr val="6600FF"/>
                </a:solidFill>
                <a:effectLst/>
                <a:latin typeface="Garamond" pitchFamily="18" charset="0"/>
              </a:rPr>
              <a:t>. «Зайка, зайка, попляши!»;</a:t>
            </a:r>
            <a:br>
              <a:rPr lang="ru-RU" sz="1600" dirty="0" smtClean="0">
                <a:solidFill>
                  <a:srgbClr val="6600FF"/>
                </a:solidFill>
                <a:effectLst/>
                <a:latin typeface="Garamond" pitchFamily="18" charset="0"/>
              </a:rPr>
            </a:br>
            <a:r>
              <a:rPr lang="ru-RU" sz="1600" dirty="0" smtClean="0">
                <a:solidFill>
                  <a:srgbClr val="6600FF"/>
                </a:solidFill>
                <a:effectLst/>
                <a:latin typeface="Garamond" pitchFamily="18" charset="0"/>
              </a:rPr>
              <a:t>С. Маршак. «Слон», «Тигренок», «Совята» (из цикла «Детки в клетке»);</a:t>
            </a:r>
            <a:br>
              <a:rPr lang="ru-RU" sz="1600" dirty="0" smtClean="0">
                <a:solidFill>
                  <a:srgbClr val="6600FF"/>
                </a:solidFill>
                <a:effectLst/>
                <a:latin typeface="Garamond" pitchFamily="18" charset="0"/>
              </a:rPr>
            </a:br>
            <a:r>
              <a:rPr lang="ru-RU" sz="1600" dirty="0" smtClean="0">
                <a:solidFill>
                  <a:srgbClr val="6600FF"/>
                </a:solidFill>
                <a:effectLst/>
                <a:latin typeface="Garamond" pitchFamily="18" charset="0"/>
              </a:rPr>
              <a:t>И. </a:t>
            </a:r>
            <a:r>
              <a:rPr lang="ru-RU" sz="1600" dirty="0" err="1" smtClean="0">
                <a:solidFill>
                  <a:srgbClr val="6600FF"/>
                </a:solidFill>
                <a:effectLst/>
                <a:latin typeface="Garamond" pitchFamily="18" charset="0"/>
              </a:rPr>
              <a:t>Токмакова</a:t>
            </a:r>
            <a:r>
              <a:rPr lang="ru-RU" sz="1600" dirty="0" smtClean="0">
                <a:solidFill>
                  <a:srgbClr val="6600FF"/>
                </a:solidFill>
                <a:effectLst/>
                <a:latin typeface="Garamond" pitchFamily="18" charset="0"/>
              </a:rPr>
              <a:t>. «</a:t>
            </a:r>
            <a:r>
              <a:rPr lang="ru-RU" sz="1600" dirty="0" err="1" smtClean="0">
                <a:solidFill>
                  <a:srgbClr val="6600FF"/>
                </a:solidFill>
                <a:effectLst/>
                <a:latin typeface="Garamond" pitchFamily="18" charset="0"/>
              </a:rPr>
              <a:t>Баиньки</a:t>
            </a:r>
            <a:r>
              <a:rPr lang="ru-RU" sz="1600" dirty="0" smtClean="0">
                <a:solidFill>
                  <a:srgbClr val="6600FF"/>
                </a:solidFill>
                <a:effectLst/>
                <a:latin typeface="Garamond" pitchFamily="18" charset="0"/>
              </a:rPr>
              <a:t>».</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800" dirty="0" smtClean="0">
                <a:solidFill>
                  <a:schemeClr val="tx1"/>
                </a:solidFill>
                <a:effectLst/>
                <a:latin typeface="Garamond" pitchFamily="18" charset="0"/>
              </a:rPr>
              <a:t>Проза.</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600" dirty="0" smtClean="0">
                <a:solidFill>
                  <a:srgbClr val="3333CC"/>
                </a:solidFill>
                <a:effectLst/>
                <a:latin typeface="Garamond" pitchFamily="18" charset="0"/>
              </a:rPr>
              <a:t>Т. Александрова. «Хрюшка и </a:t>
            </a:r>
            <a:r>
              <a:rPr lang="ru-RU" sz="1600" dirty="0" err="1" smtClean="0">
                <a:solidFill>
                  <a:srgbClr val="3333CC"/>
                </a:solidFill>
                <a:effectLst/>
                <a:latin typeface="Garamond" pitchFamily="18" charset="0"/>
              </a:rPr>
              <a:t>Чушка</a:t>
            </a:r>
            <a:r>
              <a:rPr lang="ru-RU" sz="1600" dirty="0" smtClean="0">
                <a:solidFill>
                  <a:srgbClr val="3333CC"/>
                </a:solidFill>
                <a:effectLst/>
                <a:latin typeface="Garamond" pitchFamily="18" charset="0"/>
              </a:rPr>
              <a:t>» (в сокр.);</a:t>
            </a:r>
            <a:br>
              <a:rPr lang="ru-RU" sz="1600" dirty="0" smtClean="0">
                <a:solidFill>
                  <a:srgbClr val="3333CC"/>
                </a:solidFill>
                <a:effectLst/>
                <a:latin typeface="Garamond" pitchFamily="18" charset="0"/>
              </a:rPr>
            </a:br>
            <a:r>
              <a:rPr lang="ru-RU" sz="1600" dirty="0" smtClean="0">
                <a:solidFill>
                  <a:srgbClr val="3333CC"/>
                </a:solidFill>
                <a:effectLst/>
                <a:latin typeface="Garamond" pitchFamily="18" charset="0"/>
              </a:rPr>
              <a:t>Л. Пантелеев. «Как поросенок говорить научился»;</a:t>
            </a:r>
            <a:br>
              <a:rPr lang="ru-RU" sz="1600" dirty="0" smtClean="0">
                <a:solidFill>
                  <a:srgbClr val="3333CC"/>
                </a:solidFill>
                <a:effectLst/>
                <a:latin typeface="Garamond" pitchFamily="18" charset="0"/>
              </a:rPr>
            </a:br>
            <a:r>
              <a:rPr lang="ru-RU" sz="1600" dirty="0" smtClean="0">
                <a:solidFill>
                  <a:srgbClr val="3333CC"/>
                </a:solidFill>
                <a:effectLst/>
                <a:latin typeface="Garamond" pitchFamily="18" charset="0"/>
                <a:hlinkClick r:id="rId2" tooltip="К книге"/>
              </a:rPr>
              <a:t>В. </a:t>
            </a:r>
            <a:r>
              <a:rPr lang="ru-RU" sz="1600" dirty="0" err="1" smtClean="0">
                <a:solidFill>
                  <a:srgbClr val="3333CC"/>
                </a:solidFill>
                <a:effectLst/>
                <a:latin typeface="Garamond" pitchFamily="18" charset="0"/>
                <a:hlinkClick r:id="rId2" tooltip="К книге"/>
              </a:rPr>
              <a:t>Сутеев</a:t>
            </a:r>
            <a:r>
              <a:rPr lang="ru-RU" sz="1600" dirty="0" smtClean="0">
                <a:solidFill>
                  <a:srgbClr val="3333CC"/>
                </a:solidFill>
                <a:effectLst/>
                <a:latin typeface="Garamond" pitchFamily="18" charset="0"/>
                <a:hlinkClick r:id="rId2" tooltip="К книге"/>
              </a:rPr>
              <a:t>. «Цыпленок и утенок»</a:t>
            </a:r>
            <a:r>
              <a:rPr lang="ru-RU" sz="1600" dirty="0" smtClean="0">
                <a:solidFill>
                  <a:srgbClr val="3333CC"/>
                </a:solidFill>
                <a:effectLst/>
                <a:latin typeface="Garamond" pitchFamily="18" charset="0"/>
              </a:rPr>
              <a:t>; Е. </a:t>
            </a:r>
            <a:r>
              <a:rPr lang="ru-RU" sz="1600" dirty="0" err="1" smtClean="0">
                <a:solidFill>
                  <a:srgbClr val="3333CC"/>
                </a:solidFill>
                <a:effectLst/>
                <a:latin typeface="Garamond" pitchFamily="18" charset="0"/>
              </a:rPr>
              <a:t>Чарушин</a:t>
            </a:r>
            <a:r>
              <a:rPr lang="ru-RU" sz="1600" dirty="0" smtClean="0">
                <a:solidFill>
                  <a:srgbClr val="3333CC"/>
                </a:solidFill>
                <a:effectLst/>
                <a:latin typeface="Garamond" pitchFamily="18" charset="0"/>
              </a:rPr>
              <a:t>. «Курочка» (из цикла «Большие и маленькие»);</a:t>
            </a:r>
            <a:br>
              <a:rPr lang="ru-RU" sz="1600" dirty="0" smtClean="0">
                <a:solidFill>
                  <a:srgbClr val="3333CC"/>
                </a:solidFill>
                <a:effectLst/>
                <a:latin typeface="Garamond" pitchFamily="18" charset="0"/>
              </a:rPr>
            </a:br>
            <a:r>
              <a:rPr lang="ru-RU" sz="1600" dirty="0" smtClean="0">
                <a:solidFill>
                  <a:srgbClr val="3333CC"/>
                </a:solidFill>
                <a:effectLst/>
                <a:latin typeface="Garamond" pitchFamily="18" charset="0"/>
              </a:rPr>
              <a:t>К. Чуковский. «Цыпленок».</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endParaRPr lang="ru-RU" sz="1400" dirty="0">
              <a:solidFill>
                <a:schemeClr val="tx1"/>
              </a:solidFill>
              <a:effectLst/>
              <a:latin typeface="Garamond" pitchFamily="18" charset="0"/>
            </a:endParaRPr>
          </a:p>
        </p:txBody>
      </p:sp>
    </p:spTree>
    <p:extLst>
      <p:ext uri="{BB962C8B-B14F-4D97-AF65-F5344CB8AC3E}">
        <p14:creationId xmlns:p14="http://schemas.microsoft.com/office/powerpoint/2010/main" xmlns="" val="2086458078"/>
      </p:ext>
    </p:extLst>
  </p:cSld>
  <p:clrMapOvr>
    <a:masterClrMapping/>
  </p:clrMapOvr>
  <mc:AlternateContent xmlns:mc="http://schemas.openxmlformats.org/markup-compatibility/2006">
    <mc:Choice xmlns:p14="http://schemas.microsoft.com/office/powerpoint/2010/main" xmlns="" Requires="p14">
      <p:transition spd="med" p14:dur="700" advClick="0" advTm="7000">
        <p:fade/>
      </p:transition>
    </mc:Choice>
    <mc:Fallback>
      <p:transition spd="med" advClick="0" advTm="7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07504" y="1700808"/>
            <a:ext cx="5184576" cy="4896544"/>
          </a:xfrm>
        </p:spPr>
        <p:txBody>
          <a:bodyPr>
            <a:normAutofit fontScale="90000"/>
          </a:bodyPr>
          <a:lstStyle/>
          <a:p>
            <a:r>
              <a:rPr lang="ru-RU" sz="2200" dirty="0" smtClean="0">
                <a:solidFill>
                  <a:schemeClr val="tx1"/>
                </a:solidFill>
                <a:effectLst/>
                <a:latin typeface="Garamond" pitchFamily="18" charset="0"/>
              </a:rPr>
              <a:t>Художественная литература дает прекрасные образцы русского литературного языка ,открывает и объясняет ребенку жизнь общества и природы, мир человеческих чувств и взаимоотношений.  Она развивает мышление и воображение ребенка, обогащает его эмоции.</a:t>
            </a:r>
            <a:br>
              <a:rPr lang="ru-RU" sz="2200" dirty="0" smtClean="0">
                <a:solidFill>
                  <a:schemeClr val="tx1"/>
                </a:solidFill>
                <a:effectLst/>
                <a:latin typeface="Garamond" pitchFamily="18" charset="0"/>
              </a:rPr>
            </a:br>
            <a:r>
              <a:rPr lang="ru-RU" sz="2200" dirty="0" smtClean="0">
                <a:solidFill>
                  <a:schemeClr val="tx1"/>
                </a:solidFill>
                <a:effectLst/>
                <a:latin typeface="Garamond" pitchFamily="18" charset="0"/>
              </a:rPr>
              <a:t/>
            </a:r>
            <a:br>
              <a:rPr lang="ru-RU" sz="2200" dirty="0" smtClean="0">
                <a:solidFill>
                  <a:schemeClr val="tx1"/>
                </a:solidFill>
                <a:effectLst/>
                <a:latin typeface="Garamond" pitchFamily="18" charset="0"/>
              </a:rPr>
            </a:br>
            <a:r>
              <a:rPr lang="ru-RU" sz="2200" dirty="0" smtClean="0">
                <a:solidFill>
                  <a:schemeClr val="tx1"/>
                </a:solidFill>
                <a:effectLst/>
                <a:latin typeface="Garamond" pitchFamily="18" charset="0"/>
              </a:rPr>
              <a:t> Поэтому вовлечение современных детей в процесс </a:t>
            </a:r>
            <a:r>
              <a:rPr lang="ru-RU" sz="2200" u="sng" dirty="0" smtClean="0">
                <a:solidFill>
                  <a:schemeClr val="tx1"/>
                </a:solidFill>
                <a:effectLst/>
                <a:latin typeface="Garamond" pitchFamily="18" charset="0"/>
              </a:rPr>
              <a:t>систематического</a:t>
            </a:r>
            <a:r>
              <a:rPr lang="ru-RU" sz="2200" dirty="0" smtClean="0">
                <a:solidFill>
                  <a:schemeClr val="tx1"/>
                </a:solidFill>
                <a:effectLst/>
                <a:latin typeface="Garamond" pitchFamily="18" charset="0"/>
              </a:rPr>
              <a:t> чтения художественной литературы  позволяет заложить базовую основу  их общей культуры .</a:t>
            </a:r>
            <a:br>
              <a:rPr lang="ru-RU" sz="2200" dirty="0" smtClean="0">
                <a:solidFill>
                  <a:schemeClr val="tx1"/>
                </a:solidFill>
                <a:effectLst/>
                <a:latin typeface="Garamond" pitchFamily="18" charset="0"/>
              </a:rPr>
            </a:b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400" dirty="0" smtClean="0">
                <a:effectLst/>
                <a:latin typeface="Garamond" pitchFamily="18" charset="0"/>
              </a:rPr>
              <a:t> </a:t>
            </a:r>
            <a:r>
              <a:rPr lang="ru-RU" sz="1400" dirty="0" smtClean="0"/>
              <a:t/>
            </a:r>
            <a:br>
              <a:rPr lang="ru-RU" sz="1400" dirty="0" smtClean="0"/>
            </a:br>
            <a:endParaRPr lang="ru-RU" sz="1400" dirty="0">
              <a:solidFill>
                <a:schemeClr val="tx1"/>
              </a:solidFill>
            </a:endParaRPr>
          </a:p>
        </p:txBody>
      </p:sp>
      <p:pic>
        <p:nvPicPr>
          <p:cNvPr id="4" name="Рисунок 3" descr="http://ped-kopilka.ru/upload/blogs/10705_f79814dc9890c73a5eae9c55f3160a4d.jpg.jpg"/>
          <p:cNvPicPr/>
          <p:nvPr/>
        </p:nvPicPr>
        <p:blipFill>
          <a:blip r:embed="rId2" cstate="print"/>
          <a:srcRect/>
          <a:stretch>
            <a:fillRect/>
          </a:stretch>
        </p:blipFill>
        <p:spPr bwMode="auto">
          <a:xfrm>
            <a:off x="5111552" y="2746637"/>
            <a:ext cx="4032448" cy="4111363"/>
          </a:xfrm>
          <a:prstGeom prst="rect">
            <a:avLst/>
          </a:prstGeom>
          <a:noFill/>
          <a:ln w="9525">
            <a:noFill/>
            <a:miter lim="800000"/>
            <a:headEnd/>
            <a:tailEnd/>
          </a:ln>
        </p:spPr>
      </p:pic>
    </p:spTree>
    <p:extLst>
      <p:ext uri="{BB962C8B-B14F-4D97-AF65-F5344CB8AC3E}">
        <p14:creationId xmlns:p14="http://schemas.microsoft.com/office/powerpoint/2010/main" xmlns="" val="108807958"/>
      </p:ext>
    </p:extLst>
  </p:cSld>
  <p:clrMapOvr>
    <a:masterClrMapping/>
  </p:clrMapOvr>
  <mc:AlternateContent xmlns:mc="http://schemas.openxmlformats.org/markup-compatibility/2006">
    <mc:Choice xmlns:p14="http://schemas.microsoft.com/office/powerpoint/2010/main" xmlns=""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32656"/>
            <a:ext cx="9144000" cy="1143008"/>
          </a:xfrm>
        </p:spPr>
        <p:txBody>
          <a:bodyPr>
            <a:normAutofit fontScale="90000"/>
          </a:bodyPr>
          <a:lstStyle/>
          <a:p>
            <a:r>
              <a:rPr lang="ru-RU" dirty="0" smtClean="0">
                <a:solidFill>
                  <a:schemeClr val="bg1"/>
                </a:solidFill>
              </a:rPr>
              <a:t/>
            </a:r>
            <a:br>
              <a:rPr lang="ru-RU" dirty="0" smtClean="0">
                <a:solidFill>
                  <a:schemeClr val="bg1"/>
                </a:solidFill>
              </a:rPr>
            </a:br>
            <a:endParaRPr lang="ru-RU" dirty="0"/>
          </a:p>
        </p:txBody>
      </p:sp>
      <p:sp>
        <p:nvSpPr>
          <p:cNvPr id="4" name="TextBox 3"/>
          <p:cNvSpPr txBox="1"/>
          <p:nvPr/>
        </p:nvSpPr>
        <p:spPr>
          <a:xfrm>
            <a:off x="1542837" y="1700808"/>
            <a:ext cx="184731" cy="369332"/>
          </a:xfrm>
          <a:prstGeom prst="rect">
            <a:avLst/>
          </a:prstGeom>
          <a:noFill/>
        </p:spPr>
        <p:txBody>
          <a:bodyPr wrap="none" rtlCol="0">
            <a:spAutoFit/>
          </a:bodyPr>
          <a:lstStyle/>
          <a:p>
            <a:endParaRPr lang="ru-RU" b="1" dirty="0">
              <a:solidFill>
                <a:schemeClr val="bg1"/>
              </a:solidFill>
            </a:endParaRPr>
          </a:p>
        </p:txBody>
      </p:sp>
      <p:sp>
        <p:nvSpPr>
          <p:cNvPr id="5" name="Подзаголовок 2"/>
          <p:cNvSpPr txBox="1">
            <a:spLocks/>
          </p:cNvSpPr>
          <p:nvPr/>
        </p:nvSpPr>
        <p:spPr>
          <a:xfrm>
            <a:off x="720956" y="3429000"/>
            <a:ext cx="7343804" cy="261463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b="1" kern="1200">
                <a:solidFill>
                  <a:schemeClr val="tx1">
                    <a:lumMod val="75000"/>
                    <a:lumOff val="25000"/>
                  </a:schemeClr>
                </a:solidFill>
                <a:effectLst/>
                <a:latin typeface="Garamond" pitchFamily="18" charset="0"/>
                <a:ea typeface="+mn-ea"/>
                <a:cs typeface="+mn-cs"/>
              </a:defRPr>
            </a:lvl1pPr>
            <a:lvl2pPr marL="457200" indent="0" algn="ctr" defTabSz="914400" rtl="0" eaLnBrk="1" latinLnBrk="0" hangingPunct="1">
              <a:spcBef>
                <a:spcPct val="20000"/>
              </a:spcBef>
              <a:buFont typeface="Arial" pitchFamily="34" charset="0"/>
              <a:buNone/>
              <a:defRPr sz="2800" b="1" kern="1200">
                <a:solidFill>
                  <a:schemeClr val="tx1">
                    <a:tint val="75000"/>
                  </a:schemeClr>
                </a:solidFill>
                <a:latin typeface="Garamond" pitchFamily="18" charset="0"/>
                <a:ea typeface="+mn-ea"/>
                <a:cs typeface="+mn-cs"/>
              </a:defRPr>
            </a:lvl2pPr>
            <a:lvl3pPr marL="914400" indent="0" algn="ctr" defTabSz="914400" rtl="0" eaLnBrk="1" latinLnBrk="0" hangingPunct="1">
              <a:spcBef>
                <a:spcPct val="20000"/>
              </a:spcBef>
              <a:buFont typeface="Arial" pitchFamily="34" charset="0"/>
              <a:buNone/>
              <a:defRPr sz="2400" b="1" kern="1200">
                <a:solidFill>
                  <a:schemeClr val="tx1">
                    <a:tint val="75000"/>
                  </a:schemeClr>
                </a:solidFill>
                <a:latin typeface="Garamond" pitchFamily="18" charset="0"/>
                <a:ea typeface="+mn-ea"/>
                <a:cs typeface="+mn-cs"/>
              </a:defRPr>
            </a:lvl3pPr>
            <a:lvl4pPr marL="1371600" indent="0" algn="ctr" defTabSz="914400" rtl="0" eaLnBrk="1" latinLnBrk="0" hangingPunct="1">
              <a:spcBef>
                <a:spcPct val="20000"/>
              </a:spcBef>
              <a:buFont typeface="Arial" pitchFamily="34" charset="0"/>
              <a:buNone/>
              <a:defRPr sz="2000" b="1" kern="1200">
                <a:solidFill>
                  <a:schemeClr val="tx1">
                    <a:tint val="75000"/>
                  </a:schemeClr>
                </a:solidFill>
                <a:latin typeface="Garamond" pitchFamily="18" charset="0"/>
                <a:ea typeface="+mn-ea"/>
                <a:cs typeface="+mn-cs"/>
              </a:defRPr>
            </a:lvl4pPr>
            <a:lvl5pPr marL="1828800" indent="0" algn="ctr" defTabSz="914400" rtl="0" eaLnBrk="1" latinLnBrk="0" hangingPunct="1">
              <a:spcBef>
                <a:spcPct val="20000"/>
              </a:spcBef>
              <a:buFont typeface="Arial" pitchFamily="34" charset="0"/>
              <a:buNone/>
              <a:defRPr sz="2000" b="1" kern="1200">
                <a:solidFill>
                  <a:schemeClr val="tx1">
                    <a:tint val="75000"/>
                  </a:schemeClr>
                </a:solidFill>
                <a:latin typeface="Garamond"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endParaRPr lang="ru-RU" sz="2000" dirty="0">
              <a:solidFill>
                <a:schemeClr val="accent2">
                  <a:lumMod val="50000"/>
                </a:schemeClr>
              </a:solidFill>
            </a:endParaRPr>
          </a:p>
        </p:txBody>
      </p:sp>
      <p:sp>
        <p:nvSpPr>
          <p:cNvPr id="6" name="Подзаголовок 5"/>
          <p:cNvSpPr>
            <a:spLocks noGrp="1"/>
          </p:cNvSpPr>
          <p:nvPr>
            <p:ph type="subTitle" idx="1"/>
          </p:nvPr>
        </p:nvSpPr>
        <p:spPr>
          <a:xfrm>
            <a:off x="611560" y="1700808"/>
            <a:ext cx="7920880" cy="4680520"/>
          </a:xfrm>
        </p:spPr>
        <p:txBody>
          <a:bodyPr>
            <a:normAutofit fontScale="77500" lnSpcReduction="20000"/>
          </a:bodyPr>
          <a:lstStyle/>
          <a:p>
            <a:r>
              <a:rPr lang="ru-RU" dirty="0" smtClean="0"/>
              <a:t>Дошкольники очень восприимчивы к слову, все быстро запоминают и воспроизводят: у них активно «работает» непроизвольная память, т.е. они запоминают все буквально, даже не желая того.</a:t>
            </a:r>
          </a:p>
          <a:p>
            <a:r>
              <a:rPr lang="ru-RU" dirty="0" smtClean="0"/>
              <a:t> </a:t>
            </a:r>
          </a:p>
          <a:p>
            <a:r>
              <a:rPr lang="ru-RU" dirty="0" smtClean="0"/>
              <a:t>Дети  осваивают  родной  язык,  подражая  разговорной  речи  взрослых.  Современный ребенок мало времени проводит в обществе взрослых (все больше за компьютером или у телевизора), редко слышит рассказы и сказки из уст родителей. Вследствие этого возникают проблемы, с которыми сталкиваются  и родители, и воспитатели, ставя перед собой задачу развития речи дошкольника.</a:t>
            </a:r>
          </a:p>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advTm="4000">
        <p:fade/>
      </p:transition>
    </mc:Choice>
    <mc:Fallback>
      <p:transition spd="med" advTm="4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0" y="-315416"/>
          <a:ext cx="9144000" cy="7173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4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323528" y="188640"/>
            <a:ext cx="8568952" cy="6669360"/>
          </a:xfrm>
        </p:spPr>
        <p:txBody>
          <a:bodyPr>
            <a:normAutofit/>
          </a:bodyPr>
          <a:lstStyle/>
          <a:p>
            <a:r>
              <a:rPr lang="ru-RU" sz="1600" dirty="0" smtClean="0">
                <a:solidFill>
                  <a:schemeClr val="tx1"/>
                </a:solidFill>
                <a:effectLst/>
                <a:latin typeface="Garamond" pitchFamily="18" charset="0"/>
              </a:rPr>
              <a:t/>
            </a:r>
            <a:br>
              <a:rPr lang="ru-RU" sz="1600" dirty="0" smtClean="0">
                <a:solidFill>
                  <a:schemeClr val="tx1"/>
                </a:solidFill>
                <a:effectLst/>
                <a:latin typeface="Garamond" pitchFamily="18" charset="0"/>
              </a:rPr>
            </a:br>
            <a:r>
              <a:rPr lang="ru-RU" sz="1600" dirty="0" smtClean="0">
                <a:solidFill>
                  <a:schemeClr val="tx1"/>
                </a:solidFill>
                <a:effectLst/>
                <a:latin typeface="Garamond" pitchFamily="18" charset="0"/>
              </a:rPr>
              <a:t/>
            </a:r>
            <a:br>
              <a:rPr lang="ru-RU" sz="1600" dirty="0" smtClean="0">
                <a:solidFill>
                  <a:schemeClr val="tx1"/>
                </a:solidFill>
                <a:effectLst/>
                <a:latin typeface="Garamond" pitchFamily="18" charset="0"/>
              </a:rPr>
            </a:br>
            <a:r>
              <a:rPr lang="ru-RU" sz="1600" dirty="0" smtClean="0">
                <a:solidFill>
                  <a:schemeClr val="tx1"/>
                </a:solidFill>
                <a:effectLst/>
                <a:latin typeface="Garamond" pitchFamily="18" charset="0"/>
              </a:rPr>
              <a:t/>
            </a:r>
            <a:br>
              <a:rPr lang="ru-RU" sz="1600" dirty="0" smtClean="0">
                <a:solidFill>
                  <a:schemeClr val="tx1"/>
                </a:solidFill>
                <a:effectLst/>
                <a:latin typeface="Garamond" pitchFamily="18" charset="0"/>
              </a:rPr>
            </a:br>
            <a:r>
              <a:rPr lang="ru-RU" sz="1600" dirty="0" smtClean="0">
                <a:solidFill>
                  <a:schemeClr val="tx1"/>
                </a:solidFill>
                <a:effectLst/>
                <a:latin typeface="Garamond" pitchFamily="18" charset="0"/>
              </a:rPr>
              <a:t/>
            </a:r>
            <a:br>
              <a:rPr lang="ru-RU" sz="1600" dirty="0" smtClean="0">
                <a:solidFill>
                  <a:schemeClr val="tx1"/>
                </a:solidFill>
                <a:effectLst/>
                <a:latin typeface="Garamond" pitchFamily="18" charset="0"/>
              </a:rPr>
            </a:br>
            <a:r>
              <a:rPr lang="ru-RU" sz="1800" dirty="0" smtClean="0">
                <a:solidFill>
                  <a:schemeClr val="tx1"/>
                </a:solidFill>
                <a:effectLst/>
                <a:latin typeface="Garamond" pitchFamily="18" charset="0"/>
              </a:rPr>
              <a:t>Многих трудностей можно избежать, если </a:t>
            </a:r>
            <a:r>
              <a:rPr lang="ru-RU" sz="1800" i="1" dirty="0" smtClean="0">
                <a:solidFill>
                  <a:schemeClr val="tx1"/>
                </a:solidFill>
                <a:effectLst/>
                <a:latin typeface="Garamond" pitchFamily="18" charset="0"/>
              </a:rPr>
              <a:t>систематически заниматься речевым развитием дошкольников. Особое место в этом процессе отводится использованию художественных текстов:   </a:t>
            </a:r>
            <a:r>
              <a:rPr lang="ru-RU" sz="1800" dirty="0" err="1" smtClean="0">
                <a:solidFill>
                  <a:schemeClr val="tx1"/>
                </a:solidFill>
                <a:effectLst/>
                <a:latin typeface="Garamond" pitchFamily="18" charset="0"/>
              </a:rPr>
              <a:t>потешек</a:t>
            </a:r>
            <a:r>
              <a:rPr lang="ru-RU" sz="1800" dirty="0" smtClean="0">
                <a:solidFill>
                  <a:schemeClr val="tx1"/>
                </a:solidFill>
                <a:effectLst/>
                <a:latin typeface="Garamond" pitchFamily="18" charset="0"/>
              </a:rPr>
              <a:t>, колыбельных песен, сказок, детских стихов, пословиц и поговорок и т.д. Известно, что художественная литература - это и волшебный мир, в который с удовольствием погружается ребенок, и источник информации об окружающем мире, и необходимое условие нормального речевого развития.</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Читайте ребенку, начиная с раннего возраста.</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Колыбельные песни и  </a:t>
            </a:r>
            <a:r>
              <a:rPr lang="ru-RU" sz="1800" dirty="0" err="1" smtClean="0">
                <a:solidFill>
                  <a:schemeClr val="tx1"/>
                </a:solidFill>
                <a:effectLst/>
                <a:latin typeface="Garamond" pitchFamily="18" charset="0"/>
              </a:rPr>
              <a:t>потешки</a:t>
            </a:r>
            <a:r>
              <a:rPr lang="ru-RU" sz="1800" dirty="0" smtClean="0">
                <a:solidFill>
                  <a:schemeClr val="tx1"/>
                </a:solidFill>
                <a:effectLst/>
                <a:latin typeface="Garamond" pitchFamily="18" charset="0"/>
              </a:rPr>
              <a:t> - бесценный материал, который позволяет ребенку «почувствовать» язык, ощутить его мелодичность и ритм, проникнуться народным духом, очистить свою речь от сленговых словечек.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Колыбельные и </a:t>
            </a:r>
            <a:r>
              <a:rPr lang="ru-RU" sz="1800" dirty="0" err="1" smtClean="0">
                <a:solidFill>
                  <a:schemeClr val="tx1"/>
                </a:solidFill>
                <a:effectLst/>
                <a:latin typeface="Garamond" pitchFamily="18" charset="0"/>
              </a:rPr>
              <a:t>потешки</a:t>
            </a:r>
            <a:r>
              <a:rPr lang="ru-RU" sz="1800" dirty="0" smtClean="0">
                <a:solidFill>
                  <a:schemeClr val="tx1"/>
                </a:solidFill>
                <a:effectLst/>
                <a:latin typeface="Garamond" pitchFamily="18" charset="0"/>
              </a:rPr>
              <a:t> обогащают словарь и кругозор детей, обучают образовывать однокоренные слова (например, </a:t>
            </a:r>
            <a:r>
              <a:rPr lang="ru-RU" sz="1800" i="1" dirty="0" err="1" smtClean="0">
                <a:solidFill>
                  <a:schemeClr val="tx1"/>
                </a:solidFill>
                <a:effectLst/>
                <a:latin typeface="Garamond" pitchFamily="18" charset="0"/>
              </a:rPr>
              <a:t>котя</a:t>
            </a:r>
            <a:r>
              <a:rPr lang="ru-RU" sz="1800" i="1" dirty="0" smtClean="0">
                <a:solidFill>
                  <a:schemeClr val="tx1"/>
                </a:solidFill>
                <a:effectLst/>
                <a:latin typeface="Garamond" pitchFamily="18" charset="0"/>
              </a:rPr>
              <a:t>, </a:t>
            </a:r>
            <a:r>
              <a:rPr lang="ru-RU" sz="1800" i="1" dirty="0" err="1" smtClean="0">
                <a:solidFill>
                  <a:schemeClr val="tx1"/>
                </a:solidFill>
                <a:effectLst/>
                <a:latin typeface="Garamond" pitchFamily="18" charset="0"/>
              </a:rPr>
              <a:t>котенька</a:t>
            </a:r>
            <a:r>
              <a:rPr lang="ru-RU" sz="1800" i="1" dirty="0" smtClean="0">
                <a:solidFill>
                  <a:schemeClr val="tx1"/>
                </a:solidFill>
                <a:effectLst/>
                <a:latin typeface="Garamond" pitchFamily="18" charset="0"/>
              </a:rPr>
              <a:t>, </a:t>
            </a:r>
            <a:r>
              <a:rPr lang="ru-RU" sz="1800" i="1" dirty="0" err="1" smtClean="0">
                <a:solidFill>
                  <a:schemeClr val="tx1"/>
                </a:solidFill>
                <a:effectLst/>
                <a:latin typeface="Garamond" pitchFamily="18" charset="0"/>
              </a:rPr>
              <a:t>коток</a:t>
            </a:r>
            <a:r>
              <a:rPr lang="ru-RU" sz="1800" i="1" dirty="0" smtClean="0">
                <a:solidFill>
                  <a:schemeClr val="tx1"/>
                </a:solidFill>
                <a:effectLst/>
                <a:latin typeface="Garamond" pitchFamily="18" charset="0"/>
              </a:rPr>
              <a:t>; коза, козонька </a:t>
            </a:r>
            <a:r>
              <a:rPr lang="ru-RU" sz="1800" dirty="0" smtClean="0">
                <a:solidFill>
                  <a:schemeClr val="tx1"/>
                </a:solidFill>
                <a:effectLst/>
                <a:latin typeface="Garamond" pitchFamily="18" charset="0"/>
              </a:rPr>
              <a:t>и т.д.), позволяют запоминать слова , формы слов и словосочетаний.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Положительная эмоциональная окраска колыбельных песен и </a:t>
            </a:r>
            <a:r>
              <a:rPr lang="ru-RU" sz="1800" dirty="0" err="1" smtClean="0">
                <a:solidFill>
                  <a:schemeClr val="tx1"/>
                </a:solidFill>
                <a:effectLst/>
                <a:latin typeface="Garamond" pitchFamily="18" charset="0"/>
              </a:rPr>
              <a:t>потешек</a:t>
            </a:r>
            <a:r>
              <a:rPr lang="ru-RU" sz="1800" dirty="0" smtClean="0">
                <a:solidFill>
                  <a:schemeClr val="tx1"/>
                </a:solidFill>
                <a:effectLst/>
                <a:latin typeface="Garamond" pitchFamily="18" charset="0"/>
              </a:rPr>
              <a:t> делает освоение речи более успешным; повторяющиеся звукосочетания, фразы, звукоподражания развивают фонематический слух</a:t>
            </a:r>
            <a:r>
              <a:rPr lang="ru-RU" sz="1600" dirty="0" smtClean="0">
                <a:solidFill>
                  <a:schemeClr val="tx1"/>
                </a:solidFill>
                <a:effectLst/>
                <a:latin typeface="Garamond" pitchFamily="18" charset="0"/>
              </a:rPr>
              <a:t>.</a:t>
            </a:r>
            <a:br>
              <a:rPr lang="ru-RU" sz="1600" dirty="0" smtClean="0">
                <a:solidFill>
                  <a:schemeClr val="tx1"/>
                </a:solidFill>
                <a:effectLst/>
                <a:latin typeface="Garamond" pitchFamily="18" charset="0"/>
              </a:rPr>
            </a:br>
            <a:r>
              <a:rPr lang="ru-RU" sz="1600" dirty="0" smtClean="0">
                <a:solidFill>
                  <a:schemeClr val="tx1"/>
                </a:solidFill>
                <a:effectLst/>
                <a:latin typeface="Garamond" pitchFamily="18" charset="0"/>
              </a:rPr>
              <a:t> </a:t>
            </a:r>
            <a:r>
              <a:rPr lang="ru-RU" sz="1400" dirty="0" smtClean="0">
                <a:solidFill>
                  <a:schemeClr val="tx1"/>
                </a:solidFill>
                <a:latin typeface="Garamond" pitchFamily="18" charset="0"/>
              </a:rPr>
              <a:t/>
            </a:r>
            <a:br>
              <a:rPr lang="ru-RU" sz="1400" dirty="0" smtClean="0">
                <a:solidFill>
                  <a:schemeClr val="tx1"/>
                </a:solidFill>
                <a:latin typeface="Garamond" pitchFamily="18" charset="0"/>
              </a:rPr>
            </a:br>
            <a:endParaRPr lang="ru-RU" sz="1400" dirty="0">
              <a:solidFill>
                <a:schemeClr val="tx1"/>
              </a:solidFill>
              <a:latin typeface="Garamond" pitchFamily="18" charset="0"/>
            </a:endParaRPr>
          </a:p>
        </p:txBody>
      </p:sp>
    </p:spTree>
    <p:extLst>
      <p:ext uri="{BB962C8B-B14F-4D97-AF65-F5344CB8AC3E}">
        <p14:creationId xmlns:p14="http://schemas.microsoft.com/office/powerpoint/2010/main" xmlns="" val="116151241"/>
      </p:ext>
    </p:extLst>
  </p:cSld>
  <p:clrMapOvr>
    <a:masterClrMapping/>
  </p:clrMapOvr>
  <mc:AlternateContent xmlns:mc="http://schemas.openxmlformats.org/markup-compatibility/2006">
    <mc:Choice xmlns:p14="http://schemas.microsoft.com/office/powerpoint/2010/main" xmlns="" Requires="p14">
      <p:transition spd="med" p14:dur="700" advClick="0" advTm="8000">
        <p:fade/>
      </p:transition>
    </mc:Choice>
    <mc:Fallback>
      <p:transition spd="med" advClick="0" advTm="8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title"/>
          </p:nvPr>
        </p:nvSpPr>
        <p:spPr>
          <a:xfrm>
            <a:off x="755576" y="1268760"/>
            <a:ext cx="7560840" cy="4968552"/>
          </a:xfrm>
        </p:spPr>
        <p:txBody>
          <a:bodyPr>
            <a:normAutofit/>
          </a:bodyPr>
          <a:lstStyle/>
          <a:p>
            <a:pPr algn="l"/>
            <a:r>
              <a:rPr lang="ru-RU" sz="1600" dirty="0" smtClean="0">
                <a:solidFill>
                  <a:schemeClr val="tx1"/>
                </a:solidFill>
                <a:effectLst/>
              </a:rPr>
              <a:t>   </a:t>
            </a:r>
            <a:br>
              <a:rPr lang="ru-RU" sz="1600" dirty="0" smtClean="0">
                <a:solidFill>
                  <a:schemeClr val="tx1"/>
                </a:solidFill>
                <a:effectLst/>
              </a:rPr>
            </a:br>
            <a:r>
              <a:rPr lang="ru-RU" sz="1600" dirty="0" smtClean="0">
                <a:solidFill>
                  <a:schemeClr val="tx1"/>
                </a:solidFill>
                <a:effectLst/>
              </a:rPr>
              <a:t> </a:t>
            </a:r>
            <a:r>
              <a:rPr lang="ru-RU" sz="1800" dirty="0" smtClean="0">
                <a:solidFill>
                  <a:schemeClr val="tx1"/>
                </a:solidFill>
                <a:effectLst/>
                <a:latin typeface="Garamond" pitchFamily="18" charset="0"/>
              </a:rPr>
              <a:t>Залогом успешной работы с детьми является неоднократное повторение одного и того же текста. Это необходимо для того, чтобы они воспринимали этот текст как старого знакомого.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    После многократного повторения текста, когда дети хорошо овладеют его содержанием, необходимо проводить работу по ответам на вопросы по тексту. Вопросы должны быть направлены на развитие поэтического слуха дошкольника, умения находить в небольшом тексте художественно-выразительные средства (эпитеты, сравнения, метафоры и др.), выделять предмет из ряда подобных.</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 Необходимость отвечать на вопросы не только развивает речь ребенка, делает ее образной, художественной, но и помогает сделать процесс восприятия художественной литературы осмысленным.</a:t>
            </a:r>
            <a:br>
              <a:rPr lang="ru-RU" sz="1800" dirty="0" smtClean="0">
                <a:solidFill>
                  <a:schemeClr val="tx1"/>
                </a:solidFill>
                <a:effectLst/>
                <a:latin typeface="Garamond" pitchFamily="18" charset="0"/>
              </a:rPr>
            </a:br>
            <a:r>
              <a:rPr lang="ru-RU" sz="1800" dirty="0" smtClean="0">
                <a:solidFill>
                  <a:schemeClr val="tx1"/>
                </a:solidFill>
                <a:effectLst/>
              </a:rPr>
              <a:t/>
            </a:r>
            <a:br>
              <a:rPr lang="ru-RU" sz="1800" dirty="0" smtClean="0">
                <a:solidFill>
                  <a:schemeClr val="tx1"/>
                </a:solidFill>
                <a:effectLst/>
              </a:rPr>
            </a:br>
            <a:r>
              <a:rPr lang="ru-RU" sz="1800" dirty="0" smtClean="0">
                <a:solidFill>
                  <a:schemeClr val="tx1"/>
                </a:solidFill>
                <a:effectLst/>
              </a:rPr>
              <a:t>   </a:t>
            </a:r>
            <a:r>
              <a:rPr lang="ru-RU" sz="1600" dirty="0" smtClean="0">
                <a:solidFill>
                  <a:schemeClr val="tx1"/>
                </a:solidFill>
                <a:effectLst/>
              </a:rPr>
              <a:t/>
            </a:r>
            <a:br>
              <a:rPr lang="ru-RU" sz="1600" dirty="0" smtClean="0">
                <a:solidFill>
                  <a:schemeClr val="tx1"/>
                </a:solidFill>
                <a:effectLst/>
              </a:rPr>
            </a:br>
            <a:r>
              <a:rPr lang="ru-RU" sz="1600" dirty="0" smtClean="0">
                <a:solidFill>
                  <a:schemeClr val="tx1"/>
                </a:solidFill>
                <a:effectLst/>
              </a:rPr>
              <a:t> </a:t>
            </a:r>
            <a:r>
              <a:rPr lang="ru-RU" sz="1400" dirty="0" smtClean="0"/>
              <a:t/>
            </a:r>
            <a:br>
              <a:rPr lang="ru-RU" sz="1400" dirty="0" smtClean="0"/>
            </a:br>
            <a:endParaRPr lang="ru-RU" sz="1400" dirty="0">
              <a:solidFill>
                <a:schemeClr val="tx1"/>
              </a:solidFill>
            </a:endParaRPr>
          </a:p>
        </p:txBody>
      </p:sp>
    </p:spTree>
    <p:extLst>
      <p:ext uri="{BB962C8B-B14F-4D97-AF65-F5344CB8AC3E}">
        <p14:creationId xmlns:p14="http://schemas.microsoft.com/office/powerpoint/2010/main" xmlns="" val="2291978369"/>
      </p:ext>
    </p:extLst>
  </p:cSld>
  <p:clrMapOvr>
    <a:masterClrMapping/>
  </p:clrMapOvr>
  <mc:AlternateContent xmlns:mc="http://schemas.openxmlformats.org/markup-compatibility/2006">
    <mc:Choice xmlns:p14="http://schemas.microsoft.com/office/powerpoint/2010/main" xmlns=""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512" y="1052736"/>
            <a:ext cx="8784976" cy="5544616"/>
          </a:xfrm>
        </p:spPr>
        <p:txBody>
          <a:bodyPr>
            <a:normAutofit/>
          </a:bodyPr>
          <a:lstStyle/>
          <a:p>
            <a:pPr algn="l"/>
            <a:r>
              <a:rPr lang="ru-RU" sz="2400" i="1" dirty="0" smtClean="0">
                <a:solidFill>
                  <a:srgbClr val="3333CC"/>
                </a:solidFill>
                <a:effectLst/>
                <a:latin typeface="Garamond" pitchFamily="18" charset="0"/>
              </a:rPr>
              <a:t>Как правильно читать детям</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800" dirty="0" smtClean="0">
                <a:solidFill>
                  <a:schemeClr val="tx1"/>
                </a:solidFill>
                <a:effectLst/>
                <a:latin typeface="Garamond" pitchFamily="18" charset="0"/>
              </a:rPr>
              <a:t>1. Читайте детям вслух регулярно!</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Оптимальный вариант - читать ежедневно, не менее 10-15 минут подряд.</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2. Организуйте процесс правильно!</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Важно, чтобы ребенку во время чтения (да и вам, конечно) было удобно; освещение должно быть яркое, но не слепящее; следует исключить отвлекающие моменты, и конечно — читать в удобное и подходящее для этого время.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3. Рационально выбирайте книги!</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Книги должны быть яркие и красивые, хотя чем старше становится ребенок, тем меньше следует читать книги с картинками, чтобы малыш научился включать собственную фантазию. Выбирайте разные литературные произведения, чтобы познакомить ребенка со всем многообразием жанров и авторов.</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4. Проведите предварительную подготовку!</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Перед чтением дайте ребенку книгу в руки: пусть он ее полистает, посмотрит картинки, предположит или догадается, о чем она.  Правильный настрой на чтение обеспечит хорошее восприятие.</a:t>
            </a:r>
            <a:r>
              <a:rPr lang="ru-RU" sz="1800" dirty="0" smtClean="0">
                <a:solidFill>
                  <a:schemeClr val="tx1"/>
                </a:solidFill>
                <a:latin typeface="Garamond" pitchFamily="18" charset="0"/>
              </a:rPr>
              <a:t/>
            </a:r>
            <a:br>
              <a:rPr lang="ru-RU" sz="1800" dirty="0" smtClean="0">
                <a:solidFill>
                  <a:schemeClr val="tx1"/>
                </a:solidFill>
                <a:latin typeface="Garamond" pitchFamily="18" charset="0"/>
              </a:rPr>
            </a:br>
            <a:endParaRPr lang="ru-RU" sz="1800" dirty="0">
              <a:solidFill>
                <a:schemeClr val="tx1"/>
              </a:solidFill>
              <a:latin typeface="Garamond" pitchFamily="18" charset="0"/>
            </a:endParaRPr>
          </a:p>
        </p:txBody>
      </p:sp>
    </p:spTree>
    <p:extLst>
      <p:ext uri="{BB962C8B-B14F-4D97-AF65-F5344CB8AC3E}">
        <p14:creationId xmlns:p14="http://schemas.microsoft.com/office/powerpoint/2010/main" xmlns="" val="3325332132"/>
      </p:ext>
    </p:extLst>
  </p:cSld>
  <p:clrMapOvr>
    <a:masterClrMapping/>
  </p:clrMapOvr>
  <mc:AlternateContent xmlns:mc="http://schemas.openxmlformats.org/markup-compatibility/2006">
    <mc:Choice xmlns:p14="http://schemas.microsoft.com/office/powerpoint/2010/main" xmlns="" Requires="p14">
      <p:transition spd="med" p14:dur="700" advClick="0" advTm="4000">
        <p:fade/>
      </p:transition>
    </mc:Choice>
    <mc:Fallback>
      <p:transition spd="med" advClick="0" advTm="4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9512" y="908720"/>
            <a:ext cx="8964488" cy="5949280"/>
          </a:xfrm>
        </p:spPr>
        <p:txBody>
          <a:bodyPr>
            <a:normAutofit fontScale="90000"/>
          </a:bodyPr>
          <a:lstStyle/>
          <a:p>
            <a:pPr algn="l"/>
            <a:r>
              <a:rPr lang="ru-RU" sz="1600" dirty="0" smtClean="0">
                <a:solidFill>
                  <a:schemeClr val="tx1"/>
                </a:solidFill>
                <a:effectLst/>
                <a:latin typeface="Garamond" pitchFamily="18" charset="0"/>
              </a:rPr>
              <a:t/>
            </a:r>
            <a:br>
              <a:rPr lang="ru-RU" sz="1600" dirty="0" smtClean="0">
                <a:solidFill>
                  <a:schemeClr val="tx1"/>
                </a:solidFill>
                <a:effectLst/>
                <a:latin typeface="Garamond" pitchFamily="18" charset="0"/>
              </a:rPr>
            </a:br>
            <a:r>
              <a:rPr lang="ru-RU" sz="1800" dirty="0" smtClean="0">
                <a:solidFill>
                  <a:schemeClr val="tx1"/>
                </a:solidFill>
                <a:effectLst/>
                <a:latin typeface="Garamond" pitchFamily="18" charset="0"/>
              </a:rPr>
              <a:t>5. Читайте выразительно!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При чтении вслух используйте все свое актерское мастерство: мимику, жесты, различные интонации, следите за четкостью произношения, эмоциональностью. Читайте медленнее, чем обычно говорите.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6. Поясняйте и отвечайте!</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Разъясняйте значение незнакомых слов, рассказывайте немного о непонятных ребенку героях (если он еще не сталкивался с ними раньше); отвечайте на вопросы, связанные с пониманием текста.</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7. Обсуждайте!</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После окончания чтения обязательно интересуйтесь мнением ребенка: понравилось ли ему? что именно понравилось и почему? кто из героев больше всех понравился? Задавайте как можно больше вопросов, начинающихся с "что", "когда", "где" и "почему"? Что чувствовали герои, и правильно ли они поступали. Это поможет ребенку научиться сопереживать, а также оценивать свои собственные поступки со стороны.</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8. Вспоминайте!</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Очень полезным упражнением для развития памяти будет время от времени вспоминать прочитанное. Предлагайте ребенку нарисовать рисунок на тему прочитанного произведения — например, героя, который больше всего понравился. Или пусть близкие родственники — дедушки и бабушки - почаще просят малыша пересказать прочитанное; это будет способствовать не только развитию памяти, но и устной речи.</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9. Подбирайте книги с учетом возрастных потребностей детей и их жизненного опыта.</a:t>
            </a:r>
            <a:r>
              <a:rPr lang="ru-RU" sz="1700" dirty="0" smtClean="0">
                <a:solidFill>
                  <a:schemeClr val="tx1"/>
                </a:solidFill>
                <a:effectLst/>
                <a:latin typeface="Garamond" pitchFamily="18" charset="0"/>
              </a:rPr>
              <a:t/>
            </a:r>
            <a:br>
              <a:rPr lang="ru-RU" sz="1700" dirty="0" smtClean="0">
                <a:solidFill>
                  <a:schemeClr val="tx1"/>
                </a:solidFill>
                <a:effectLst/>
                <a:latin typeface="Garamond" pitchFamily="18" charset="0"/>
              </a:rPr>
            </a:br>
            <a:r>
              <a:rPr lang="ru-RU" sz="1700" dirty="0" smtClean="0">
                <a:solidFill>
                  <a:schemeClr val="tx1"/>
                </a:solidFill>
                <a:effectLst/>
                <a:latin typeface="Garamond" pitchFamily="18" charset="0"/>
              </a:rPr>
              <a:t> </a:t>
            </a:r>
            <a:br>
              <a:rPr lang="ru-RU" sz="1700" dirty="0" smtClean="0">
                <a:solidFill>
                  <a:schemeClr val="tx1"/>
                </a:solidFill>
                <a:effectLst/>
                <a:latin typeface="Garamond" pitchFamily="18" charset="0"/>
              </a:rPr>
            </a:br>
            <a:endParaRPr lang="ru-RU" sz="1700" dirty="0">
              <a:solidFill>
                <a:schemeClr val="tx1"/>
              </a:solidFill>
              <a:effectLst/>
              <a:latin typeface="Garamond" pitchFamily="18" charset="0"/>
            </a:endParaRPr>
          </a:p>
        </p:txBody>
      </p:sp>
    </p:spTree>
    <p:extLst>
      <p:ext uri="{BB962C8B-B14F-4D97-AF65-F5344CB8AC3E}">
        <p14:creationId xmlns:p14="http://schemas.microsoft.com/office/powerpoint/2010/main" xmlns="" val="2868121054"/>
      </p:ext>
    </p:extLst>
  </p:cSld>
  <p:clrMapOvr>
    <a:masterClrMapping/>
  </p:clrMapOvr>
  <mc:AlternateContent xmlns:mc="http://schemas.openxmlformats.org/markup-compatibility/2006">
    <mc:Choice xmlns:p14="http://schemas.microsoft.com/office/powerpoint/2010/main" xmlns="" Requires="p14">
      <p:transition spd="med" p14:dur="700" advClick="0" advTm="7000">
        <p:fade/>
      </p:transition>
    </mc:Choice>
    <mc:Fallback>
      <p:transition spd="med" advClick="0" advTm="7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2123728" y="1484784"/>
            <a:ext cx="6912768" cy="5112568"/>
          </a:xfrm>
        </p:spPr>
        <p:txBody>
          <a:bodyPr>
            <a:normAutofit fontScale="90000"/>
          </a:bodyPr>
          <a:lstStyle/>
          <a:p>
            <a:pPr>
              <a:lnSpc>
                <a:spcPct val="150000"/>
              </a:lnSpc>
            </a:pPr>
            <a:r>
              <a:rPr lang="ru-RU" sz="2400" dirty="0" smtClean="0">
                <a:solidFill>
                  <a:srgbClr val="3333CC"/>
                </a:solidFill>
                <a:effectLst/>
                <a:latin typeface="Garamond" pitchFamily="18" charset="0"/>
              </a:rPr>
              <a:t>Группа детей раннего возраста. </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800" dirty="0" smtClean="0">
                <a:solidFill>
                  <a:schemeClr val="tx1"/>
                </a:solidFill>
                <a:effectLst/>
                <a:latin typeface="Garamond" pitchFamily="18" charset="0"/>
              </a:rPr>
              <a:t>В возрасте до 2-х лет играют большую роль иллюстрации - зрительные образы и слова постепенно становятся для малыша одним целым, а это уже основа развития наглядно-образного мышления. Рисунки из первых книжек помогают формировать у ребенка точное представление о мире, в который он пришел. Вот почему книжки для этого возраста должны быть хорошо иллюстрированы. А взрослым необходимо помочь ребенку соединить картинку и текст воедино. При покупке самой книги или сборника сказок и стихов обратите внимание на их художественное оформление. Книги для малышей должны содержать минимум текста, с простой и понятной лексикой, простыми, понятными и однозначными героями и максимум иллюстраций. Самое главное требование к рисункам в книгах для маленьких детей - чтобы картинка была крупной, красочной, живописной, а главное - понятной малышу.</a:t>
            </a:r>
            <a:br>
              <a:rPr lang="ru-RU" sz="1800" dirty="0" smtClean="0">
                <a:solidFill>
                  <a:schemeClr val="tx1"/>
                </a:solidFill>
                <a:effectLst/>
                <a:latin typeface="Garamond" pitchFamily="18" charset="0"/>
              </a:rPr>
            </a:br>
            <a:r>
              <a:rPr lang="ru-RU" sz="1400" dirty="0" smtClean="0">
                <a:solidFill>
                  <a:schemeClr val="tx1"/>
                </a:solidFill>
              </a:rPr>
              <a:t/>
            </a:r>
            <a:br>
              <a:rPr lang="ru-RU" sz="1400" dirty="0" smtClean="0">
                <a:solidFill>
                  <a:schemeClr val="tx1"/>
                </a:solidFill>
              </a:rPr>
            </a:br>
            <a:endParaRPr lang="ru-RU" sz="1400" dirty="0">
              <a:solidFill>
                <a:schemeClr val="tx1"/>
              </a:solidFill>
            </a:endParaRPr>
          </a:p>
        </p:txBody>
      </p:sp>
      <p:pic>
        <p:nvPicPr>
          <p:cNvPr id="22530" name="Picture 2" descr="http://vse-zdes.ua/media/k2/items/cache/99cab68bfe5d90795d3b37d36741c4d8_XL.jpg"/>
          <p:cNvPicPr>
            <a:picLocks noChangeAspect="1" noChangeArrowheads="1"/>
          </p:cNvPicPr>
          <p:nvPr/>
        </p:nvPicPr>
        <p:blipFill>
          <a:blip r:embed="rId2" cstate="print"/>
          <a:srcRect/>
          <a:stretch>
            <a:fillRect/>
          </a:stretch>
        </p:blipFill>
        <p:spPr bwMode="auto">
          <a:xfrm>
            <a:off x="0" y="1700808"/>
            <a:ext cx="2123728" cy="3456384"/>
          </a:xfrm>
          <a:prstGeom prst="rect">
            <a:avLst/>
          </a:prstGeom>
          <a:noFill/>
        </p:spPr>
      </p:pic>
    </p:spTree>
    <p:extLst>
      <p:ext uri="{BB962C8B-B14F-4D97-AF65-F5344CB8AC3E}">
        <p14:creationId xmlns:p14="http://schemas.microsoft.com/office/powerpoint/2010/main" xmlns="" val="2454236339"/>
      </p:ext>
    </p:extLst>
  </p:cSld>
  <p:clrMapOvr>
    <a:masterClrMapping/>
  </p:clrMapOvr>
  <mc:AlternateContent xmlns:mc="http://schemas.openxmlformats.org/markup-compatibility/2006">
    <mc:Choice xmlns:p14="http://schemas.microsoft.com/office/powerpoint/2010/main" xmlns="" Requires="p14">
      <p:transition spd="med" p14:dur="700" advClick="0" advTm="7000">
        <p:fade/>
      </p:transition>
    </mc:Choice>
    <mc:Fallback>
      <p:transition spd="med" advClick="0" advTm="7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39552" y="1340768"/>
            <a:ext cx="8208912" cy="5400600"/>
          </a:xfrm>
        </p:spPr>
        <p:txBody>
          <a:bodyPr>
            <a:normAutofit fontScale="90000"/>
          </a:bodyPr>
          <a:lstStyle/>
          <a:p>
            <a:pPr algn="l"/>
            <a:r>
              <a:rPr lang="ru-RU" sz="2800" dirty="0" smtClean="0">
                <a:solidFill>
                  <a:srgbClr val="3333CC"/>
                </a:solidFill>
                <a:effectLst/>
                <a:latin typeface="Garamond" pitchFamily="18" charset="0"/>
              </a:rPr>
              <a:t>Список  литературы для детей от года до 2 лет.</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400" dirty="0" smtClean="0">
                <a:solidFill>
                  <a:schemeClr val="tx1"/>
                </a:solidFill>
                <a:effectLst/>
                <a:latin typeface="Garamond" pitchFamily="18" charset="0"/>
              </a:rPr>
              <a:t> </a:t>
            </a:r>
            <a:br>
              <a:rPr lang="ru-RU" sz="1400" dirty="0" smtClean="0">
                <a:solidFill>
                  <a:schemeClr val="tx1"/>
                </a:solidFill>
                <a:effectLst/>
                <a:latin typeface="Garamond" pitchFamily="18" charset="0"/>
              </a:rPr>
            </a:br>
            <a:r>
              <a:rPr lang="ru-RU" sz="1800" dirty="0" smtClean="0">
                <a:solidFill>
                  <a:schemeClr val="tx1"/>
                </a:solidFill>
                <a:effectLst/>
                <a:latin typeface="Garamond" pitchFamily="18" charset="0"/>
              </a:rPr>
              <a:t>Приучайте слушать и понимать короткие, доступные по содержанию народные песенки, потешки, сказки, а также авторские произведения (проза, стихи).</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Сопровождайте чтение (рассказывание) показом картинок, игрушек, действий. Приучайте детей слушать хорошо знакомые произведения без наглядного сопровождения.</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rPr>
              <a:t>Предоставляйте возможность повторять вслед за взрослым некоторые слова стихотворного текста и выполнять несложные действия, о которых говорится в поэтическом произведении. Обращайте внимание на интонационную выразительность речи детей.</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2000" dirty="0" smtClean="0">
                <a:solidFill>
                  <a:schemeClr val="tx1"/>
                </a:solidFill>
                <a:effectLst/>
                <a:latin typeface="Garamond" pitchFamily="18" charset="0"/>
              </a:rPr>
              <a:t>Русский фольклор.</a:t>
            </a:r>
            <a:br>
              <a:rPr lang="ru-RU" sz="2000" dirty="0" smtClean="0">
                <a:solidFill>
                  <a:schemeClr val="tx1"/>
                </a:solidFill>
                <a:effectLst/>
                <a:latin typeface="Garamond" pitchFamily="18" charset="0"/>
              </a:rPr>
            </a:br>
            <a:r>
              <a:rPr lang="ru-RU" sz="2000" dirty="0" smtClean="0">
                <a:solidFill>
                  <a:schemeClr val="tx1"/>
                </a:solidFill>
                <a:effectLst/>
                <a:latin typeface="Garamond" pitchFamily="18" charset="0"/>
              </a:rPr>
              <a:t>Русские народные песенки, потешки.</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800" dirty="0" smtClean="0">
                <a:solidFill>
                  <a:srgbClr val="3333CC"/>
                </a:solidFill>
                <a:effectLst/>
                <a:latin typeface="Garamond" pitchFamily="18" charset="0"/>
                <a:hlinkClick r:id="rId2"/>
              </a:rPr>
              <a:t>«Ладушки, ладушки!..»,      «Петушок, петушок...»,</a:t>
            </a:r>
            <a:r>
              <a:rPr lang="ru-RU" sz="1800" dirty="0" smtClean="0">
                <a:solidFill>
                  <a:srgbClr val="3333CC"/>
                </a:solidFill>
                <a:effectLst/>
                <a:latin typeface="Garamond" pitchFamily="18" charset="0"/>
              </a:rPr>
              <a:t/>
            </a:r>
            <a:br>
              <a:rPr lang="ru-RU" sz="1800" dirty="0" smtClean="0">
                <a:solidFill>
                  <a:srgbClr val="3333CC"/>
                </a:solidFill>
                <a:effectLst/>
                <a:latin typeface="Garamond" pitchFamily="18" charset="0"/>
              </a:rPr>
            </a:br>
            <a:r>
              <a:rPr lang="ru-RU" sz="1800" dirty="0" smtClean="0">
                <a:solidFill>
                  <a:srgbClr val="3333CC"/>
                </a:solidFill>
                <a:effectLst/>
                <a:latin typeface="Garamond" pitchFamily="18" charset="0"/>
              </a:rPr>
              <a:t>«Большие ноги...»,                  </a:t>
            </a:r>
            <a:r>
              <a:rPr lang="ru-RU" sz="1800" dirty="0" smtClean="0">
                <a:solidFill>
                  <a:srgbClr val="3333CC"/>
                </a:solidFill>
                <a:effectLst/>
                <a:latin typeface="Garamond" pitchFamily="18" charset="0"/>
                <a:hlinkClick r:id="rId2"/>
              </a:rPr>
              <a:t> «Водичка, водичка...»,</a:t>
            </a:r>
            <a:r>
              <a:rPr lang="ru-RU" sz="1800" dirty="0" smtClean="0">
                <a:solidFill>
                  <a:schemeClr val="tx1"/>
                </a:solidFill>
                <a:effectLst/>
                <a:latin typeface="Garamond" pitchFamily="18" charset="0"/>
              </a:rPr>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hlinkClick r:id="rId3"/>
              </a:rPr>
              <a:t>«Баю-бай, баю-бай</a:t>
            </a:r>
            <a:r>
              <a:rPr lang="ru-RU" sz="1800" dirty="0" smtClean="0">
                <a:solidFill>
                  <a:srgbClr val="3333CC"/>
                </a:solidFill>
                <a:effectLst/>
                <a:latin typeface="Garamond" pitchFamily="18" charset="0"/>
                <a:hlinkClick r:id="rId3"/>
              </a:rPr>
              <a:t>...</a:t>
            </a:r>
            <a:r>
              <a:rPr lang="ru-RU" sz="1800" dirty="0" smtClean="0">
                <a:solidFill>
                  <a:srgbClr val="3333CC"/>
                </a:solidFill>
                <a:effectLst/>
                <a:latin typeface="Garamond" pitchFamily="18" charset="0"/>
              </a:rPr>
              <a:t>»,              «Пошел кот под мосток...»</a:t>
            </a:r>
            <a:r>
              <a:rPr lang="ru-RU" sz="1800" dirty="0" smtClean="0">
                <a:solidFill>
                  <a:schemeClr val="tx1"/>
                </a:solidFill>
                <a:effectLst/>
                <a:latin typeface="Garamond" pitchFamily="18" charset="0"/>
              </a:rPr>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hlinkClick r:id="rId2"/>
              </a:rPr>
              <a:t>«Киска, киска, киска, брысь!..»,               «Как у нашего кота...»</a:t>
            </a:r>
            <a:r>
              <a:rPr lang="ru-RU" sz="1800" dirty="0" smtClean="0">
                <a:solidFill>
                  <a:schemeClr val="tx1"/>
                </a:solidFill>
                <a:effectLst/>
                <a:latin typeface="Garamond" pitchFamily="18" charset="0"/>
              </a:rPr>
              <a:t>.</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2000" dirty="0" smtClean="0">
                <a:solidFill>
                  <a:schemeClr val="tx1"/>
                </a:solidFill>
                <a:effectLst/>
                <a:latin typeface="Garamond" pitchFamily="18" charset="0"/>
              </a:rPr>
              <a:t>Русские народные сказки.</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r>
              <a:rPr lang="ru-RU" sz="1800" dirty="0" smtClean="0">
                <a:solidFill>
                  <a:schemeClr val="tx1"/>
                </a:solidFill>
                <a:effectLst/>
                <a:latin typeface="Garamond" pitchFamily="18" charset="0"/>
                <a:hlinkClick r:id="rId4"/>
              </a:rPr>
              <a:t>"Золотое яичко"(«Курочка Ряба»)</a:t>
            </a:r>
            <a:r>
              <a:rPr lang="ru-RU" sz="1800" dirty="0" smtClean="0">
                <a:solidFill>
                  <a:schemeClr val="tx1"/>
                </a:solidFill>
                <a:effectLst/>
                <a:latin typeface="Garamond" pitchFamily="18" charset="0"/>
              </a:rPr>
              <a:t>, </a:t>
            </a:r>
            <a:r>
              <a:rPr lang="ru-RU" sz="1800" dirty="0" smtClean="0">
                <a:solidFill>
                  <a:schemeClr val="tx1"/>
                </a:solidFill>
                <a:effectLst/>
                <a:latin typeface="Garamond" pitchFamily="18" charset="0"/>
                <a:hlinkClick r:id="rId5" tooltip="скачать"/>
              </a:rPr>
              <a:t>«Репка» (обр. К. Ушинского);</a:t>
            </a:r>
            <a:r>
              <a:rPr lang="ru-RU" sz="1800" dirty="0" smtClean="0">
                <a:solidFill>
                  <a:schemeClr val="tx1"/>
                </a:solidFill>
                <a:effectLst/>
                <a:latin typeface="Garamond" pitchFamily="18" charset="0"/>
              </a:rPr>
              <a:t/>
            </a:r>
            <a:br>
              <a:rPr lang="ru-RU" sz="1800" dirty="0" smtClean="0">
                <a:solidFill>
                  <a:schemeClr val="tx1"/>
                </a:solidFill>
                <a:effectLst/>
                <a:latin typeface="Garamond" pitchFamily="18" charset="0"/>
              </a:rPr>
            </a:br>
            <a:r>
              <a:rPr lang="ru-RU" sz="1800" dirty="0" smtClean="0">
                <a:solidFill>
                  <a:schemeClr val="tx1"/>
                </a:solidFill>
                <a:effectLst/>
                <a:latin typeface="Garamond" pitchFamily="18" charset="0"/>
                <a:hlinkClick r:id="rId6"/>
              </a:rPr>
              <a:t>«Как коза избушку построила» (обр. М. Булатова).</a:t>
            </a:r>
            <a:r>
              <a:rPr lang="ru-RU" sz="1400" dirty="0" smtClean="0">
                <a:solidFill>
                  <a:schemeClr val="tx1"/>
                </a:solidFill>
                <a:effectLst/>
                <a:latin typeface="Garamond" pitchFamily="18" charset="0"/>
              </a:rPr>
              <a:t/>
            </a:r>
            <a:br>
              <a:rPr lang="ru-RU" sz="1400" dirty="0" smtClean="0">
                <a:solidFill>
                  <a:schemeClr val="tx1"/>
                </a:solidFill>
                <a:effectLst/>
                <a:latin typeface="Garamond" pitchFamily="18" charset="0"/>
              </a:rPr>
            </a:br>
            <a:endParaRPr lang="ru-RU" sz="1400" dirty="0">
              <a:solidFill>
                <a:schemeClr val="tx1"/>
              </a:solidFill>
              <a:effectLst/>
              <a:latin typeface="Garamond" pitchFamily="18" charset="0"/>
            </a:endParaRPr>
          </a:p>
        </p:txBody>
      </p:sp>
    </p:spTree>
    <p:extLst>
      <p:ext uri="{BB962C8B-B14F-4D97-AF65-F5344CB8AC3E}">
        <p14:creationId xmlns:p14="http://schemas.microsoft.com/office/powerpoint/2010/main" xmlns="" val="2380890408"/>
      </p:ext>
    </p:extLst>
  </p:cSld>
  <p:clrMapOvr>
    <a:masterClrMapping/>
  </p:clrMapOvr>
  <mc:AlternateContent xmlns:mc="http://schemas.openxmlformats.org/markup-compatibility/2006">
    <mc:Choice xmlns:p14="http://schemas.microsoft.com/office/powerpoint/2010/main" xmlns="" Requires="p14">
      <p:transition spd="med" p14:dur="700" advClick="0" advTm="8000">
        <p:fade/>
      </p:transition>
    </mc:Choice>
    <mc:Fallback>
      <p:transition spd="med" advClick="0" advTm="8000">
        <p:fade/>
      </p:transition>
    </mc:Fallback>
  </mc:AlternateContent>
  <p:timing>
    <p:tnLst>
      <p:par>
        <p:cTn id="1" dur="indefinite" restart="never" nodeType="tmRoot"/>
      </p:par>
    </p:tnLst>
  </p:timing>
</p:sld>
</file>

<file path=ppt/theme/theme1.xml><?xml version="1.0" encoding="utf-8"?>
<a:theme xmlns:a="http://schemas.openxmlformats.org/drawingml/2006/main" name="CSC(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3536AC-B4A1-4E0B-B6E7-0186F6B998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CSC(3)</Template>
  <TotalTime>788</TotalTime>
  <Words>291</Words>
  <Application>Microsoft Office PowerPoint</Application>
  <PresentationFormat>Экран (4:3)</PresentationFormat>
  <Paragraphs>23</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CSC(3)</vt:lpstr>
      <vt:lpstr>Воспитание ценностного отношения  к русскому литературному языку посредством обогащения читательского опыта в условиях ДОУ и семьи</vt:lpstr>
      <vt:lpstr> </vt:lpstr>
      <vt:lpstr>Слайд 3</vt:lpstr>
      <vt:lpstr>    Многих трудностей можно избежать, если систематически заниматься речевым развитием дошкольников. Особое место в этом процессе отводится использованию художественных текстов:   потешек, колыбельных песен, сказок, детских стихов, пословиц и поговорок и т.д. Известно, что художественная литература - это и волшебный мир, в который с удовольствием погружается ребенок, и источник информации об окружающем мире, и необходимое условие нормального речевого развития.  Читайте ребенку, начиная с раннего возраста. Колыбельные песни и  потешки - бесценный материал, который позволяет ребенку «почувствовать» язык, ощутить его мелодичность и ритм, проникнуться народным духом, очистить свою речь от сленговых словечек.  Колыбельные и потешки обогащают словарь и кругозор детей, обучают образовывать однокоренные слова (например, котя, котенька, коток; коза, козонька и т.д.), позволяют запоминать слова , формы слов и словосочетаний.  Положительная эмоциональная окраска колыбельных песен и потешек делает освоение речи более успешным; повторяющиеся звукосочетания, фразы, звукоподражания развивают фонематический слух.   </vt:lpstr>
      <vt:lpstr>     Залогом успешной работы с детьми является неоднократное повторение одного и того же текста. Это необходимо для того, чтобы они воспринимали этот текст как старого знакомого.           После многократного повторения текста, когда дети хорошо овладеют его содержанием, необходимо проводить работу по ответам на вопросы по тексту. Вопросы должны быть направлены на развитие поэтического слуха дошкольника, умения находить в небольшом тексте художественно-выразительные средства (эпитеты, сравнения, метафоры и др.), выделять предмет из ряда подобных.  Необходимость отвечать на вопросы не только развивает речь ребенка, делает ее образной, художественной, но и помогает сделать процесс восприятия художественной литературы осмысленным.        </vt:lpstr>
      <vt:lpstr>Как правильно читать детям  1. Читайте детям вслух регулярно! Оптимальный вариант - читать ежедневно, не менее 10-15 минут подряд. 2. Организуйте процесс правильно! Важно, чтобы ребенку во время чтения (да и вам, конечно) было удобно; освещение должно быть яркое, но не слепящее; следует исключить отвлекающие моменты, и конечно — читать в удобное и подходящее для этого время.  3. Рационально выбирайте книги! Книги должны быть яркие и красивые, хотя чем старше становится ребенок, тем меньше следует читать книги с картинками, чтобы малыш научился включать собственную фантазию. Выбирайте разные литературные произведения, чтобы познакомить ребенка со всем многообразием жанров и авторов. 4. Проведите предварительную подготовку! Перед чтением дайте ребенку книгу в руки: пусть он ее полистает, посмотрит картинки, предположит или догадается, о чем она.  Правильный настрой на чтение обеспечит хорошее восприятие. </vt:lpstr>
      <vt:lpstr> 5. Читайте выразительно!  При чтении вслух используйте все свое актерское мастерство: мимику, жесты, различные интонации, следите за четкостью произношения, эмоциональностью. Читайте медленнее, чем обычно говорите.  6. Поясняйте и отвечайте! Разъясняйте значение незнакомых слов, рассказывайте немного о непонятных ребенку героях (если он еще не сталкивался с ними раньше); отвечайте на вопросы, связанные с пониманием текста. 7. Обсуждайте! После окончания чтения обязательно интересуйтесь мнением ребенка: понравилось ли ему? что именно понравилось и почему? кто из героев больше всех понравился? Задавайте как можно больше вопросов, начинающихся с "что", "когда", "где" и "почему"? Что чувствовали герои, и правильно ли они поступали. Это поможет ребенку научиться сопереживать, а также оценивать свои собственные поступки со стороны. 8. Вспоминайте! Очень полезным упражнением для развития памяти будет время от времени вспоминать прочитанное. Предлагайте ребенку нарисовать рисунок на тему прочитанного произведения — например, героя, который больше всего понравился. Или пусть близкие родственники — дедушки и бабушки - почаще просят малыша пересказать прочитанное; это будет способствовать не только развитию памяти, но и устной речи. 9. Подбирайте книги с учетом возрастных потребностей детей и их жизненного опыта.   </vt:lpstr>
      <vt:lpstr>Группа детей раннего возраста.  В возрасте до 2-х лет играют большую роль иллюстрации - зрительные образы и слова постепенно становятся для малыша одним целым, а это уже основа развития наглядно-образного мышления. Рисунки из первых книжек помогают формировать у ребенка точное представление о мире, в который он пришел. Вот почему книжки для этого возраста должны быть хорошо иллюстрированы. А взрослым необходимо помочь ребенку соединить картинку и текст воедино. При покупке самой книги или сборника сказок и стихов обратите внимание на их художественное оформление. Книги для малышей должны содержать минимум текста, с простой и понятной лексикой, простыми, понятными и однозначными героями и максимум иллюстраций. Самое главное требование к рисункам в книгах для маленьких детей - чтобы картинка была крупной, красочной, живописной, а главное - понятной малышу.  </vt:lpstr>
      <vt:lpstr>Список  литературы для детей от года до 2 лет.   Приучайте слушать и понимать короткие, доступные по содержанию народные песенки, потешки, сказки, а также авторские произведения (проза, стихи). Сопровождайте чтение (рассказывание) показом картинок, игрушек, действий. Приучайте детей слушать хорошо знакомые произведения без наглядного сопровождения. Предоставляйте возможность повторять вслед за взрослым некоторые слова стихотворного текста и выполнять несложные действия, о которых говорится в поэтическом произведении. Обращайте внимание на интонационную выразительность речи детей.  Русский фольклор. Русские народные песенки, потешки. «Ладушки, ладушки!..»,      «Петушок, петушок...», «Большие ноги...»,                   «Водичка, водичка...», «Баю-бай, баю-бай...»,              «Пошел кот под мосток...» «Киска, киска, киска, брысь!..»,               «Как у нашего кота...». Русские народные сказки. "Золотое яичко"(«Курочка Ряба»), «Репка» (обр. К. Ушинского); «Как коза избушку построила» (обр. М. Булатова). </vt:lpstr>
      <vt:lpstr>Произведения поэтов и писателей России:  Поэзия. 3. Александрова. «Прятки»; А. Барто. «Бычок», «Мячик», «Слон» (из цикла «Игрушки»); В. Берестов. «Курица с цыплятами»; В. Жуковский. «Птичка»; Г. Лагздынь. «Зайка, зайка, попляши!»; С. Маршак. «Слон», «Тигренок», «Совята» (из цикла «Детки в клетке»); И. Токмакова. «Баиньки».   Проза. Т. Александрова. «Хрюшка и Чушка» (в сокр.); Л. Пантелеев. «Как поросенок говорить научился»; В. Сутеев. «Цыпленок и утенок»; Е. Чарушин. «Курочка» (из цикла «Большие и маленькие»); К. Чуковский. «Цыпленок». </vt:lpstr>
      <vt:lpstr>Художественная литература дает прекрасные образцы русского литературного языка ,открывает и объясняет ребенку жизнь общества и природы, мир человеческих чувств и взаимоотношений.  Она развивает мышление и воображение ребенка, обогащает его эмоции.   Поэтому вовлечение современных детей в процесс систематического чтения художественной литературы  позволяет заложить базовую основу  их общей культуры .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Классный шаблон</dc:title>
  <dc:creator>1</dc:creator>
  <cp:lastModifiedBy>MyNameIs</cp:lastModifiedBy>
  <cp:revision>88</cp:revision>
  <dcterms:created xsi:type="dcterms:W3CDTF">2013-03-15T20:54:51Z</dcterms:created>
  <dcterms:modified xsi:type="dcterms:W3CDTF">2015-12-08T17:56:33Z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TC300076309990</vt:lpwstr>
  </property>
</Properties>
</file>