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6" r:id="rId3"/>
    <p:sldId id="259" r:id="rId4"/>
    <p:sldId id="264" r:id="rId5"/>
    <p:sldId id="258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5" r:id="rId17"/>
    <p:sldId id="260" r:id="rId18"/>
    <p:sldId id="261" r:id="rId19"/>
    <p:sldId id="267" r:id="rId20"/>
    <p:sldId id="266" r:id="rId21"/>
    <p:sldId id="268" r:id="rId22"/>
    <p:sldId id="270" r:id="rId23"/>
    <p:sldId id="272" r:id="rId24"/>
    <p:sldId id="269" r:id="rId25"/>
    <p:sldId id="271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16" r:id="rId34"/>
    <p:sldId id="317" r:id="rId35"/>
    <p:sldId id="306" r:id="rId36"/>
    <p:sldId id="308" r:id="rId37"/>
    <p:sldId id="275" r:id="rId38"/>
    <p:sldId id="318" r:id="rId39"/>
    <p:sldId id="276" r:id="rId40"/>
    <p:sldId id="309" r:id="rId41"/>
    <p:sldId id="312" r:id="rId42"/>
    <p:sldId id="313" r:id="rId43"/>
    <p:sldId id="314" r:id="rId44"/>
    <p:sldId id="315" r:id="rId45"/>
    <p:sldId id="280" r:id="rId46"/>
    <p:sldId id="28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72" autoAdjust="0"/>
    <p:restoredTop sz="94660"/>
  </p:normalViewPr>
  <p:slideViewPr>
    <p:cSldViewPr>
      <p:cViewPr>
        <p:scale>
          <a:sx n="80" d="100"/>
          <a:sy n="80" d="100"/>
        </p:scale>
        <p:origin x="-10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50A3-4239-47BA-AE6B-CFB04CCC1DB9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F724E-64B2-4909-95F2-0CA695ED5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6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B1610D3-9D8A-4E21-9287-9C4CAD8936CC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buFont typeface="Calibri" pitchFamily="34" charset="0"/>
                <a:buNone/>
              </a:pPr>
              <a:t>2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F724E-64B2-4909-95F2-0CA695ED502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F724E-64B2-4909-95F2-0CA695ED502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40C0-D8A2-498D-A496-2E26F3D1E543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C37A-399D-439F-88A6-0BBA9F8301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31076fe0aaf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8064" cy="1407674"/>
          </a:xfrm>
          <a:prstGeom prst="rect">
            <a:avLst/>
          </a:prstGeom>
        </p:spPr>
      </p:pic>
      <p:pic>
        <p:nvPicPr>
          <p:cNvPr id="10" name="Рисунок 9" descr="31076fe0aaf7.jpg"/>
          <p:cNvPicPr>
            <a:picLocks noChangeAspect="1"/>
          </p:cNvPicPr>
          <p:nvPr userDrawn="1"/>
        </p:nvPicPr>
        <p:blipFill>
          <a:blip r:embed="rId4" cstate="print"/>
          <a:srcRect r="22380"/>
          <a:stretch>
            <a:fillRect/>
          </a:stretch>
        </p:blipFill>
        <p:spPr>
          <a:xfrm>
            <a:off x="5148064" y="0"/>
            <a:ext cx="3995936" cy="1407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7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Покормите птиц зимой»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917922"/>
            <a:ext cx="4497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для  детей старшего  дошкольного возраста</a:t>
            </a:r>
          </a:p>
        </p:txBody>
      </p:sp>
      <p:pic>
        <p:nvPicPr>
          <p:cNvPr id="6" name="Рисунок 5" descr="http://festival.1september.ru/articles/508941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359" y="2996952"/>
            <a:ext cx="2893833" cy="288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8135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 этап – основной (практический)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49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«Собери картинку», «Где чье гнездо?», «Четвёртый лишний», «Загадки и отгадки», «Один – много», «Назови ласково», «Узнай птицу по голосу»,  «Угадай  птицу по описанию»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Подвижные игры: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», «Птички и птенчики», «Перелет птиц», «Воробушки», «Птички и кошка»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053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8135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 этап – основной (практический)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Рисование, аппликация, лепка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«Покормите птиц зимой», «Птичья столовая»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429132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листовок, плакатов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«Покормите птиц зимой»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053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8135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 этап – основной (практический)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496"/>
            <a:ext cx="8715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кормушек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57562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Оформление папки 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«Зимующие птицы», «Загадки о птицах»,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«Стихи и рассказы о птицах», «Пословицы и поговорки о птицах»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2863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фотоальбома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«Птицы нашего края»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053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8135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этап – заключительный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92893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 результатов по реализации проекта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 (освещение опыта работы на сайте дошкольного учреждения)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442913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птичьей столовой  «Зимняя столовая» на территории детского сада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5500702"/>
            <a:ext cx="8929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в городском конкурсе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«Помоги зимующим птицам»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053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5504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детьми знаний о жизни птиц зимой.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42844" y="2857496"/>
            <a:ext cx="9001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необходимых условий в ДОУ 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формированию у дошкольников целостного представления о жизни зимующих  птиц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85720" y="4500570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053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5504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Заинтересованность  детей совместно с родителями в заботе о птицах, желание помогать им в зимний период (изготовление кормушек, подкормка птиц зимой).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4500570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 детей и взрослых сформируется определенная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система природоведческих знаний,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позволяющая осознать единство всей природы и место человека в ней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37861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Активное участие родителей в реализации проекта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053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00034" y="1500174"/>
            <a:ext cx="821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результаты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над проектом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042" y="2214554"/>
            <a:ext cx="59293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работы над проектом мы узнали, какие птицы зимуют в Хабаровском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составили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фотоальбом «Птицы нашего края»,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представлен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далее на слайдах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к-идея\Desktop\ptici\image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928802"/>
            <a:ext cx="1494317" cy="141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357562"/>
            <a:ext cx="143215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пк-идея\Desktop\pica_pi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5286388"/>
            <a:ext cx="2000265" cy="133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к-идея\Desktop\post-1169-11091923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5214950"/>
            <a:ext cx="1902837" cy="144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пк-идея\Desktop\фото акция птицы\фото\SAM_0150.JPG"/>
          <p:cNvPicPr>
            <a:picLocks noChangeAspect="1" noChangeArrowheads="1"/>
          </p:cNvPicPr>
          <p:nvPr/>
        </p:nvPicPr>
        <p:blipFill>
          <a:blip r:embed="rId6" cstate="email"/>
          <a:srcRect l="27033" t="15953" r="14396" b="30870"/>
          <a:stretch>
            <a:fillRect/>
          </a:stretch>
        </p:blipFill>
        <p:spPr bwMode="auto">
          <a:xfrm>
            <a:off x="7329506" y="5214950"/>
            <a:ext cx="1671649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пк-идея\Desktop\фото акция птицы\фото\SDC10231.JPG"/>
          <p:cNvPicPr>
            <a:picLocks noChangeAspect="1" noChangeArrowheads="1"/>
          </p:cNvPicPr>
          <p:nvPr/>
        </p:nvPicPr>
        <p:blipFill>
          <a:blip r:embed="rId7" cstate="email"/>
          <a:srcRect l="29224" t="23593" r="24932" b="15281"/>
          <a:stretch>
            <a:fillRect/>
          </a:stretch>
        </p:blipFill>
        <p:spPr bwMode="auto">
          <a:xfrm>
            <a:off x="7429520" y="2000240"/>
            <a:ext cx="142876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пк-идея\Desktop\sviristel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3429000"/>
            <a:ext cx="1428760" cy="176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пк-идея\Desktop\0015-025-Kljost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00496" y="5286388"/>
            <a:ext cx="16897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пк-идея\Desktop\42-25155719_Parus_major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43570" y="5286388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836712"/>
            <a:ext cx="648072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44824"/>
            <a:ext cx="4500594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пёстрый дятел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дятел «кузнец».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ест семена сосны и ели. Он срывает шишку и летит с ней  к своей столовой. Забивает шишку в щель и стучит по ней сильным клювом, доставая семена.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-идея\Desktop\ptici\image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143116"/>
            <a:ext cx="3923209" cy="391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32856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Чёрный ворон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на окраине города и у мусорных контейнерах можно встретить чёрного ворона, но их большая часть откочёвывает в более тёплые края. Вороны всеядны.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5" y="1900370"/>
            <a:ext cx="3284438" cy="442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628800"/>
            <a:ext cx="385765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Средних размеров чёрно-белая птица. Издаёт громкое стрекотание. Сорока всеядна. Небольшие группы зимующих сорок кормятся обычно на свалках и мусорных контейнерах.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к-идея\Desktop\pica_pica.jpg"/>
          <p:cNvPicPr>
            <a:picLocks noChangeAspect="1" noChangeArrowheads="1"/>
          </p:cNvPicPr>
          <p:nvPr/>
        </p:nvPicPr>
        <p:blipFill>
          <a:blip r:embed="rId3" cstate="email"/>
          <a:srcRect l="7102" r="11931"/>
          <a:stretch>
            <a:fillRect/>
          </a:stretch>
        </p:blipFill>
        <p:spPr bwMode="auto">
          <a:xfrm>
            <a:off x="4643438" y="2428868"/>
            <a:ext cx="4219402" cy="401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57500" y="642938"/>
            <a:ext cx="33575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Пусть со всех концов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К вам слетятся, как домой,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Стайки на крыльцо.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Не богаты их корма,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Горсть зерна нужна,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Горсть одна – и не страшна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Будет им зима.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Приучите птиц в мороз,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К своему окну.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Чтоб без песен не пришлось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t-EE" sz="2000" b="1" dirty="0">
                <a:solidFill>
                  <a:srgbClr val="002060"/>
                </a:solidFill>
                <a:latin typeface="Times New Roman" pitchFamily="18" charset="0"/>
              </a:rPr>
              <a:t>Нам встречать весну.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sz="2000" b="1" dirty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buFont typeface="Times New Roman" pitchFamily="18" charset="0"/>
              <a:buNone/>
            </a:pPr>
            <a:endParaRPr lang="et-EE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None/>
            </a:pPr>
            <a:endParaRPr lang="et-EE" sz="2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428875"/>
            <a:ext cx="27924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3" b="22104"/>
          <a:stretch>
            <a:fillRect/>
          </a:stretch>
        </p:blipFill>
        <p:spPr bwMode="auto">
          <a:xfrm>
            <a:off x="214313" y="4643438"/>
            <a:ext cx="27146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643438"/>
            <a:ext cx="255111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5" descr="D:\Помоги зимующей птице!\B_1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643438"/>
            <a:ext cx="278606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D:\Помоги зимующей птице!\Sapegin_Artem_20D_2007-06-21_386-8624_l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00313"/>
            <a:ext cx="27860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43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7" r="6897"/>
          <a:stretch>
            <a:fillRect/>
          </a:stretch>
        </p:blipFill>
        <p:spPr bwMode="auto">
          <a:xfrm>
            <a:off x="214313" y="285750"/>
            <a:ext cx="2714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70" name="Прямоугольник 10"/>
          <p:cNvSpPr>
            <a:spLocks noChangeArrowheads="1"/>
          </p:cNvSpPr>
          <p:nvPr/>
        </p:nvSpPr>
        <p:spPr bwMode="auto">
          <a:xfrm>
            <a:off x="2928938" y="285750"/>
            <a:ext cx="3143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80975" algn="ctr" eaLnBrk="0" hangingPunct="0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Покормите птиц зимой</a:t>
            </a:r>
          </a:p>
          <a:p>
            <a:pPr indent="180975" algn="ctr" eaLnBrk="0" hangingPunct="0"/>
            <a:endParaRPr lang="ru-RU" sz="2000" dirty="0">
              <a:solidFill>
                <a:srgbClr val="FF0000"/>
              </a:solidFill>
            </a:endParaRPr>
          </a:p>
          <a:p>
            <a:pPr indent="180975" algn="ctr" eaLnBrk="0" hangingPunct="0">
              <a:buClrTx/>
              <a:buSzTx/>
            </a:pPr>
            <a:r>
              <a:rPr lang="ru-RU" sz="700" dirty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36382977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56792"/>
            <a:ext cx="3816424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Синица большая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Живёт повсюду в парках и на улицах города. Синичку можно узнать по её писку «синь-синь-синь». Зимой питается семенами и другой растительной пищей. Чаще всего именно синицы посещают зимой кормушки.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к-идея\Desktop\42-25155719_Parus_majo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143116"/>
            <a:ext cx="479221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367240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Поползень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птичка передвигается по стволу вниз головой так же хорошо, как и головой вверх. Бегая он засовывает свой длинный и острый клюв в каждую трещинку в надежде найти корм. Очень любит орехи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пк-идея\Desktop\post-1169-11091923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214554"/>
            <a:ext cx="452101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4929190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Домовой воробей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Бойкая, энергичная, задиристая птичка. Держатся домовые воробьи стайками. Могут даже выгонять скворцов из скворечников. Издаёт разнообразный щебет, чириканье. Питается семенами, в меньшей степени насекомыми.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к-идея\Desktop\фото акция птицы\фото\SAM_0150.JPG"/>
          <p:cNvPicPr>
            <a:picLocks noChangeAspect="1" noChangeArrowheads="1"/>
          </p:cNvPicPr>
          <p:nvPr/>
        </p:nvPicPr>
        <p:blipFill>
          <a:blip r:embed="rId2" cstate="email"/>
          <a:srcRect l="24504" t="8980" r="17984" b="19659"/>
          <a:stretch>
            <a:fillRect/>
          </a:stretch>
        </p:blipFill>
        <p:spPr bwMode="auto">
          <a:xfrm>
            <a:off x="5072066" y="2214554"/>
            <a:ext cx="3571900" cy="375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3116"/>
            <a:ext cx="4390778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Малоподвижная птица, по земле скачет короткими прыжками, ныряет в снег и купается. Полёт птицы красивый, волнообразный, пение негромкое, напоминающее свист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фью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фью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со скрипящими звуками.   Живут снегири  в хвойных и смешанных лесах. Питаются        семенами деревьев и кустарников (берёза,     клён, липа, бузина, сирень, можжевельник). Излюбленный корм – плоды рябины.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38888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71678"/>
            <a:ext cx="4357718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Свиристель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Назвали эту птицу так за её нежную птичью трель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сви-ри-ри-ри-ри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похожую на звучание свирели. Эти птички в нашем городе появляются довольно часто и облепляют городские рябины.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к-идея\Desktop\sviristeli.jpg"/>
          <p:cNvPicPr>
            <a:picLocks noChangeAspect="1" noChangeArrowheads="1"/>
          </p:cNvPicPr>
          <p:nvPr/>
        </p:nvPicPr>
        <p:blipFill>
          <a:blip r:embed="rId2" cstate="email"/>
          <a:srcRect t="8621"/>
          <a:stretch>
            <a:fillRect/>
          </a:stretch>
        </p:blipFill>
        <p:spPr bwMode="auto">
          <a:xfrm>
            <a:off x="5286380" y="2428868"/>
            <a:ext cx="318633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3888432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Клёст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Небольшая птица с длинными и узкими крыльями, острыми когтями, коротким раздвоенным хвостом. Питается  семенами хвойных деревьев. Для вскрытия шишек ему  служит перекрещенный сильный клюв; при этом он  прицепляется к висящей шишке вниз головой, кончиком клюва  разрывает широкие чешуйки шишек, а затем всовывает под них клюв и достает семена, которые очищает затем в клюве от оболочки.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к-идея\Desktop\0015-025-Kljost.jpg"/>
          <p:cNvPicPr>
            <a:picLocks noChangeAspect="1" noChangeArrowheads="1"/>
          </p:cNvPicPr>
          <p:nvPr/>
        </p:nvPicPr>
        <p:blipFill>
          <a:blip r:embed="rId2" cstate="email"/>
          <a:srcRect l="9267" r="11964"/>
          <a:stretch>
            <a:fillRect/>
          </a:stretch>
        </p:blipFill>
        <p:spPr bwMode="auto">
          <a:xfrm>
            <a:off x="4714876" y="2285992"/>
            <a:ext cx="3929090" cy="379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5257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Рисунки к проекту\IMG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00307"/>
            <a:ext cx="2571768" cy="3556678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User\Рабочий стол\Рисунки к проекту\IMG_0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586588" cy="3571900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Documents and Settings\User\Рабочий стол\Рисунки к проекту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500306"/>
            <a:ext cx="2571768" cy="3603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6215082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Канторин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6286520"/>
            <a:ext cx="2571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Женя Афанасьева,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6215082"/>
            <a:ext cx="2428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Мирнова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Рисунки к проекту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571744"/>
            <a:ext cx="2368461" cy="3275510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C:\Documents and Settings\User\Рабочий стол\Рисунки к проекту\Дят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2357454" cy="3260288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User\Рабочий стол\Рисунки к проекту\Снегир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3132533" cy="2265077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6143644"/>
            <a:ext cx="2428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Саша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Семененко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6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6143644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Шепелева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6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6143644"/>
            <a:ext cx="2428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Любимкина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6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143644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Кирилл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Скидпнов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Ариана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Засыпкина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6143644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Юля Попова, 5 лет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 Давиденко,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ка\Desktop\101MSDCF\DSC03610.JPG"/>
          <p:cNvPicPr>
            <a:picLocks noChangeAspect="1" noChangeArrowheads="1"/>
          </p:cNvPicPr>
          <p:nvPr/>
        </p:nvPicPr>
        <p:blipFill>
          <a:blip r:embed="rId2" cstate="print"/>
          <a:srcRect t="6719" r="5934" b="5934"/>
          <a:stretch>
            <a:fillRect/>
          </a:stretch>
        </p:blipFill>
        <p:spPr bwMode="auto">
          <a:xfrm>
            <a:off x="285720" y="2786058"/>
            <a:ext cx="4103106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Людмилка\Desktop\101MSDCF\DSC03611.JPG"/>
          <p:cNvPicPr>
            <a:picLocks noChangeAspect="1" noChangeArrowheads="1"/>
          </p:cNvPicPr>
          <p:nvPr/>
        </p:nvPicPr>
        <p:blipFill>
          <a:blip r:embed="rId3" cstate="print"/>
          <a:srcRect l="1921" t="5122" r="3966" b="5247"/>
          <a:stretch>
            <a:fillRect/>
          </a:stretch>
        </p:blipFill>
        <p:spPr bwMode="auto">
          <a:xfrm>
            <a:off x="4643438" y="2786058"/>
            <a:ext cx="400052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Рисунки к проекту\мальчик у корм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1"/>
            <a:ext cx="4143404" cy="295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Documents and Settings\User\Рабочий стол\Рисунки к проекту\Кормление пти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22185" y="1948620"/>
            <a:ext cx="3000396" cy="4246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5929330"/>
            <a:ext cx="2571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Кучукова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92933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Данил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Шабедько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мама Елена Викторовна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05678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Тип проекта: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познавательно-практико-исследовательский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оказать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посильную помощь птицам, зимующим в нашей местности, пережить морозы и недостаток пищи.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Расширить представления дошкольников о зимующих птицах края, их образе жизни, питании.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Обобщить знания детей, полученные при наблюдении за повадками птиц.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Научить детей правильно  подкармливать птиц.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Воспитывать заботливое отношение к птицам, желание помогать в трудных зимних условиях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Рисунки к проекту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00306"/>
            <a:ext cx="2357454" cy="3272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Documents and Settings\User\Рабочий стол\Рисунки к проекту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3007339" cy="2401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Documents and Settings\User\Рабочий стол\Рисунки к проекту\IMG_00013.jpg"/>
          <p:cNvPicPr>
            <a:picLocks noChangeAspect="1" noChangeArrowheads="1"/>
          </p:cNvPicPr>
          <p:nvPr/>
        </p:nvPicPr>
        <p:blipFill>
          <a:blip r:embed="rId4" cstate="print"/>
          <a:srcRect r="15686"/>
          <a:stretch>
            <a:fillRect/>
          </a:stretch>
        </p:blipFill>
        <p:spPr bwMode="auto">
          <a:xfrm>
            <a:off x="6000760" y="3429000"/>
            <a:ext cx="2928957" cy="2289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6143644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Бочкалова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6143644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Алиса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Боряева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6072206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Таня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Баена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Рисунки к проекту\IMG_0003.jpg"/>
          <p:cNvPicPr>
            <a:picLocks noChangeAspect="1" noChangeArrowheads="1"/>
          </p:cNvPicPr>
          <p:nvPr/>
        </p:nvPicPr>
        <p:blipFill>
          <a:blip r:embed="rId2" cstate="print"/>
          <a:srcRect l="1683" b="4762"/>
          <a:stretch>
            <a:fillRect/>
          </a:stretch>
        </p:blipFill>
        <p:spPr bwMode="auto">
          <a:xfrm>
            <a:off x="142843" y="2571744"/>
            <a:ext cx="4214843" cy="298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Documents and Settings\User\Рабочий стол\Рисунки к проекту\IMG_00023.jpg"/>
          <p:cNvPicPr>
            <a:picLocks noChangeAspect="1" noChangeArrowheads="1"/>
          </p:cNvPicPr>
          <p:nvPr/>
        </p:nvPicPr>
        <p:blipFill>
          <a:blip r:embed="rId3" cstate="print"/>
          <a:srcRect l="1703" t="2365" r="1208"/>
          <a:stretch>
            <a:fillRect/>
          </a:stretch>
        </p:blipFill>
        <p:spPr bwMode="auto">
          <a:xfrm>
            <a:off x="4714876" y="2643182"/>
            <a:ext cx="4071966" cy="294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5857892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Рита Цветкова,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5857892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Илья Маслов, 6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Рисунки к проекту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2"/>
            <a:ext cx="4215110" cy="3021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Documents and Settings\User\Рабочий стол\Рисунки к проекту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85787" y="2071677"/>
            <a:ext cx="3000395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5929330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Кира Болотина, 6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857892"/>
            <a:ext cx="221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Берсенева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юдмилка\Desktop\101MSDCF\DSC0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438153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Людмилка\Desktop\101MSDCF\DSC03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57818" y="2786058"/>
            <a:ext cx="314327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43174" y="6000768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 Евдокимов, 6 лет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100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творческих работ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пернатые друзья»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ка\Desktop\101MSDCF\DSC03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2857520" cy="3520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Людмилка\Desktop\101MSDCF\DSC03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858" y="2500306"/>
            <a:ext cx="262616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357554" y="6143644"/>
            <a:ext cx="277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Андрей Мартынов, 6 лет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729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Листовки «Покормите птиц зимой»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(развешивали на территории дошкольного учреждения)</a:t>
            </a:r>
          </a:p>
        </p:txBody>
      </p:sp>
      <p:pic>
        <p:nvPicPr>
          <p:cNvPr id="8195" name="Picture 3" descr="C:\Documents and Settings\User\Рабочий стол\2013_02_12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2643206" cy="3677504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2013_02_12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2550057" cy="3662354"/>
          </a:xfrm>
          <a:prstGeom prst="rect">
            <a:avLst/>
          </a:prstGeom>
          <a:noFill/>
        </p:spPr>
      </p:pic>
      <p:pic>
        <p:nvPicPr>
          <p:cNvPr id="8197" name="Picture 5" descr="C:\Documents and Settings\User\Рабочий стол\2013_02_12\IMG_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571744"/>
            <a:ext cx="2672018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500174"/>
            <a:ext cx="6729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Листовки «Покормите птиц зимой»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(развешивали на территории дошкольного учреждения)</a:t>
            </a:r>
          </a:p>
        </p:txBody>
      </p:sp>
      <p:pic>
        <p:nvPicPr>
          <p:cNvPr id="9218" name="Picture 2" descr="C:\Documents and Settings\User\Рабочий стол\2013_02_12\IMG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86058"/>
            <a:ext cx="2128071" cy="2928958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2013_02_12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2143140" cy="3002157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Рабочий стол\2013_02_12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1982195" cy="2928958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Рабочий стол\2013_02_12\IMG_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0528" y="2786058"/>
            <a:ext cx="1950592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643050"/>
            <a:ext cx="81369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«Покормите птиц зимой!»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и развешивание кормушек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Копия IMG_3157"/>
          <p:cNvPicPr>
            <a:picLocks noChangeAspect="1" noChangeArrowheads="1"/>
          </p:cNvPicPr>
          <p:nvPr/>
        </p:nvPicPr>
        <p:blipFill>
          <a:blip r:embed="rId3"/>
          <a:srcRect l="31193"/>
          <a:stretch>
            <a:fillRect/>
          </a:stretch>
        </p:blipFill>
        <p:spPr bwMode="auto">
          <a:xfrm>
            <a:off x="3000364" y="2928934"/>
            <a:ext cx="2994025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14282" y="2285992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изготовления кормушек мы использовали: пластиковые бутылки;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тетрапаки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сока; картонные коробки от новогодних подарков; деревянные конструкции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143512"/>
            <a:ext cx="878687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Кормушки лучше делать самые простые – из тетра пакетов, а также из пластиковых бутылок.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1\DSC03546.JPG"/>
          <p:cNvPicPr>
            <a:picLocks noChangeAspect="1" noChangeArrowheads="1"/>
          </p:cNvPicPr>
          <p:nvPr/>
        </p:nvPicPr>
        <p:blipFill>
          <a:blip r:embed="rId4" cstate="print"/>
          <a:srcRect l="21898" r="28831"/>
          <a:stretch>
            <a:fillRect/>
          </a:stretch>
        </p:blipFill>
        <p:spPr bwMode="auto">
          <a:xfrm>
            <a:off x="1571604" y="2928934"/>
            <a:ext cx="135732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G:\1\DSC03548.JPG"/>
          <p:cNvPicPr>
            <a:picLocks noChangeAspect="1" noChangeArrowheads="1"/>
          </p:cNvPicPr>
          <p:nvPr/>
        </p:nvPicPr>
        <p:blipFill>
          <a:blip r:embed="rId5" cstate="print"/>
          <a:srcRect l="30249" r="14590"/>
          <a:stretch>
            <a:fillRect/>
          </a:stretch>
        </p:blipFill>
        <p:spPr bwMode="auto">
          <a:xfrm>
            <a:off x="6072198" y="3000372"/>
            <a:ext cx="143335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G:\1\DSC03551.JPG"/>
          <p:cNvPicPr>
            <a:picLocks noChangeAspect="1" noChangeArrowheads="1"/>
          </p:cNvPicPr>
          <p:nvPr/>
        </p:nvPicPr>
        <p:blipFill>
          <a:blip r:embed="rId6" cstate="print"/>
          <a:srcRect l="33380" t="2703" r="22025" b="16216"/>
          <a:stretch>
            <a:fillRect/>
          </a:stretch>
        </p:blipFill>
        <p:spPr bwMode="auto">
          <a:xfrm>
            <a:off x="7572396" y="3000372"/>
            <a:ext cx="135729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G:\1\DSC03541.JPG"/>
          <p:cNvPicPr>
            <a:picLocks noChangeAspect="1" noChangeArrowheads="1"/>
          </p:cNvPicPr>
          <p:nvPr/>
        </p:nvPicPr>
        <p:blipFill>
          <a:blip r:embed="rId7" cstate="print"/>
          <a:srcRect l="20201" t="15152" r="22078" b="19912"/>
          <a:stretch>
            <a:fillRect/>
          </a:stretch>
        </p:blipFill>
        <p:spPr bwMode="auto">
          <a:xfrm>
            <a:off x="142844" y="2928934"/>
            <a:ext cx="142876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643050"/>
            <a:ext cx="81369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«Покормите птиц зимой!»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и развешивание кормушек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842337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долговечные кормушки – это кормушки, сделанные из дерева. </a:t>
            </a:r>
            <a:endParaRPr lang="ru-RU" sz="2000" dirty="0"/>
          </a:p>
        </p:txBody>
      </p:sp>
      <p:pic>
        <p:nvPicPr>
          <p:cNvPr id="11266" name="Picture 2" descr="H:\101MSDCF\DSC03527.JPG"/>
          <p:cNvPicPr>
            <a:picLocks noChangeAspect="1" noChangeArrowheads="1"/>
          </p:cNvPicPr>
          <p:nvPr/>
        </p:nvPicPr>
        <p:blipFill>
          <a:blip r:embed="rId2" cstate="print"/>
          <a:srcRect l="8696"/>
          <a:stretch>
            <a:fillRect/>
          </a:stretch>
        </p:blipFill>
        <p:spPr bwMode="auto">
          <a:xfrm>
            <a:off x="7143768" y="4429132"/>
            <a:ext cx="1785950" cy="1380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 descr="H:\101MSDCF\DSC03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1928826" cy="136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6" descr="H:\101MSDCF\DSC035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000372"/>
            <a:ext cx="1762138" cy="1321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14282" y="2285992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изготовления кормушек мы использовали: пластиковые бутылки;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тетрапаки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сока; картонные коробки от новогодних подарков; деревянные конструкции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1\DSC03565.JPG"/>
          <p:cNvPicPr>
            <a:picLocks noChangeAspect="1" noChangeArrowheads="1"/>
          </p:cNvPicPr>
          <p:nvPr/>
        </p:nvPicPr>
        <p:blipFill>
          <a:blip r:embed="rId5" cstate="print"/>
          <a:srcRect l="35925" t="24713" r="12829" b="8857"/>
          <a:stretch>
            <a:fillRect/>
          </a:stretch>
        </p:blipFill>
        <p:spPr bwMode="auto">
          <a:xfrm>
            <a:off x="2786050" y="2928934"/>
            <a:ext cx="178595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G:\1\DSC03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429132"/>
            <a:ext cx="1809762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G:\1\DSC03544.JPG"/>
          <p:cNvPicPr>
            <a:picLocks noChangeAspect="1" noChangeArrowheads="1"/>
          </p:cNvPicPr>
          <p:nvPr/>
        </p:nvPicPr>
        <p:blipFill>
          <a:blip r:embed="rId7" cstate="print"/>
          <a:srcRect l="40688" t="21700" b="9582"/>
          <a:stretch>
            <a:fillRect/>
          </a:stretch>
        </p:blipFill>
        <p:spPr bwMode="auto">
          <a:xfrm>
            <a:off x="571472" y="2928934"/>
            <a:ext cx="1847805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G:\1\DSC03547.JPG"/>
          <p:cNvPicPr>
            <a:picLocks noChangeAspect="1" noChangeArrowheads="1"/>
          </p:cNvPicPr>
          <p:nvPr/>
        </p:nvPicPr>
        <p:blipFill>
          <a:blip r:embed="rId8" cstate="print"/>
          <a:srcRect l="25463" t="15432" r="18980" b="19752"/>
          <a:stretch>
            <a:fillRect/>
          </a:stretch>
        </p:blipFill>
        <p:spPr bwMode="auto">
          <a:xfrm>
            <a:off x="571472" y="4429132"/>
            <a:ext cx="1857388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G:\1\DSC035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4429132"/>
            <a:ext cx="1905014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4168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 за птицами на кормушках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57364"/>
            <a:ext cx="8750206" cy="106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день мы наполняли</a:t>
            </a:r>
          </a:p>
          <a:p>
            <a:pPr marL="457200" indent="-45720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кормушки различными видами корма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G:\1\DSC03549.JPG"/>
          <p:cNvPicPr>
            <a:picLocks noChangeAspect="1" noChangeArrowheads="1"/>
          </p:cNvPicPr>
          <p:nvPr/>
        </p:nvPicPr>
        <p:blipFill>
          <a:blip r:embed="rId2" cstate="print"/>
          <a:srcRect l="19458" r="13324"/>
          <a:stretch>
            <a:fillRect/>
          </a:stretch>
        </p:blipFill>
        <p:spPr bwMode="auto">
          <a:xfrm>
            <a:off x="357158" y="3071810"/>
            <a:ext cx="2714644" cy="3028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G:\1\DSC03579.JPG"/>
          <p:cNvPicPr>
            <a:picLocks noChangeAspect="1" noChangeArrowheads="1"/>
          </p:cNvPicPr>
          <p:nvPr/>
        </p:nvPicPr>
        <p:blipFill>
          <a:blip r:embed="rId3" cstate="print"/>
          <a:srcRect l="16504" r="24816"/>
          <a:stretch>
            <a:fillRect/>
          </a:stretch>
        </p:blipFill>
        <p:spPr bwMode="auto">
          <a:xfrm>
            <a:off x="3500430" y="3143248"/>
            <a:ext cx="2286016" cy="2921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G:\1\DSC03593.JPG"/>
          <p:cNvPicPr>
            <a:picLocks noChangeAspect="1" noChangeArrowheads="1"/>
          </p:cNvPicPr>
          <p:nvPr/>
        </p:nvPicPr>
        <p:blipFill>
          <a:blip r:embed="rId4" cstate="print"/>
          <a:srcRect l="26250" r="13750"/>
          <a:stretch>
            <a:fillRect/>
          </a:stretch>
        </p:blipFill>
        <p:spPr bwMode="auto">
          <a:xfrm>
            <a:off x="6286512" y="3143248"/>
            <a:ext cx="228601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28800"/>
            <a:ext cx="8208912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Актуальность проекта: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взрослых  - воспитывать интерес у детей к нашим соседям по планете- птицам, желание узнавать новые факты их жизни, заботиться о них, радоваться от сознания того, что делясь крохами, можно спасти птиц  зимой от гибели. Дать детям элементарные знания о том, чем кормить птиц зимой.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совместной работе с родителями мы должны создать условия для общения ребенка с миром природы и для посильной помощи нашим пернатым друзьям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4168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 за птицами на кормушках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Проводили наблюдения за кормушками, наблюдали за тем, какие птицы прилетают к кормушке, фотографировали их.</a:t>
            </a:r>
          </a:p>
        </p:txBody>
      </p:sp>
      <p:pic>
        <p:nvPicPr>
          <p:cNvPr id="1026" name="Picture 2" descr="H:\1\DSC03604.JPG"/>
          <p:cNvPicPr>
            <a:picLocks noChangeAspect="1" noChangeArrowheads="1"/>
          </p:cNvPicPr>
          <p:nvPr/>
        </p:nvPicPr>
        <p:blipFill>
          <a:blip r:embed="rId2" cstate="print"/>
          <a:srcRect l="27454" r="24807" b="34153"/>
          <a:stretch>
            <a:fillRect/>
          </a:stretch>
        </p:blipFill>
        <p:spPr bwMode="auto">
          <a:xfrm>
            <a:off x="3286116" y="3071810"/>
            <a:ext cx="2643206" cy="273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C:\Documents and Settings\User\Рабочий стол\Image1.JPG"/>
          <p:cNvPicPr>
            <a:picLocks noChangeAspect="1" noChangeArrowheads="1"/>
          </p:cNvPicPr>
          <p:nvPr/>
        </p:nvPicPr>
        <p:blipFill>
          <a:blip r:embed="rId3"/>
          <a:srcRect r="18000"/>
          <a:stretch>
            <a:fillRect/>
          </a:stretch>
        </p:blipFill>
        <p:spPr bwMode="auto">
          <a:xfrm>
            <a:off x="285720" y="3143248"/>
            <a:ext cx="271464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6" descr="C:\Users\Людмилка\Desktop\birds.jpg"/>
          <p:cNvPicPr>
            <a:picLocks noChangeAspect="1" noChangeArrowheads="1"/>
          </p:cNvPicPr>
          <p:nvPr/>
        </p:nvPicPr>
        <p:blipFill>
          <a:blip r:embed="rId4"/>
          <a:srcRect l="15983"/>
          <a:stretch>
            <a:fillRect/>
          </a:stretch>
        </p:blipFill>
        <p:spPr bwMode="auto">
          <a:xfrm>
            <a:off x="6215074" y="3000372"/>
            <a:ext cx="2714645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600076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Записывали результаты наблюдения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фенологический календарь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1357298"/>
            <a:ext cx="79296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тем, как насыпать корм в кормушки, выяснили, чем можно кормить птиц зимой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285992"/>
            <a:ext cx="3857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Арбузные и дынные семечки можно собирать ещё осенью.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Их любят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228967" y="2165949"/>
            <a:ext cx="910719" cy="606576"/>
          </a:xfrm>
          <a:prstGeom prst="rect">
            <a:avLst/>
          </a:prstGeom>
          <a:noFill/>
        </p:spPr>
      </p:pic>
      <p:pic>
        <p:nvPicPr>
          <p:cNvPr id="9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086091" y="2523138"/>
            <a:ext cx="910719" cy="606576"/>
          </a:xfrm>
          <a:prstGeom prst="rect">
            <a:avLst/>
          </a:prstGeom>
          <a:noFill/>
        </p:spPr>
      </p:pic>
      <p:pic>
        <p:nvPicPr>
          <p:cNvPr id="10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657463" y="2451702"/>
            <a:ext cx="910719" cy="606576"/>
          </a:xfrm>
          <a:prstGeom prst="rect">
            <a:avLst/>
          </a:prstGeom>
          <a:noFill/>
        </p:spPr>
      </p:pic>
      <p:pic>
        <p:nvPicPr>
          <p:cNvPr id="11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443149" y="2451702"/>
            <a:ext cx="910719" cy="606576"/>
          </a:xfrm>
          <a:prstGeom prst="rect">
            <a:avLst/>
          </a:prstGeom>
          <a:noFill/>
        </p:spPr>
      </p:pic>
      <p:pic>
        <p:nvPicPr>
          <p:cNvPr id="12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871777" y="2023074"/>
            <a:ext cx="910719" cy="606576"/>
          </a:xfrm>
          <a:prstGeom prst="rect">
            <a:avLst/>
          </a:prstGeom>
          <a:noFill/>
        </p:spPr>
      </p:pic>
      <p:pic>
        <p:nvPicPr>
          <p:cNvPr id="13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21339">
            <a:off x="1443282" y="2594577"/>
            <a:ext cx="910719" cy="606576"/>
          </a:xfrm>
          <a:prstGeom prst="rect">
            <a:avLst/>
          </a:prstGeom>
          <a:noFill/>
        </p:spPr>
      </p:pic>
      <p:pic>
        <p:nvPicPr>
          <p:cNvPr id="14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228967" y="3166081"/>
            <a:ext cx="910719" cy="606576"/>
          </a:xfrm>
          <a:prstGeom prst="rect">
            <a:avLst/>
          </a:prstGeom>
          <a:noFill/>
        </p:spPr>
      </p:pic>
      <p:pic>
        <p:nvPicPr>
          <p:cNvPr id="15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586025" y="2165949"/>
            <a:ext cx="910719" cy="606576"/>
          </a:xfrm>
          <a:prstGeom prst="rect">
            <a:avLst/>
          </a:prstGeom>
          <a:noFill/>
        </p:spPr>
      </p:pic>
      <p:pic>
        <p:nvPicPr>
          <p:cNvPr id="16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157529" y="3023205"/>
            <a:ext cx="910719" cy="606576"/>
          </a:xfrm>
          <a:prstGeom prst="rect">
            <a:avLst/>
          </a:prstGeom>
          <a:noFill/>
        </p:spPr>
      </p:pic>
      <p:pic>
        <p:nvPicPr>
          <p:cNvPr id="17" name="Picture 12" descr="Картинка 229 из 5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6950750" y="2050384"/>
            <a:ext cx="2286016" cy="161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371712" y="3451834"/>
            <a:ext cx="910719" cy="606576"/>
          </a:xfrm>
          <a:prstGeom prst="rect">
            <a:avLst/>
          </a:prstGeom>
          <a:noFill/>
        </p:spPr>
      </p:pic>
      <p:pic>
        <p:nvPicPr>
          <p:cNvPr id="20" name="Picture 16" descr="D:\Помоги зимующей птице!\B_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Картинка 10 из 5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86256"/>
            <a:ext cx="2500330" cy="1862348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/>
          <a:srcRect l="18085" r="5852"/>
          <a:stretch>
            <a:fillRect/>
          </a:stretch>
        </p:blipFill>
        <p:spPr bwMode="auto">
          <a:xfrm>
            <a:off x="6643702" y="4214818"/>
            <a:ext cx="2317297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300273" y="2880329"/>
            <a:ext cx="910719" cy="606576"/>
          </a:xfrm>
          <a:prstGeom prst="rect">
            <a:avLst/>
          </a:prstGeom>
          <a:noFill/>
        </p:spPr>
      </p:pic>
      <p:pic>
        <p:nvPicPr>
          <p:cNvPr id="24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728901" y="3023204"/>
            <a:ext cx="910719" cy="606576"/>
          </a:xfrm>
          <a:prstGeom prst="rect">
            <a:avLst/>
          </a:prstGeom>
          <a:noFill/>
        </p:spPr>
      </p:pic>
      <p:pic>
        <p:nvPicPr>
          <p:cNvPr id="25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871777" y="3523270"/>
            <a:ext cx="910719" cy="60657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85786" y="6143644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синицы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29058" y="6143644"/>
            <a:ext cx="171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поползни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6143644"/>
            <a:ext cx="1267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дятлы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428604"/>
            <a:ext cx="792961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можно кормить птиц зимой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071678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Кусочки сала годятся не всем птицам. Сало любят…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621508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синицы</a:t>
            </a:r>
            <a:endParaRPr lang="ru-RU" sz="2800" dirty="0"/>
          </a:p>
        </p:txBody>
      </p:sp>
      <p:pic>
        <p:nvPicPr>
          <p:cNvPr id="26" name="Picture 2" descr="Картинка 275 из 103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10475">
            <a:off x="7109917" y="1989638"/>
            <a:ext cx="1845643" cy="1368233"/>
          </a:xfrm>
          <a:prstGeom prst="rect">
            <a:avLst/>
          </a:prstGeom>
          <a:noFill/>
        </p:spPr>
      </p:pic>
      <p:pic>
        <p:nvPicPr>
          <p:cNvPr id="30" name="Picture 2" descr="Картинка 23 из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3028970" cy="2357454"/>
          </a:xfrm>
          <a:prstGeom prst="rect">
            <a:avLst/>
          </a:prstGeom>
          <a:noFill/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4"/>
          <a:srcRect l="18085" r="5852"/>
          <a:stretch>
            <a:fillRect/>
          </a:stretch>
        </p:blipFill>
        <p:spPr bwMode="auto">
          <a:xfrm>
            <a:off x="5286380" y="3786190"/>
            <a:ext cx="2928958" cy="2347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5357818" y="614364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дятлы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3071810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сало не должно быть солёным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1357298"/>
            <a:ext cx="79296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можно кормить птиц зимой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07207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синицы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72066" y="421481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00024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Овёс охотно съедят…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 descr="D:\Помоги зимующей птице!\B_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6157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а 7 из 59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500306"/>
            <a:ext cx="2214578" cy="1875009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71810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929290" y="507207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воробьи</a:t>
            </a:r>
            <a:endParaRPr lang="ru-RU" sz="28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 l="6819" t="23000" r="40902"/>
          <a:stretch>
            <a:fillRect/>
          </a:stretch>
        </p:blipFill>
        <p:spPr bwMode="auto">
          <a:xfrm>
            <a:off x="3214678" y="4429132"/>
            <a:ext cx="2571768" cy="193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00364" y="6334780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1285860"/>
            <a:ext cx="79296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можно кормить птиц зимой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42908" y="3786190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синицы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21455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Подсолнечник – особенно мелкий, но не жареный, - лучший корм для …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6" descr="D:\Помоги зимующей птице!\B_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2420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71678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929290" y="3857628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воробьи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072206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снегири</a:t>
            </a:r>
            <a:endParaRPr lang="ru-RU" sz="2800" dirty="0"/>
          </a:p>
        </p:txBody>
      </p:sp>
      <p:pic>
        <p:nvPicPr>
          <p:cNvPr id="15" name="Picture 2" descr="Картинка 1 из 6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65614">
            <a:off x="3489878" y="3409221"/>
            <a:ext cx="2158417" cy="1498940"/>
          </a:xfrm>
          <a:prstGeom prst="rect">
            <a:avLst/>
          </a:prstGeom>
          <a:noFill/>
        </p:spPr>
      </p:pic>
      <p:pic>
        <p:nvPicPr>
          <p:cNvPr id="16" name="Picture 2" descr="Картинка 655 из 5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2214578" cy="1660933"/>
          </a:xfrm>
          <a:prstGeom prst="rect">
            <a:avLst/>
          </a:prstGeom>
          <a:noFill/>
        </p:spPr>
      </p:pic>
      <p:pic>
        <p:nvPicPr>
          <p:cNvPr id="18" name="Picture 2" descr="Картинка 10 из 5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500570"/>
            <a:ext cx="2301851" cy="171451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929290" y="6143644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поползни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5072074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засыпкой в кормушку их лучше слегка подавить. 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3" grpId="0"/>
      <p:bldP spid="17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96752"/>
            <a:ext cx="49685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5328592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нашем крае зимуют только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приспособленные к выживанию 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суровых погодных условиях птицы.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Если каждый детский сад повесит хотя бы одну кормушку, то большая часть птиц будет обеспечена кормом.</a:t>
            </a:r>
          </a:p>
          <a:p>
            <a:pPr lvl="0"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Сытой птице мороз не страшен.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3576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Главное правило: не забывать подсыпать корм в кормушки. Нерегулярное наполнение кормушки может вызвать гибель привыкших к подкормке пернатых.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8586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над проектом мы выяснили:</a:t>
            </a:r>
          </a:p>
        </p:txBody>
      </p:sp>
      <p:pic>
        <p:nvPicPr>
          <p:cNvPr id="2050" name="Picture 2" descr="H:\1\DSC03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H:\1\DSC03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User\Рабочий стол\Рисунки к проекту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2" y="-1143000"/>
            <a:ext cx="6857999" cy="9143997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142976" y="5500702"/>
            <a:ext cx="676875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птиц!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01.11.2015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31.01.2016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6733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(5-6 лет), родители воспитанников, воспитатели группы.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13338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• Анкетирование родителей по проблеме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• Обсуждение цели и задач с воспитателями, детьми, родителями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• Создание необходимых условий для реализации проекта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• Изучение литературы по проблеме</a:t>
            </a:r>
          </a:p>
        </p:txBody>
      </p:sp>
    </p:spTree>
    <p:extLst>
      <p:ext uri="{BB962C8B-B14F-4D97-AF65-F5344CB8AC3E}">
        <p14:creationId xmlns:p14="http://schemas.microsoft.com/office/powerpoint/2010/main" xmlns="" val="41511544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8135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 этап – основной (практический)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воспитательно-образовательный процесс эффективных методов и приемов по расширению знаний дошкольников о зимующих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птицах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Заготовка 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корма для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Разработка и накопление методических материалов, разработка рекомендаций по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</a:p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187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8135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 этап – основной (практический)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06896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Тематические выставки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Читаем о птицах», «Крылатые доктора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Почему птицы могут летать?», «У кого, какие клювы?», «Как с гуся вода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«Как устроены перья?»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2607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97028"/>
            <a:ext cx="608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8135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 этап – основной (практический)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2766130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276613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Непосредственно-образовательная деятельность по познавательному развитию 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пернатые друзья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«Зимующие птицы»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Птицы – наши друзья», «Что ты знаешь о птицах?», «Чем питаются птицы зимой?»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3053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1675</Words>
  <Application>Microsoft Office PowerPoint</Application>
  <PresentationFormat>Экран (4:3)</PresentationFormat>
  <Paragraphs>242</Paragraphs>
  <Slides>46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Проект «Покормите птиц зимой»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173</cp:revision>
  <dcterms:created xsi:type="dcterms:W3CDTF">2012-01-30T17:29:35Z</dcterms:created>
  <dcterms:modified xsi:type="dcterms:W3CDTF">2016-09-06T02:19:17Z</dcterms:modified>
</cp:coreProperties>
</file>