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3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4000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1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95D342-47D3-42D8-85CF-D5202D8F061D}" type="datetimeFigureOut">
              <a:rPr lang="ru-RU" smtClean="0"/>
              <a:pPr/>
              <a:t>08.09.2016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394EE-3BF7-47B3-B569-20E508C1EB8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394EE-3BF7-47B3-B569-20E508C1EB8B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394EE-3BF7-47B3-B569-20E508C1EB8B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394EE-3BF7-47B3-B569-20E508C1EB8B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394EE-3BF7-47B3-B569-20E508C1EB8B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394EE-3BF7-47B3-B569-20E508C1EB8B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394EE-3BF7-47B3-B569-20E508C1EB8B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394EE-3BF7-47B3-B569-20E508C1EB8B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394EE-3BF7-47B3-B569-20E508C1EB8B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394EE-3BF7-47B3-B569-20E508C1EB8B}" type="slidenum">
              <a:rPr lang="ru-RU" smtClean="0"/>
              <a:pPr/>
              <a:t>17</a:t>
            </a:fld>
            <a:endParaRPr lang="ru-RU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394EE-3BF7-47B3-B569-20E508C1EB8B}" type="slidenum">
              <a:rPr lang="ru-RU" smtClean="0"/>
              <a:pPr/>
              <a:t>18</a:t>
            </a:fld>
            <a:endParaRPr lang="ru-RU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394EE-3BF7-47B3-B569-20E508C1EB8B}" type="slidenum">
              <a:rPr lang="ru-RU" smtClean="0"/>
              <a:pPr/>
              <a:t>19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394EE-3BF7-47B3-B569-20E508C1EB8B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394EE-3BF7-47B3-B569-20E508C1EB8B}" type="slidenum">
              <a:rPr lang="ru-RU" smtClean="0"/>
              <a:pPr/>
              <a:t>20</a:t>
            </a:fld>
            <a:endParaRPr lang="ru-RU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394EE-3BF7-47B3-B569-20E508C1EB8B}" type="slidenum">
              <a:rPr lang="ru-RU" smtClean="0"/>
              <a:pPr/>
              <a:t>21</a:t>
            </a:fld>
            <a:endParaRPr lang="ru-RU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394EE-3BF7-47B3-B569-20E508C1EB8B}" type="slidenum">
              <a:rPr lang="ru-RU" smtClean="0"/>
              <a:pPr/>
              <a:t>22</a:t>
            </a:fld>
            <a:endParaRPr lang="ru-RU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394EE-3BF7-47B3-B569-20E508C1EB8B}" type="slidenum">
              <a:rPr lang="ru-RU" smtClean="0"/>
              <a:pPr/>
              <a:t>23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394EE-3BF7-47B3-B569-20E508C1EB8B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394EE-3BF7-47B3-B569-20E508C1EB8B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394EE-3BF7-47B3-B569-20E508C1EB8B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394EE-3BF7-47B3-B569-20E508C1EB8B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394EE-3BF7-47B3-B569-20E508C1EB8B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394EE-3BF7-47B3-B569-20E508C1EB8B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394EE-3BF7-47B3-B569-20E508C1EB8B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9FE6D-4902-4569-8099-9FAF97B800E5}" type="datetimeFigureOut">
              <a:rPr lang="ru-RU" smtClean="0"/>
              <a:pPr/>
              <a:t>08.09.2016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0799-AED8-4EAC-937A-7FD4AD3E210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6000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9FE6D-4902-4569-8099-9FAF97B800E5}" type="datetimeFigureOut">
              <a:rPr lang="ru-RU" smtClean="0"/>
              <a:pPr/>
              <a:t>08.09.2016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0799-AED8-4EAC-937A-7FD4AD3E210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6000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9FE6D-4902-4569-8099-9FAF97B800E5}" type="datetimeFigureOut">
              <a:rPr lang="ru-RU" smtClean="0"/>
              <a:pPr/>
              <a:t>08.09.2016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0799-AED8-4EAC-937A-7FD4AD3E210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6000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9FE6D-4902-4569-8099-9FAF97B800E5}" type="datetimeFigureOut">
              <a:rPr lang="ru-RU" smtClean="0"/>
              <a:pPr/>
              <a:t>08.09.2016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0799-AED8-4EAC-937A-7FD4AD3E210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6000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9FE6D-4902-4569-8099-9FAF97B800E5}" type="datetimeFigureOut">
              <a:rPr lang="ru-RU" smtClean="0"/>
              <a:pPr/>
              <a:t>08.09.2016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0799-AED8-4EAC-937A-7FD4AD3E210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6000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9FE6D-4902-4569-8099-9FAF97B800E5}" type="datetimeFigureOut">
              <a:rPr lang="ru-RU" smtClean="0"/>
              <a:pPr/>
              <a:t>08.09.2016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0799-AED8-4EAC-937A-7FD4AD3E210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6000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9FE6D-4902-4569-8099-9FAF97B800E5}" type="datetimeFigureOut">
              <a:rPr lang="ru-RU" smtClean="0"/>
              <a:pPr/>
              <a:t>08.09.2016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0799-AED8-4EAC-937A-7FD4AD3E210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6000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9FE6D-4902-4569-8099-9FAF97B800E5}" type="datetimeFigureOut">
              <a:rPr lang="ru-RU" smtClean="0"/>
              <a:pPr/>
              <a:t>08.09.2016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0799-AED8-4EAC-937A-7FD4AD3E210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6000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9FE6D-4902-4569-8099-9FAF97B800E5}" type="datetimeFigureOut">
              <a:rPr lang="ru-RU" smtClean="0"/>
              <a:pPr/>
              <a:t>08.09.2016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0799-AED8-4EAC-937A-7FD4AD3E210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6000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9FE6D-4902-4569-8099-9FAF97B800E5}" type="datetimeFigureOut">
              <a:rPr lang="ru-RU" smtClean="0"/>
              <a:pPr/>
              <a:t>08.09.2016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0799-AED8-4EAC-937A-7FD4AD3E210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6000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9FE6D-4902-4569-8099-9FAF97B800E5}" type="datetimeFigureOut">
              <a:rPr lang="ru-RU" smtClean="0"/>
              <a:pPr/>
              <a:t>08.09.2016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0799-AED8-4EAC-937A-7FD4AD3E210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6000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7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9FE6D-4902-4569-8099-9FAF97B800E5}" type="datetimeFigureOut">
              <a:rPr lang="ru-RU" smtClean="0"/>
              <a:pPr/>
              <a:t>08.09.2016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D0799-AED8-4EAC-937A-7FD4AD3E210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advTm="6000"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png"/><Relationship Id="rId9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gif"/><Relationship Id="rId3" Type="http://schemas.openxmlformats.org/officeDocument/2006/relationships/image" Target="../media/image59.gif"/><Relationship Id="rId7" Type="http://schemas.openxmlformats.org/officeDocument/2006/relationships/image" Target="../media/image61.gif"/><Relationship Id="rId12" Type="http://schemas.openxmlformats.org/officeDocument/2006/relationships/image" Target="../media/image66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11" Type="http://schemas.openxmlformats.org/officeDocument/2006/relationships/image" Target="../media/image65.gif"/><Relationship Id="rId5" Type="http://schemas.openxmlformats.org/officeDocument/2006/relationships/slide" Target="slide22.xml"/><Relationship Id="rId10" Type="http://schemas.openxmlformats.org/officeDocument/2006/relationships/image" Target="../media/image64.gif"/><Relationship Id="rId4" Type="http://schemas.openxmlformats.org/officeDocument/2006/relationships/image" Target="../media/image60.gif"/><Relationship Id="rId9" Type="http://schemas.openxmlformats.org/officeDocument/2006/relationships/image" Target="../media/image63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70.png"/><Relationship Id="rId12" Type="http://schemas.openxmlformats.org/officeDocument/2006/relationships/image" Target="../media/image7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&#1051;&#1077;&#1085;&#1072;\&#1044;&#1077;&#1090;&#1089;&#1082;&#1080;&#1077;%20&#1087;&#1088;&#1077;&#1079;&#1077;&#1085;&#1090;&#1072;&#1094;&#1080;&#1080;\&#1053;&#1072;&#1096;&#1080;\&#1052;&#1085;&#1086;&#1075;&#1086;&#1079;&#1085;&#1072;&#1095;&#1085;&#1099;&#1077;%20&#1089;&#1083;&#1086;&#1074;&#1072;\002.mp3" TargetMode="External"/><Relationship Id="rId6" Type="http://schemas.openxmlformats.org/officeDocument/2006/relationships/image" Target="../media/image69.png"/><Relationship Id="rId11" Type="http://schemas.openxmlformats.org/officeDocument/2006/relationships/image" Target="../media/image66.gif"/><Relationship Id="rId5" Type="http://schemas.openxmlformats.org/officeDocument/2006/relationships/image" Target="../media/image68.gif"/><Relationship Id="rId10" Type="http://schemas.openxmlformats.org/officeDocument/2006/relationships/image" Target="../media/image73.gif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gif"/><Relationship Id="rId3" Type="http://schemas.openxmlformats.org/officeDocument/2006/relationships/slide" Target="slide22.xml"/><Relationship Id="rId7" Type="http://schemas.openxmlformats.org/officeDocument/2006/relationships/image" Target="../media/image78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gif"/><Relationship Id="rId11" Type="http://schemas.openxmlformats.org/officeDocument/2006/relationships/image" Target="../media/image82.gif"/><Relationship Id="rId5" Type="http://schemas.openxmlformats.org/officeDocument/2006/relationships/image" Target="../media/image76.gif"/><Relationship Id="rId10" Type="http://schemas.openxmlformats.org/officeDocument/2006/relationships/image" Target="../media/image81.gif"/><Relationship Id="rId4" Type="http://schemas.openxmlformats.org/officeDocument/2006/relationships/image" Target="../media/image75.gif"/><Relationship Id="rId9" Type="http://schemas.openxmlformats.org/officeDocument/2006/relationships/image" Target="../media/image8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e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8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&#1051;&#1077;&#1085;&#1072;\&#1044;&#1077;&#1090;&#1089;&#1082;&#1080;&#1077;%20&#1087;&#1088;&#1077;&#1079;&#1077;&#1085;&#1090;&#1072;&#1094;&#1080;&#1080;\&#1053;&#1072;&#1096;&#1080;\&#1052;&#1085;&#1086;&#1075;&#1086;&#1079;&#1085;&#1072;&#1095;&#1085;&#1099;&#1077;%20&#1089;&#1083;&#1086;&#1074;&#1072;\002.mp3" TargetMode="External"/><Relationship Id="rId6" Type="http://schemas.openxmlformats.org/officeDocument/2006/relationships/image" Target="../media/image85.gif"/><Relationship Id="rId5" Type="http://schemas.openxmlformats.org/officeDocument/2006/relationships/image" Target="../media/image84.png"/><Relationship Id="rId4" Type="http://schemas.openxmlformats.org/officeDocument/2006/relationships/image" Target="../media/image83.png"/><Relationship Id="rId9" Type="http://schemas.openxmlformats.org/officeDocument/2006/relationships/image" Target="../media/image7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4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&#1051;&#1077;&#1085;&#1072;\&#1044;&#1077;&#1090;&#1089;&#1082;&#1080;&#1077;%20&#1087;&#1088;&#1077;&#1079;&#1077;&#1085;&#1090;&#1072;&#1094;&#1080;&#1080;\&#1053;&#1072;&#1096;&#1080;\&#1052;&#1085;&#1086;&#1075;&#1086;&#1079;&#1085;&#1072;&#1095;&#1085;&#1099;&#1077;%20&#1089;&#1083;&#1086;&#1074;&#1072;\002.mp3" TargetMode="External"/><Relationship Id="rId6" Type="http://schemas.openxmlformats.org/officeDocument/2006/relationships/image" Target="../media/image90.gif"/><Relationship Id="rId5" Type="http://schemas.openxmlformats.org/officeDocument/2006/relationships/image" Target="../media/image89.gif"/><Relationship Id="rId4" Type="http://schemas.openxmlformats.org/officeDocument/2006/relationships/image" Target="../media/image88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&#1103;&#1085;&#1076;&#1077;&#1082;&#1089;.ru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animashky.ru/" TargetMode="External"/><Relationship Id="rId4" Type="http://schemas.openxmlformats.org/officeDocument/2006/relationships/hyperlink" Target="http://www.lenagold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71604" y="3429000"/>
            <a:ext cx="6643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   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2" name="Picture 2" descr="C:\Documents and Settings\Кирилл\Рабочий стол\Рабочий стол\МАМА\анимация\2137a0b44f05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374904" cy="6876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286116" y="1428736"/>
            <a:ext cx="3857652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ru-RU" sz="4800" b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Волшебные слова</a:t>
            </a:r>
            <a:r>
              <a:rPr lang="ru-RU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</a:t>
            </a:r>
          </a:p>
          <a:p>
            <a:pPr algn="ctr"/>
            <a:r>
              <a:rPr lang="ru-RU" sz="32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(многозначные слова)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0364" y="-142900"/>
            <a:ext cx="26121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u="sng" dirty="0" smtClean="0">
                <a:solidFill>
                  <a:srgbClr val="C00000"/>
                </a:solidFill>
              </a:rPr>
              <a:t>Ножка</a:t>
            </a:r>
            <a:endParaRPr lang="ru-RU" sz="6600" b="1" u="sng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28794" y="785794"/>
            <a:ext cx="4935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У кого или чего есть «ножка»?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Documents and Settings\Кирилл\Рабочий стол\Рабочий стол\МАМА\природа, фото\0_16bdb_2abf6786_-1-XL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1285860"/>
            <a:ext cx="2025000" cy="27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C:\Documents and Settings\Кирилл\Рабочий стол\Рабочий стол\МАМА\природа, фото\0_29f7f_206119b7_XL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14678" y="1285860"/>
            <a:ext cx="2089620" cy="273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 descr="C:\Documents and Settings\Кирилл\Рабочий стол\Рабочий стол\МАМА\природа, фото\0_2173f_febe4682_-1-XL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00100" y="4357694"/>
            <a:ext cx="2880000" cy="21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9" name="Picture 5" descr="C:\Documents and Settings\Кирилл\Рабочий стол\Рабочий стол\МАМА\природа, фото\0_12809_49dd190a_XL.jpe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86512" y="1214422"/>
            <a:ext cx="2364944" cy="259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1" name="Picture 7" descr="C:\Documents and Settings\Кирилл\Рабочий стол\Рабочий стол\МАМА\природа, фото\0_90fc_289c6688_XL.jpe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000628" y="4214818"/>
            <a:ext cx="3082272" cy="230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571472" y="3929066"/>
            <a:ext cx="1420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У лампы,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8992" y="3929066"/>
            <a:ext cx="153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у кресла,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16" y="3714752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у гриба,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43042" y="6429396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у малыша,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29322" y="6429396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у стола.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0"/>
                            </p:stCondLst>
                            <p:childTnLst>
                              <p:par>
                                <p:cTn id="37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0"/>
                            </p:stCondLst>
                            <p:childTnLst>
                              <p:par>
                                <p:cTn id="4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0"/>
                            </p:stCondLst>
                            <p:childTnLst>
                              <p:par>
                                <p:cTn id="6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800" decel="100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0364" y="-142900"/>
            <a:ext cx="45720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u="sng" dirty="0" smtClean="0">
                <a:solidFill>
                  <a:srgbClr val="C00000"/>
                </a:solidFill>
              </a:rPr>
              <a:t>Разбить</a:t>
            </a:r>
            <a:endParaRPr lang="ru-RU" sz="6600" b="1" u="sng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Documents and Settings\Кирилл\Рабочий стол\Рабочий стол\МАМА\природа, фото\0_2296c_d986f7fa_XL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3143248"/>
            <a:ext cx="4515061" cy="324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1" name="Picture 3" descr="C:\Documents and Settings\Кирилл\Рабочий стол\Рабочий стол\МАМА\природа, фото\116040490276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6314" y="928670"/>
            <a:ext cx="4176000" cy="3132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0" y="1428736"/>
            <a:ext cx="50669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Вечером девочка Мила</a:t>
            </a:r>
          </a:p>
          <a:p>
            <a:r>
              <a:rPr lang="ru-RU" sz="3200" b="1" dirty="0" smtClean="0">
                <a:solidFill>
                  <a:srgbClr val="7030A0"/>
                </a:solidFill>
              </a:rPr>
              <a:t>В садике клумбу </a:t>
            </a:r>
            <a:r>
              <a:rPr lang="ru-RU" sz="3200" b="1" dirty="0" smtClean="0">
                <a:solidFill>
                  <a:srgbClr val="FF0000"/>
                </a:solidFill>
              </a:rPr>
              <a:t>разбила.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57752" y="4643446"/>
            <a:ext cx="42862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Брат её, мальчик Иван</a:t>
            </a:r>
          </a:p>
          <a:p>
            <a:r>
              <a:rPr lang="ru-RU" sz="3200" b="1" dirty="0" smtClean="0">
                <a:solidFill>
                  <a:srgbClr val="7030A0"/>
                </a:solidFill>
              </a:rPr>
              <a:t>Тоже </a:t>
            </a:r>
            <a:r>
              <a:rPr lang="ru-RU" sz="3200" b="1" dirty="0" smtClean="0">
                <a:solidFill>
                  <a:srgbClr val="FF0000"/>
                </a:solidFill>
              </a:rPr>
              <a:t>разбил</a:t>
            </a:r>
            <a:r>
              <a:rPr lang="ru-RU" sz="3200" b="1" dirty="0" smtClean="0">
                <a:solidFill>
                  <a:srgbClr val="7030A0"/>
                </a:solidFill>
              </a:rPr>
              <a:t>…стакан!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24" y="285728"/>
            <a:ext cx="906325" cy="1080000"/>
          </a:xfrm>
          <a:prstGeom prst="rect">
            <a:avLst/>
          </a:prstGeom>
          <a:noFill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2428868"/>
            <a:ext cx="906325" cy="10800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8992" y="-142900"/>
            <a:ext cx="40005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u="sng" dirty="0" smtClean="0">
                <a:solidFill>
                  <a:srgbClr val="C00000"/>
                </a:solidFill>
              </a:rPr>
              <a:t>Идёт:</a:t>
            </a:r>
            <a:endParaRPr lang="ru-RU" sz="6600" b="1" u="sng" dirty="0">
              <a:solidFill>
                <a:srgbClr val="C00000"/>
              </a:solidFill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500042"/>
            <a:ext cx="906325" cy="1080000"/>
          </a:xfrm>
          <a:prstGeom prst="rect">
            <a:avLst/>
          </a:prstGeom>
          <a:noFill/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78" y="928670"/>
            <a:ext cx="906325" cy="1080000"/>
          </a:xfrm>
          <a:prstGeom prst="rect">
            <a:avLst/>
          </a:prstGeom>
          <a:noFill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500042"/>
            <a:ext cx="906325" cy="1080000"/>
          </a:xfrm>
          <a:prstGeom prst="rect">
            <a:avLst/>
          </a:prstGeom>
          <a:noFill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5272" y="928670"/>
            <a:ext cx="906325" cy="1080000"/>
          </a:xfrm>
          <a:prstGeom prst="rect">
            <a:avLst/>
          </a:prstGeom>
          <a:noFill/>
        </p:spPr>
      </p:pic>
      <p:pic>
        <p:nvPicPr>
          <p:cNvPr id="1026" name="Picture 2" descr="C:\Documents and Settings\Кирилл\Рабочий стол\Рабочий стол\МАМА\природа, фото\0_2a306_c839f341_XL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2428868"/>
            <a:ext cx="2976000" cy="2232000"/>
          </a:xfrm>
          <a:prstGeom prst="ellipse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softEdge rad="112500"/>
          </a:effectLst>
        </p:spPr>
      </p:pic>
      <p:pic>
        <p:nvPicPr>
          <p:cNvPr id="1027" name="Picture 3" descr="C:\Documents and Settings\Кирилл\Рабочий стол\Рабочий стол\МАМА\природа, фото\0_1388d_a9ea60e_XL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29124" y="2357430"/>
            <a:ext cx="3077141" cy="25183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Documents and Settings\Кирилл\Рабочий стол\Рабочий стол\МАМА\природа, фото\0_26397_97a5adbe_XL.jpe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71736" y="4214818"/>
            <a:ext cx="2215620" cy="237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Documents and Settings\Кирилл\Рабочий стол\Рабочий стол\МАМА\природа, фото\0_8313_1e8a742e_XL.jpe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5400000">
            <a:off x="6920992" y="4277826"/>
            <a:ext cx="2286016" cy="216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Стрелка вниз 10"/>
          <p:cNvSpPr/>
          <p:nvPr/>
        </p:nvSpPr>
        <p:spPr>
          <a:xfrm>
            <a:off x="785786" y="157161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трелка вниз 11"/>
          <p:cNvSpPr/>
          <p:nvPr/>
        </p:nvSpPr>
        <p:spPr>
          <a:xfrm>
            <a:off x="3428992" y="2071678"/>
            <a:ext cx="484632" cy="21928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трелка вниз 12"/>
          <p:cNvSpPr/>
          <p:nvPr/>
        </p:nvSpPr>
        <p:spPr>
          <a:xfrm>
            <a:off x="5643570" y="157161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трелка вниз 13"/>
          <p:cNvSpPr/>
          <p:nvPr/>
        </p:nvSpPr>
        <p:spPr>
          <a:xfrm>
            <a:off x="7929586" y="2071678"/>
            <a:ext cx="484632" cy="23357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785786" y="4572008"/>
            <a:ext cx="1026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снег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57818" y="4643446"/>
            <a:ext cx="1380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дождь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86050" y="6357958"/>
            <a:ext cx="1636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человек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29520" y="6286520"/>
            <a:ext cx="157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время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4678" y="-142900"/>
            <a:ext cx="45005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u="sng" dirty="0" smtClean="0">
                <a:solidFill>
                  <a:srgbClr val="C00000"/>
                </a:solidFill>
              </a:rPr>
              <a:t>Растёт:</a:t>
            </a:r>
            <a:endParaRPr lang="ru-RU" sz="6600" b="1" u="sng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Documents and Settings\Кирилл\Рабочий стол\Рабочий стол\МАМА\природа, фото\0_12311_421b797a_XL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1857364"/>
            <a:ext cx="2756421" cy="208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285728"/>
            <a:ext cx="694848" cy="828000"/>
          </a:xfrm>
          <a:prstGeom prst="rect">
            <a:avLst/>
          </a:prstGeom>
          <a:noFill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857760"/>
            <a:ext cx="694848" cy="828000"/>
          </a:xfrm>
          <a:prstGeom prst="rect">
            <a:avLst/>
          </a:prstGeom>
          <a:noFill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48" y="785794"/>
            <a:ext cx="694848" cy="828000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49152" y="4857760"/>
            <a:ext cx="694848" cy="828000"/>
          </a:xfrm>
          <a:prstGeom prst="rect">
            <a:avLst/>
          </a:prstGeom>
          <a:noFill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285728"/>
            <a:ext cx="694848" cy="828000"/>
          </a:xfrm>
          <a:prstGeom prst="rect">
            <a:avLst/>
          </a:prstGeom>
          <a:noFill/>
        </p:spPr>
      </p:pic>
      <p:pic>
        <p:nvPicPr>
          <p:cNvPr id="1027" name="Picture 3" descr="C:\Documents and Settings\Кирилл\Рабочий стол\Рабочий стол\МАМА\природа, фото\0_2408e_1cc961e_XL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357554" y="2071678"/>
            <a:ext cx="2731461" cy="20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Documents and Settings\Кирилл\Рабочий стол\Рабочий стол\МАМА\природа, фото\0_6469_bc27ac8e_XL.jpe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04000" y="1928802"/>
            <a:ext cx="2640000" cy="19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Documents and Settings\Кирилл\Рабочий стол\Рабочий стол\МАМА\природа, фото\0_d351_a513ac2d_XL.jpe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857356" y="4429132"/>
            <a:ext cx="2272589" cy="19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Documents and Settings\Кирилл\Рабочий стол\Рабочий стол\МАМА\анимация\ogur03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429256" y="4286256"/>
            <a:ext cx="1598156" cy="14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C:\Documents and Settings\Кирилл\Рабочий стол\Рабочий стол\МАМА\анимация\jablok09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357950" y="5454000"/>
            <a:ext cx="1560753" cy="140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Стрелка вниз 13"/>
          <p:cNvSpPr/>
          <p:nvPr/>
        </p:nvSpPr>
        <p:spPr>
          <a:xfrm>
            <a:off x="1285852" y="114298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трелка вниз 14"/>
          <p:cNvSpPr/>
          <p:nvPr/>
        </p:nvSpPr>
        <p:spPr>
          <a:xfrm>
            <a:off x="4429124" y="164305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трелка вниз 15"/>
          <p:cNvSpPr/>
          <p:nvPr/>
        </p:nvSpPr>
        <p:spPr>
          <a:xfrm>
            <a:off x="7715272" y="114298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трелка вправо 16"/>
          <p:cNvSpPr/>
          <p:nvPr/>
        </p:nvSpPr>
        <p:spPr>
          <a:xfrm>
            <a:off x="857224" y="507207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Стрелка влево 17"/>
          <p:cNvSpPr/>
          <p:nvPr/>
        </p:nvSpPr>
        <p:spPr>
          <a:xfrm>
            <a:off x="7429520" y="507207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142844" y="3857628"/>
            <a:ext cx="3113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ягоды, грибы, цветы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71934" y="3929066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дерево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58016" y="3786190"/>
            <a:ext cx="2285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дом (строится)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57356" y="6286520"/>
            <a:ext cx="2924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дети, животные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86380" y="5929330"/>
            <a:ext cx="12057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овощи,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фрукты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0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0"/>
                            </p:stCondLst>
                            <p:childTnLst>
                              <p:par>
                                <p:cTn id="6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8926" y="-214338"/>
            <a:ext cx="52149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u="sng" dirty="0" smtClean="0">
                <a:solidFill>
                  <a:srgbClr val="C00000"/>
                </a:solidFill>
              </a:rPr>
              <a:t>Бежит:</a:t>
            </a:r>
            <a:endParaRPr lang="ru-RU" sz="6600" b="1" u="sng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Documents and Settings\Кирилл\Рабочий стол\Рабочий стол\МАМА\природа, фото\0_2c930_87356fad_XL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1500174"/>
            <a:ext cx="2525266" cy="234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1" name="Picture 3" descr="C:\Documents and Settings\Кирилл\Рабочий стол\Рабочий стол\МАМА\природа, фото\0_11efb_6c707f39_L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44" y="1500174"/>
            <a:ext cx="2809527" cy="2124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2" name="Picture 4" descr="C:\Documents and Settings\Кирилл\Рабочий стол\Рабочий стол\МАМА\природа, фото\0_3021a_f1c16f42_XL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71736" y="3643314"/>
            <a:ext cx="2165670" cy="280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3" name="Picture 5" descr="C:\Documents and Settings\Кирилл\Рабочий стол\Рабочий стол\МАМА\природа, фото\0_28351_bd030080_XL.jpe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29322" y="4214818"/>
            <a:ext cx="2880000" cy="216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142852"/>
            <a:ext cx="694848" cy="828000"/>
          </a:xfrm>
          <a:prstGeom prst="rect">
            <a:avLst/>
          </a:prstGeom>
          <a:noFill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857232"/>
            <a:ext cx="694848" cy="828000"/>
          </a:xfrm>
          <a:prstGeom prst="rect">
            <a:avLst/>
          </a:prstGeom>
          <a:noFill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142852"/>
            <a:ext cx="694848" cy="828000"/>
          </a:xfrm>
          <a:prstGeom prst="rect">
            <a:avLst/>
          </a:prstGeom>
          <a:noFill/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48" y="1000108"/>
            <a:ext cx="694848" cy="828000"/>
          </a:xfrm>
          <a:prstGeom prst="rect">
            <a:avLst/>
          </a:prstGeom>
          <a:noFill/>
        </p:spPr>
      </p:pic>
      <p:sp>
        <p:nvSpPr>
          <p:cNvPr id="11" name="Стрелка вниз 10"/>
          <p:cNvSpPr/>
          <p:nvPr/>
        </p:nvSpPr>
        <p:spPr>
          <a:xfrm>
            <a:off x="1142976" y="1000108"/>
            <a:ext cx="484632" cy="648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трелка вниз 11"/>
          <p:cNvSpPr/>
          <p:nvPr/>
        </p:nvSpPr>
        <p:spPr>
          <a:xfrm>
            <a:off x="6000760" y="1000108"/>
            <a:ext cx="484632" cy="61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трелка вниз 12"/>
          <p:cNvSpPr/>
          <p:nvPr/>
        </p:nvSpPr>
        <p:spPr>
          <a:xfrm>
            <a:off x="3428992" y="1714488"/>
            <a:ext cx="484632" cy="194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трелка вниз 13"/>
          <p:cNvSpPr/>
          <p:nvPr/>
        </p:nvSpPr>
        <p:spPr>
          <a:xfrm>
            <a:off x="8001024" y="1857364"/>
            <a:ext cx="484632" cy="2700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000100" y="3571876"/>
            <a:ext cx="164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река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72132" y="3714752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время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28926" y="6286520"/>
            <a:ext cx="1636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человек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43702" y="6286520"/>
            <a:ext cx="2500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молоко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8992" y="-214338"/>
            <a:ext cx="47149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u="sng" dirty="0" smtClean="0">
                <a:solidFill>
                  <a:srgbClr val="C00000"/>
                </a:solidFill>
              </a:rPr>
              <a:t>Летит:</a:t>
            </a:r>
            <a:endParaRPr lang="ru-RU" sz="6600" b="1" u="sng" dirty="0">
              <a:solidFill>
                <a:srgbClr val="C00000"/>
              </a:solidFill>
            </a:endParaRPr>
          </a:p>
        </p:txBody>
      </p:sp>
      <p:pic>
        <p:nvPicPr>
          <p:cNvPr id="1027" name="Picture 3" descr="C:\Documents and Settings\Кирилл\Рабочий стол\Рабочий стол\МАМА\природа, фото\0_76c1_e47f3b6f_XL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0694" y="3357562"/>
            <a:ext cx="3351740" cy="291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28" name="Picture 4" descr="C:\Documents and Settings\Кирилл\Рабочий стол\Рабочий стол\МАМА\природа, фото\0_29d99_c7db886e_XL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785794"/>
            <a:ext cx="3092005" cy="235745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9" name="Picture 5" descr="C:\Documents and Settings\Кирилл\Рабочий стол\Рабочий стол\МАМА\природа, фото\0_319b9_d350db5a_XL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596" y="3786190"/>
            <a:ext cx="3441618" cy="2448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30" name="Picture 6" descr="C:\Documents and Settings\Кирилл\Рабочий стол\Рабочий стол\МАМА\фото транспорта\150166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86446" y="785794"/>
            <a:ext cx="3187913" cy="2286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2071678"/>
            <a:ext cx="845903" cy="1008000"/>
          </a:xfrm>
          <a:prstGeom prst="rect">
            <a:avLst/>
          </a:prstGeom>
          <a:noFill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68" y="4857760"/>
            <a:ext cx="845903" cy="1008000"/>
          </a:xfrm>
          <a:prstGeom prst="rect">
            <a:avLst/>
          </a:prstGeom>
          <a:noFill/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90" y="1285860"/>
            <a:ext cx="845903" cy="1008000"/>
          </a:xfrm>
          <a:prstGeom prst="rect">
            <a:avLst/>
          </a:prstGeom>
          <a:noFill/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3643314"/>
            <a:ext cx="845903" cy="1008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285852" y="3071810"/>
            <a:ext cx="164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птица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57950" y="2928934"/>
            <a:ext cx="2143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самолёт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215082"/>
            <a:ext cx="5967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машина (очень быстро едет)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43570" y="6215082"/>
            <a:ext cx="3214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человек (падает)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3240" y="-214338"/>
            <a:ext cx="50720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u="sng" dirty="0" smtClean="0">
                <a:solidFill>
                  <a:srgbClr val="C00000"/>
                </a:solidFill>
              </a:rPr>
              <a:t>Золотой</a:t>
            </a:r>
            <a:endParaRPr lang="ru-RU" sz="6000" b="1" u="sng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44" y="714356"/>
            <a:ext cx="41434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Стало вдруг 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       светлее вдвое,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Двор весь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в солнечных лучах.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Это платье </a:t>
            </a:r>
            <a:r>
              <a:rPr lang="ru-RU" sz="2800" b="1" dirty="0" smtClean="0">
                <a:solidFill>
                  <a:srgbClr val="FF0000"/>
                </a:solidFill>
              </a:rPr>
              <a:t>золотое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У берёзы на плечах.</a:t>
            </a:r>
          </a:p>
        </p:txBody>
      </p:sp>
      <p:pic>
        <p:nvPicPr>
          <p:cNvPr id="2050" name="Picture 2" descr="C:\Documents and Settings\Кирилл\Рабочий стол\Рабочий стол\МАМА\природа, фото\0_2736d_9128e62d_XL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3643314"/>
            <a:ext cx="3766897" cy="2844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TextBox 4"/>
          <p:cNvSpPr txBox="1"/>
          <p:nvPr/>
        </p:nvSpPr>
        <p:spPr>
          <a:xfrm>
            <a:off x="3571868" y="3857628"/>
            <a:ext cx="40765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Колечко, колечко,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Выйди на 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         крылечко!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А колечко 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      не простое –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Золотое!</a:t>
            </a:r>
          </a:p>
        </p:txBody>
      </p:sp>
      <p:pic>
        <p:nvPicPr>
          <p:cNvPr id="2051" name="Picture 3" descr="C:\Documents and Settings\Кирилл\Рабочий стол\Рабочий стол\МАМА\природа, фото\0_26ae9_b96e2632_XL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6116" y="857232"/>
            <a:ext cx="3132000" cy="27146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6286512" y="1571612"/>
            <a:ext cx="28632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Говорят, у мамы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Руки не простые.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Говорят, у мамы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Руки </a:t>
            </a:r>
            <a:r>
              <a:rPr lang="ru-RU" sz="2800" b="1" dirty="0" smtClean="0">
                <a:solidFill>
                  <a:srgbClr val="FF0000"/>
                </a:solidFill>
              </a:rPr>
              <a:t>золотые</a:t>
            </a:r>
            <a:r>
              <a:rPr lang="ru-RU" sz="2800" b="1" dirty="0" smtClean="0">
                <a:solidFill>
                  <a:srgbClr val="7030A0"/>
                </a:solidFill>
              </a:rPr>
              <a:t>!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2052" name="Picture 4" descr="C:\Documents and Settings\Кирилл\Рабочий стол\Рабочий стол\МАМА\природа, фото\0_19de_c70487fc_XL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43636" y="3857628"/>
            <a:ext cx="3000364" cy="259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642918"/>
            <a:ext cx="845903" cy="1008000"/>
          </a:xfrm>
          <a:prstGeom prst="rect">
            <a:avLst/>
          </a:prstGeom>
          <a:noFill/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2928934"/>
            <a:ext cx="845903" cy="1008000"/>
          </a:xfrm>
          <a:prstGeom prst="rect">
            <a:avLst/>
          </a:prstGeom>
          <a:noFill/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08" y="142852"/>
            <a:ext cx="845903" cy="10080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000"/>
                            </p:stCondLst>
                            <p:childTnLst>
                              <p:par>
                                <p:cTn id="27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1000"/>
                            </p:stCondLst>
                            <p:childTnLst>
                              <p:par>
                                <p:cTn id="3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56" y="0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7030A0"/>
                </a:solidFill>
              </a:rPr>
              <a:t>А теперь давайте поиграем!</a:t>
            </a:r>
            <a:endParaRPr lang="ru-RU" sz="3600" b="1" u="sng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488" y="714356"/>
            <a:ext cx="5214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</a:rPr>
              <a:t>Игра «Заселяем дом»</a:t>
            </a:r>
            <a:endParaRPr lang="ru-RU" sz="2800" b="1" u="sng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28926" y="4714884"/>
            <a:ext cx="1357322" cy="1357322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6248" y="4786322"/>
            <a:ext cx="1357322" cy="1285884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28926" y="3643314"/>
            <a:ext cx="1357322" cy="1214446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6248" y="3643314"/>
            <a:ext cx="1357322" cy="1214446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928926" y="2571744"/>
            <a:ext cx="1414466" cy="108000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86248" y="2571744"/>
            <a:ext cx="1357322" cy="108000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Трапеция 10"/>
          <p:cNvSpPr/>
          <p:nvPr/>
        </p:nvSpPr>
        <p:spPr>
          <a:xfrm>
            <a:off x="2857488" y="1357298"/>
            <a:ext cx="2857520" cy="1216152"/>
          </a:xfrm>
          <a:prstGeom prst="trapezoid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Управляющая кнопка: настраиваемая 13">
            <a:hlinkClick r:id="" action="ppaction://noaction" highlightClick="1"/>
          </p:cNvPr>
          <p:cNvSpPr/>
          <p:nvPr/>
        </p:nvSpPr>
        <p:spPr>
          <a:xfrm>
            <a:off x="3143240" y="2571744"/>
            <a:ext cx="1042416" cy="1042416"/>
          </a:xfrm>
          <a:prstGeom prst="actionButtonBlan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4429124" y="2571744"/>
            <a:ext cx="1042416" cy="1042416"/>
          </a:xfrm>
          <a:prstGeom prst="actionButtonBlan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3143240" y="3714752"/>
            <a:ext cx="1042416" cy="1042416"/>
          </a:xfrm>
          <a:prstGeom prst="actionButtonBlan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Управляющая кнопка: настраиваемая 16">
            <a:hlinkClick r:id="" action="ppaction://noaction" highlightClick="1"/>
          </p:cNvPr>
          <p:cNvSpPr/>
          <p:nvPr/>
        </p:nvSpPr>
        <p:spPr>
          <a:xfrm>
            <a:off x="4429124" y="3714752"/>
            <a:ext cx="1042416" cy="1042416"/>
          </a:xfrm>
          <a:prstGeom prst="actionButtonBlan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Управляющая кнопка: настраиваемая 17">
            <a:hlinkClick r:id="" action="ppaction://noaction" highlightClick="1"/>
          </p:cNvPr>
          <p:cNvSpPr/>
          <p:nvPr/>
        </p:nvSpPr>
        <p:spPr>
          <a:xfrm>
            <a:off x="3143240" y="4929198"/>
            <a:ext cx="1042416" cy="1042416"/>
          </a:xfrm>
          <a:prstGeom prst="actionButtonBlan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Управляющая кнопка: настраиваемая 18">
            <a:hlinkClick r:id="" action="ppaction://noaction" highlightClick="1"/>
          </p:cNvPr>
          <p:cNvSpPr/>
          <p:nvPr/>
        </p:nvSpPr>
        <p:spPr>
          <a:xfrm>
            <a:off x="4429124" y="4929198"/>
            <a:ext cx="1042416" cy="1042416"/>
          </a:xfrm>
          <a:prstGeom prst="actionButtonBlan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786446" y="2571744"/>
            <a:ext cx="348745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Вот стоит высокий дом,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Новоселье скоро в нём.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Ты подумай, не спеши,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И жильцов в дом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засели!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В этом доме живут…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  </a:t>
            </a:r>
            <a:r>
              <a:rPr lang="ru-RU" sz="2400" b="1" dirty="0" smtClean="0">
                <a:solidFill>
                  <a:srgbClr val="C00000"/>
                </a:solidFill>
              </a:rPr>
              <a:t>«ручки».</a:t>
            </a:r>
          </a:p>
          <a:p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74" name="Picture 2" descr="C:\Documents and Settings\Кирилл\Рабочий стол\Рабочий стол\МАМА\анимация\coffe_s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1428736"/>
            <a:ext cx="1344000" cy="756000"/>
          </a:xfrm>
          <a:prstGeom prst="rect">
            <a:avLst/>
          </a:prstGeom>
          <a:noFill/>
        </p:spPr>
      </p:pic>
      <p:pic>
        <p:nvPicPr>
          <p:cNvPr id="3075" name="Picture 3" descr="C:\Documents and Settings\Кирилл\Рабочий стол\Рабочий стол\МАМА\анимация\17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857356" y="5572140"/>
            <a:ext cx="923925" cy="781050"/>
          </a:xfrm>
          <a:prstGeom prst="rect">
            <a:avLst/>
          </a:prstGeom>
          <a:noFill/>
        </p:spPr>
      </p:pic>
      <p:pic>
        <p:nvPicPr>
          <p:cNvPr id="3076" name="Picture 4" descr="C:\Documents and Settings\Кирилл\Рабочий стол\Рабочий стол\МАМА\анимация\File218.gif">
            <a:hlinkClick r:id="rId5" action="ppaction://hlinksldjump">
              <a:snd r:embed="rId6" name="camera.wav"/>
            </a:hlinkClick>
          </p:cNvPr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500166" y="3786190"/>
            <a:ext cx="1428750" cy="1428750"/>
          </a:xfrm>
          <a:prstGeom prst="rect">
            <a:avLst/>
          </a:prstGeom>
          <a:noFill/>
        </p:spPr>
      </p:pic>
      <p:pic>
        <p:nvPicPr>
          <p:cNvPr id="3077" name="Picture 5" descr="C:\Documents and Settings\Кирилл\Рабочий стол\Рабочий стол\МАМА\анимация\Cartoon-Clipart-Free-10.gif"/>
          <p:cNvPicPr>
            <a:picLocks noChangeAspect="1" noChangeArrowheads="1"/>
          </p:cNvPicPr>
          <p:nvPr/>
        </p:nvPicPr>
        <p:blipFill>
          <a:blip r:embed="rId8" cstate="print"/>
          <a:srcRect l="5608" r="10271" b="6293"/>
          <a:stretch>
            <a:fillRect/>
          </a:stretch>
        </p:blipFill>
        <p:spPr bwMode="auto">
          <a:xfrm>
            <a:off x="142844" y="3071810"/>
            <a:ext cx="1071570" cy="1214446"/>
          </a:xfrm>
          <a:prstGeom prst="rect">
            <a:avLst/>
          </a:prstGeom>
          <a:noFill/>
        </p:spPr>
      </p:pic>
      <p:pic>
        <p:nvPicPr>
          <p:cNvPr id="3079" name="Picture 7" descr="C:\Documents and Settings\Кирилл\Рабочий стол\Рабочий стол\МАМА\анимация\8888.gif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14282" y="5286388"/>
            <a:ext cx="1371600" cy="1095375"/>
          </a:xfrm>
          <a:prstGeom prst="rect">
            <a:avLst/>
          </a:prstGeom>
          <a:noFill/>
        </p:spPr>
      </p:pic>
      <p:pic>
        <p:nvPicPr>
          <p:cNvPr id="3080" name="Picture 8" descr="C:\Documents and Settings\Кирилл\Рабочий стол\Рабочий стол\МАМА\анимация\ещшго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72462" y="5286388"/>
            <a:ext cx="913848" cy="1080000"/>
          </a:xfrm>
          <a:prstGeom prst="rect">
            <a:avLst/>
          </a:prstGeom>
          <a:noFill/>
        </p:spPr>
      </p:pic>
      <p:pic>
        <p:nvPicPr>
          <p:cNvPr id="3082" name="Picture 10" descr="C:\Documents and Settings\Кирилл\Рабочий стол\Рабочий стол\МАМА\анимация\Cartoon-Clipart-Free-60.gif"/>
          <p:cNvPicPr>
            <a:picLocks noChangeAspect="1" noChangeArrowheads="1"/>
          </p:cNvPicPr>
          <p:nvPr/>
        </p:nvPicPr>
        <p:blipFill>
          <a:blip r:embed="rId11" cstate="print"/>
          <a:srcRect t="10668" b="12517"/>
          <a:stretch>
            <a:fillRect/>
          </a:stretch>
        </p:blipFill>
        <p:spPr bwMode="auto">
          <a:xfrm>
            <a:off x="1500166" y="2285992"/>
            <a:ext cx="1116000" cy="857256"/>
          </a:xfrm>
          <a:prstGeom prst="rect">
            <a:avLst/>
          </a:prstGeom>
          <a:noFill/>
        </p:spPr>
      </p:pic>
      <p:sp>
        <p:nvSpPr>
          <p:cNvPr id="27" name="Стрелка вправо 26">
            <a:hlinkClick r:id="" action="ppaction://hlinkshowjump?jump=nextslide"/>
          </p:cNvPr>
          <p:cNvSpPr/>
          <p:nvPr/>
        </p:nvSpPr>
        <p:spPr>
          <a:xfrm>
            <a:off x="7929586" y="78579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Picture 2" descr="C:\Documents and Settings\Кирилл\Рабочий стол\Рабочий стол\МАМА\анимация\гриб.gif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215074" y="5357826"/>
            <a:ext cx="1037939" cy="11880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99 0.02662 C 0.15295 0.09745 0.27309 0.16828 0.32118 0.1965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" y="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3.33333E-6 C 0.07517 0.09144 0.15035 0.18287 0.18056 0.2196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" y="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48148E-6 C 0.19566 -0.03565 0.39149 -0.07107 0.46788 -0.08565 C 0.54427 -0.10023 0.45989 -0.08704 0.45833 -0.08727 " pathEditMode="relative" rAng="0" ptsTypes="aaA">
                                      <p:cBhvr>
                                        <p:cTn id="16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" y="-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61 0.00625 C 0.14514 -0.08009 0.31406 -0.16597 0.39392 -0.20578 C 0.47344 -0.2456 0.44444 -0.22847 0.45451 -0.2331 " pathEditMode="relative" rAng="0" ptsTypes="aaA">
                                      <p:cBhvr>
                                        <p:cTn id="21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" y="-1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5.92593E-6 C 0.0625 -0.03703 0.12517 -0.07407 0.15 -0.08888 " pathEditMode="relative" ptsTypes="aA">
                                      <p:cBhvr>
                                        <p:cTn id="2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6 C -0.16215 -0.02246 -0.32413 -0.04491 -0.38923 -0.05394 " pathEditMode="relative" ptsTypes="aA">
                                      <p:cBhvr>
                                        <p:cTn id="31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           </a:t>
            </a:r>
            <a:r>
              <a:rPr lang="ru-RU" sz="5400" b="1" u="sng" dirty="0" smtClean="0">
                <a:solidFill>
                  <a:srgbClr val="C00000"/>
                </a:solidFill>
              </a:rPr>
              <a:t>Игра «Найди пару»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       (предметам в левой колонке найдите пару в правой колонке) 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1027" name="Picture 3" descr="C:\Documents and Settings\Кирилл\Рабочий стол\Рабочий стол\МАМА\анимация\f225f56e7ec9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85918" y="2571744"/>
            <a:ext cx="836337" cy="1404000"/>
          </a:xfrm>
          <a:prstGeom prst="rect">
            <a:avLst/>
          </a:prstGeom>
          <a:noFill/>
        </p:spPr>
      </p:pic>
      <p:pic>
        <p:nvPicPr>
          <p:cNvPr id="1029" name="Picture 5" descr="C:\Documents and Settings\Кирилл\Рабочий стол\Рабочий стол\МАМА\анимация\сссс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5286388"/>
            <a:ext cx="1447266" cy="1332000"/>
          </a:xfrm>
          <a:prstGeom prst="rect">
            <a:avLst/>
          </a:prstGeom>
          <a:noFill/>
        </p:spPr>
      </p:pic>
      <p:pic>
        <p:nvPicPr>
          <p:cNvPr id="1031" name="Picture 7" descr="C:\Documents and Settings\Кирилл\Рабочий стол\Рабочий стол\МАМА\анимация\aa4f81267773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857884" y="2500306"/>
            <a:ext cx="933174" cy="1440000"/>
          </a:xfrm>
          <a:prstGeom prst="rect">
            <a:avLst/>
          </a:prstGeom>
          <a:noFill/>
        </p:spPr>
      </p:pic>
      <p:pic>
        <p:nvPicPr>
          <p:cNvPr id="1033" name="Picture 9" descr="C:\Documents and Settings\Кирилл\Рабочий стол\Рабочий стол\МАМА\анимация\be76f52bf2bc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285852" y="4143380"/>
            <a:ext cx="1745690" cy="1008000"/>
          </a:xfrm>
          <a:prstGeom prst="rect">
            <a:avLst/>
          </a:prstGeom>
          <a:noFill/>
        </p:spPr>
      </p:pic>
      <p:pic>
        <p:nvPicPr>
          <p:cNvPr id="1035" name="Picture 11" descr="C:\Documents and Settings\Кирилл\Рабочий стол\Рабочий стол\МАМА\анимация\white onion copy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786446" y="1285860"/>
            <a:ext cx="1036592" cy="1152000"/>
          </a:xfrm>
          <a:prstGeom prst="rect">
            <a:avLst/>
          </a:prstGeom>
          <a:noFill/>
        </p:spPr>
      </p:pic>
      <p:pic>
        <p:nvPicPr>
          <p:cNvPr id="1037" name="Picture 13" descr="C:\Documents and Settings\Кирилл\Рабочий стол\Рабочий стол\МАМА\анимация\d01a44350734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286380" y="5572140"/>
            <a:ext cx="2435715" cy="1080000"/>
          </a:xfrm>
          <a:prstGeom prst="rect">
            <a:avLst/>
          </a:prstGeom>
          <a:noFill/>
        </p:spPr>
      </p:pic>
      <p:pic>
        <p:nvPicPr>
          <p:cNvPr id="1039" name="Picture 15" descr="C:\Documents and Settings\Кирилл\Рабочий стол\Рабочий стол\МАМА\анимация\8888888.gif"/>
          <p:cNvPicPr>
            <a:picLocks noChangeAspect="1" noChangeArrowheads="1" noCrop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714480" y="1428736"/>
            <a:ext cx="1257300" cy="904875"/>
          </a:xfrm>
          <a:prstGeom prst="rect">
            <a:avLst/>
          </a:prstGeom>
          <a:noFill/>
        </p:spPr>
      </p:pic>
      <p:pic>
        <p:nvPicPr>
          <p:cNvPr id="1040" name="Picture 16" descr="C:\Documents and Settings\Кирилл\Рабочий стол\Рабочий стол\МАМА\анимация\гриб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929322" y="4000504"/>
            <a:ext cx="1069392" cy="1224000"/>
          </a:xfrm>
          <a:prstGeom prst="rect">
            <a:avLst/>
          </a:prstGeom>
          <a:noFill/>
        </p:spPr>
      </p:pic>
      <p:cxnSp>
        <p:nvCxnSpPr>
          <p:cNvPr id="34" name="Прямая со стрелкой 33"/>
          <p:cNvCxnSpPr/>
          <p:nvPr/>
        </p:nvCxnSpPr>
        <p:spPr>
          <a:xfrm rot="10800000">
            <a:off x="2857488" y="1785926"/>
            <a:ext cx="3171856" cy="1404950"/>
          </a:xfrm>
          <a:prstGeom prst="straightConnector1">
            <a:avLst/>
          </a:prstGeom>
          <a:ln w="7620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2571736" y="3429000"/>
            <a:ext cx="3500462" cy="1357322"/>
          </a:xfrm>
          <a:prstGeom prst="straightConnector1">
            <a:avLst/>
          </a:prstGeom>
          <a:ln w="7620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2428860" y="4643446"/>
            <a:ext cx="3429024" cy="1214446"/>
          </a:xfrm>
          <a:prstGeom prst="straightConnector1">
            <a:avLst/>
          </a:prstGeom>
          <a:ln w="7620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rot="5400000" flipH="1" flipV="1">
            <a:off x="2393141" y="2250273"/>
            <a:ext cx="3714776" cy="3357586"/>
          </a:xfrm>
          <a:prstGeom prst="straightConnector1">
            <a:avLst/>
          </a:prstGeom>
          <a:ln w="7620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929454" y="2428868"/>
            <a:ext cx="22145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Ура!!!</a:t>
            </a:r>
            <a:endParaRPr lang="ru-RU" sz="5400" b="1" dirty="0">
              <a:solidFill>
                <a:srgbClr val="C00000"/>
              </a:solidFill>
            </a:endParaRPr>
          </a:p>
        </p:txBody>
      </p:sp>
      <p:pic>
        <p:nvPicPr>
          <p:cNvPr id="16" name="00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 cstate="email"/>
          <a:stretch>
            <a:fillRect/>
          </a:stretch>
        </p:blipFill>
        <p:spPr>
          <a:xfrm>
            <a:off x="214282" y="6429396"/>
            <a:ext cx="304800" cy="304800"/>
          </a:xfrm>
          <a:prstGeom prst="rect">
            <a:avLst/>
          </a:prstGeom>
        </p:spPr>
      </p:pic>
      <p:sp>
        <p:nvSpPr>
          <p:cNvPr id="17" name="Стрелка вправо 16">
            <a:hlinkClick r:id="" action="ppaction://hlinkshowjump?jump=nextslide"/>
          </p:cNvPr>
          <p:cNvSpPr/>
          <p:nvPr/>
        </p:nvSpPr>
        <p:spPr>
          <a:xfrm>
            <a:off x="7929586" y="28572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790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-142900"/>
            <a:ext cx="70471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u="sng" dirty="0" smtClean="0">
                <a:solidFill>
                  <a:srgbClr val="C00000"/>
                </a:solidFill>
              </a:rPr>
              <a:t>Игра «Что лишнее?»</a:t>
            </a:r>
            <a:endParaRPr lang="ru-RU" sz="6000" b="1" u="sng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28794" y="785794"/>
            <a:ext cx="6429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Всё это «летит». Уберите лишнее.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1027" name="Picture 3" descr="C:\Documents and Settings\Кирилл\Рабочий стол\Рабочий стол\МАМА\анимация\9ю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4518000"/>
            <a:ext cx="1945221" cy="2340000"/>
          </a:xfrm>
          <a:prstGeom prst="rect">
            <a:avLst/>
          </a:prstGeom>
          <a:noFill/>
        </p:spPr>
      </p:pic>
      <p:pic>
        <p:nvPicPr>
          <p:cNvPr id="1028" name="Picture 4" descr="C:\Documents and Settings\Кирилл\Рабочий стол\Рабочий стол\МАМА\анимация\16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1357298"/>
            <a:ext cx="3150000" cy="1008000"/>
          </a:xfrm>
          <a:prstGeom prst="rect">
            <a:avLst/>
          </a:prstGeom>
          <a:noFill/>
        </p:spPr>
      </p:pic>
      <p:pic>
        <p:nvPicPr>
          <p:cNvPr id="1030" name="Picture 6" descr="C:\Documents and Settings\Кирилл\Рабочий стол\Рабочий стол\МАМА\анимация\266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7754">
            <a:off x="6487239" y="2348424"/>
            <a:ext cx="2127280" cy="1980000"/>
          </a:xfrm>
          <a:prstGeom prst="rect">
            <a:avLst/>
          </a:prstGeom>
          <a:noFill/>
        </p:spPr>
      </p:pic>
      <p:pic>
        <p:nvPicPr>
          <p:cNvPr id="1032" name="Picture 8" descr="C:\Documents and Settings\Кирилл\Рабочий стол\Рабочий стол\МАМА\анимация\Cartoon-Clipart-Free-01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 b="7143"/>
          <a:stretch>
            <a:fillRect/>
          </a:stretch>
        </p:blipFill>
        <p:spPr bwMode="auto">
          <a:xfrm>
            <a:off x="1643042" y="4286256"/>
            <a:ext cx="1751481" cy="241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3" name="Picture 9" descr="C:\Documents and Settings\Кирилл\Рабочий стол\Рабочий стол\МАМА\анимация\коло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00562" y="4714884"/>
            <a:ext cx="1539648" cy="1944000"/>
          </a:xfrm>
          <a:prstGeom prst="rect">
            <a:avLst/>
          </a:prstGeom>
          <a:noFill/>
        </p:spPr>
      </p:pic>
      <p:pic>
        <p:nvPicPr>
          <p:cNvPr id="1034" name="Picture 10" descr="C:\Documents and Settings\Кирилл\Рабочий стол\Рабочий стол\МАМА\анимация\Cars_18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1868" y="2143116"/>
            <a:ext cx="2448000" cy="244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Стрелка вправо 13">
            <a:hlinkClick r:id="" action="ppaction://hlinkshowjump?jump=nextslide"/>
          </p:cNvPr>
          <p:cNvSpPr/>
          <p:nvPr/>
        </p:nvSpPr>
        <p:spPr>
          <a:xfrm>
            <a:off x="8001024" y="71435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Picture 2" descr="C:\Documents and Settings\Кирилл\Рабочий стол\Рабочий стол\МАМА\анимация\40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5720" y="1357298"/>
            <a:ext cx="3635536" cy="1152000"/>
          </a:xfrm>
          <a:prstGeom prst="rect">
            <a:avLst/>
          </a:prstGeom>
          <a:noFill/>
        </p:spPr>
      </p:pic>
      <p:pic>
        <p:nvPicPr>
          <p:cNvPr id="5" name="Picture 3" descr="C:\Documents and Settings\Кирилл\Рабочий стол\Рабочий стол\МАМА\анимация\bestgif.narod.ru_5117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1472" y="2643182"/>
            <a:ext cx="2620935" cy="16920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Кирилл\Рабочий стол\Рабочий стол\МАМА\анимация\CL-24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68000" cy="6876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43174" y="0"/>
            <a:ext cx="6500826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Это город Словарик. Здесь живут слова.</a:t>
            </a:r>
          </a:p>
          <a:p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          Давайте с ними познакомимся!</a:t>
            </a:r>
            <a:endParaRPr lang="ru-RU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2643182"/>
            <a:ext cx="1752233" cy="2088000"/>
          </a:xfrm>
          <a:prstGeom prst="rect">
            <a:avLst/>
          </a:prstGeom>
          <a:noFill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06" y="2714620"/>
            <a:ext cx="1752233" cy="208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14480" y="4929198"/>
            <a:ext cx="3714776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u="sng" dirty="0" smtClean="0"/>
              <a:t>Это слова – близнецы.</a:t>
            </a:r>
            <a:endParaRPr lang="ru-RU" sz="28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5500702"/>
            <a:ext cx="86439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       Они похожи, как две капли воды.</a:t>
            </a:r>
          </a:p>
          <a:p>
            <a:r>
              <a:rPr lang="ru-RU" sz="2800" b="1" dirty="0" smtClean="0"/>
              <a:t>Одинаково их пишут, одинаково их слышат.</a:t>
            </a:r>
          </a:p>
          <a:p>
            <a:r>
              <a:rPr lang="ru-RU" sz="2800" b="1" dirty="0" smtClean="0"/>
              <a:t>      Но обозначают они разные предметы.</a:t>
            </a:r>
          </a:p>
          <a:p>
            <a:endParaRPr lang="ru-RU" sz="2800" b="1" dirty="0" smtClean="0"/>
          </a:p>
          <a:p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0"/>
            <a:ext cx="71326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u="sng" dirty="0" smtClean="0">
                <a:solidFill>
                  <a:srgbClr val="C00000"/>
                </a:solidFill>
              </a:rPr>
              <a:t>Игра «Отгадай слово»</a:t>
            </a:r>
            <a:endParaRPr lang="ru-RU" sz="5400" b="1" u="sng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7554" y="1071546"/>
            <a:ext cx="185738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Что это?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Documents and Settings\Кирилл\Рабочий стол\Рабочий стол\МАМА\анимация\dc0f45de31fe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48987" y="4071942"/>
            <a:ext cx="3095013" cy="2628000"/>
          </a:xfrm>
          <a:prstGeom prst="rect">
            <a:avLst/>
          </a:prstGeom>
          <a:noFill/>
        </p:spPr>
      </p:pic>
      <p:pic>
        <p:nvPicPr>
          <p:cNvPr id="2051" name="Picture 3" descr="C:\Documents and Settings\Кирилл\Рабочий стол\Рабочий стол\МАМА\анимация\a0f87af0664c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3500438"/>
            <a:ext cx="3003061" cy="2196000"/>
          </a:xfrm>
          <a:prstGeom prst="rect">
            <a:avLst/>
          </a:prstGeom>
          <a:noFill/>
        </p:spPr>
      </p:pic>
      <p:pic>
        <p:nvPicPr>
          <p:cNvPr id="2052" name="Picture 4" descr="C:\Documents and Settings\Кирилл\Рабочий стол\Рабочий стол\МАМА\анимация\ттттт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2844" y="2000240"/>
            <a:ext cx="1247775" cy="1266825"/>
          </a:xfrm>
          <a:prstGeom prst="rect">
            <a:avLst/>
          </a:prstGeom>
          <a:noFill/>
        </p:spPr>
      </p:pic>
      <p:pic>
        <p:nvPicPr>
          <p:cNvPr id="2053" name="Picture 5" descr="C:\Documents and Settings\Кирилл\Рабочий стол\Рабочий стол\МАМА\природа, фото\0_10cd2_74b6ac73_XL.jpe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143240" y="3857628"/>
            <a:ext cx="3024000" cy="226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C:\Documents and Settings\Кирилл\Рабочий стол\Рабочий стол\МАМА\природа, фото\0_16303_a1761d84_XL.jpe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092000" y="1214422"/>
            <a:ext cx="2052000" cy="273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1643042" y="2000240"/>
            <a:ext cx="5143536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1072332" y="2570950"/>
            <a:ext cx="1142214" cy="79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6215074" y="2571744"/>
            <a:ext cx="1143008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1643042" y="3143248"/>
            <a:ext cx="5143536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3643306" y="2571744"/>
            <a:ext cx="1143008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5400000">
            <a:off x="1928794" y="2571744"/>
            <a:ext cx="1143008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5400000">
            <a:off x="2785256" y="2571744"/>
            <a:ext cx="1143802" cy="79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rot="5400000">
            <a:off x="4500562" y="2571744"/>
            <a:ext cx="1143008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rot="5400000">
            <a:off x="5357818" y="2571744"/>
            <a:ext cx="1143008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1643042" y="2000240"/>
            <a:ext cx="10674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И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643174" y="2000240"/>
            <a:ext cx="7715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Г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357554" y="2000240"/>
            <a:ext cx="10930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О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286248" y="2000240"/>
            <a:ext cx="9735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Л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143504" y="2000240"/>
            <a:ext cx="8331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К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000760" y="2000240"/>
            <a:ext cx="10209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А</a:t>
            </a:r>
            <a:endParaRPr lang="ru-RU" sz="8000" b="1" dirty="0">
              <a:solidFill>
                <a:srgbClr val="FF0000"/>
              </a:solidFill>
            </a:endParaRPr>
          </a:p>
        </p:txBody>
      </p:sp>
      <p:pic>
        <p:nvPicPr>
          <p:cNvPr id="76" name="00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email"/>
          <a:stretch>
            <a:fillRect/>
          </a:stretch>
        </p:blipFill>
        <p:spPr>
          <a:xfrm>
            <a:off x="214282" y="6357958"/>
            <a:ext cx="304800" cy="304800"/>
          </a:xfrm>
          <a:prstGeom prst="rect">
            <a:avLst/>
          </a:prstGeom>
        </p:spPr>
      </p:pic>
      <p:sp>
        <p:nvSpPr>
          <p:cNvPr id="25" name="Стрелка вправо 24">
            <a:hlinkClick r:id="" action="ppaction://hlinkshowjump?jump=nextslide"/>
          </p:cNvPr>
          <p:cNvSpPr/>
          <p:nvPr/>
        </p:nvSpPr>
        <p:spPr>
          <a:xfrm>
            <a:off x="8001024" y="71435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7902" fill="hold"/>
                                        <p:tgtEl>
                                          <p:spTgt spid="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6"/>
                </p:tgtEl>
              </p:cMediaNode>
            </p:audio>
          </p:childTnLst>
        </p:cTn>
      </p:par>
    </p:tnLst>
    <p:bldLst>
      <p:bldP spid="70" grpId="0"/>
      <p:bldP spid="71" grpId="0"/>
      <p:bldP spid="73" grpId="0"/>
      <p:bldP spid="74" grpId="0"/>
      <p:bldP spid="7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0"/>
            <a:ext cx="68469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u="sng" dirty="0" smtClean="0">
                <a:solidFill>
                  <a:srgbClr val="C00000"/>
                </a:solidFill>
              </a:rPr>
              <a:t>Игра «Отгадай слово»</a:t>
            </a:r>
            <a:endParaRPr lang="ru-RU" sz="5400" b="1" u="sng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7554" y="1000108"/>
            <a:ext cx="2071702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Что делает?</a:t>
            </a:r>
            <a:endParaRPr lang="ru-RU" sz="2800" b="1" dirty="0">
              <a:solidFill>
                <a:srgbClr val="7030A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785918" y="2071678"/>
            <a:ext cx="5429288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1250133" y="2607463"/>
            <a:ext cx="107157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6679818" y="2607066"/>
            <a:ext cx="1070776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785918" y="3143248"/>
            <a:ext cx="5429288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3964777" y="2607463"/>
            <a:ext cx="107157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>
            <a:off x="2607455" y="2607463"/>
            <a:ext cx="107157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>
            <a:off x="5322099" y="2607463"/>
            <a:ext cx="107157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071670" y="2000240"/>
            <a:ext cx="9959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И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357554" y="1928802"/>
            <a:ext cx="9286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Д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86314" y="2000240"/>
            <a:ext cx="6848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Ё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215074" y="2000240"/>
            <a:ext cx="6928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Т</a:t>
            </a:r>
            <a:endParaRPr lang="ru-RU" sz="80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Documents and Settings\Кирилл\Рабочий стол\Рабочий стол\МАМА\анимация\ьтог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143248"/>
            <a:ext cx="1914813" cy="1728000"/>
          </a:xfrm>
          <a:prstGeom prst="rect">
            <a:avLst/>
          </a:prstGeom>
          <a:noFill/>
        </p:spPr>
      </p:pic>
      <p:pic>
        <p:nvPicPr>
          <p:cNvPr id="2052" name="Picture 4" descr="C:\Documents and Settings\Кирилл\Рабочий стол\Рабочий стол\МАМА\анимация\ид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3357562"/>
            <a:ext cx="1473696" cy="1872000"/>
          </a:xfrm>
          <a:prstGeom prst="rect">
            <a:avLst/>
          </a:prstGeom>
          <a:noFill/>
        </p:spPr>
      </p:pic>
      <p:pic>
        <p:nvPicPr>
          <p:cNvPr id="2053" name="Picture 5" descr="C:\Documents and Settings\Кирилл\Рабочий стол\Рабочий стол\МАМА\анимация\окно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16" y="4143380"/>
            <a:ext cx="1836000" cy="1836000"/>
          </a:xfrm>
          <a:prstGeom prst="rect">
            <a:avLst/>
          </a:prstGeom>
          <a:noFill/>
        </p:spPr>
      </p:pic>
      <p:pic>
        <p:nvPicPr>
          <p:cNvPr id="37" name="Picture 5" descr="C:\Documents and Settings\Кирилл\Рабочий стол\Рабочий стол\МАМА\природа, фото\0_8313_1e8a742e_XL.jpe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5400000">
            <a:off x="2222976" y="4492140"/>
            <a:ext cx="2286016" cy="216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00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email"/>
          <a:stretch>
            <a:fillRect/>
          </a:stretch>
        </p:blipFill>
        <p:spPr>
          <a:xfrm>
            <a:off x="285720" y="6286520"/>
            <a:ext cx="304800" cy="304800"/>
          </a:xfrm>
          <a:prstGeom prst="rect">
            <a:avLst/>
          </a:prstGeom>
        </p:spPr>
      </p:pic>
      <p:sp>
        <p:nvSpPr>
          <p:cNvPr id="39" name="Стрелка вправо 38">
            <a:hlinkClick r:id="" action="ppaction://hlinkshowjump?jump=lastslide"/>
          </p:cNvPr>
          <p:cNvSpPr/>
          <p:nvPr/>
        </p:nvSpPr>
        <p:spPr>
          <a:xfrm>
            <a:off x="7715272" y="107154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790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29" grpId="0"/>
      <p:bldP spid="30" grpId="0"/>
      <p:bldP spid="31" grpId="0"/>
      <p:bldP spid="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Кирилл\Рабочий стол\Рабочий стол\МАМА\анимация\44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928670"/>
            <a:ext cx="3322800" cy="5112000"/>
          </a:xfrm>
          <a:prstGeom prst="rect">
            <a:avLst/>
          </a:prstGeom>
          <a:ln>
            <a:solidFill>
              <a:srgbClr val="FFC00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TextBox 2"/>
          <p:cNvSpPr txBox="1"/>
          <p:nvPr/>
        </p:nvSpPr>
        <p:spPr>
          <a:xfrm>
            <a:off x="4643438" y="1000108"/>
            <a:ext cx="4143404" cy="280076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sz="44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Посмотри</a:t>
            </a:r>
          </a:p>
          <a:p>
            <a:r>
              <a:rPr lang="ru-RU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внимательно!</a:t>
            </a:r>
          </a:p>
          <a:p>
            <a:r>
              <a:rPr lang="ru-RU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Не торопись!</a:t>
            </a:r>
            <a:endParaRPr lang="ru-RU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Стрелка вправо 3">
            <a:hlinkClick r:id="" action="ppaction://hlinkshowjump?jump=lastslideviewed"/>
          </p:cNvPr>
          <p:cNvSpPr/>
          <p:nvPr/>
        </p:nvSpPr>
        <p:spPr>
          <a:xfrm>
            <a:off x="7358082" y="5715016"/>
            <a:ext cx="1428760" cy="6989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6050" y="357166"/>
            <a:ext cx="3643338" cy="156966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C00000"/>
                </a:solidFill>
              </a:rPr>
              <a:t>Конец</a:t>
            </a:r>
            <a:endParaRPr lang="ru-RU" sz="96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2428868"/>
            <a:ext cx="814691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  Презентацию составила Щедрова Е.В.,</a:t>
            </a:r>
          </a:p>
          <a:p>
            <a:r>
              <a:rPr lang="ru-RU" sz="3600" b="1" dirty="0" smtClean="0">
                <a:solidFill>
                  <a:srgbClr val="7030A0"/>
                </a:solidFill>
              </a:rPr>
              <a:t>     воспитатель МДОУ №16 «Росинка»</a:t>
            </a:r>
          </a:p>
          <a:p>
            <a:r>
              <a:rPr lang="ru-RU" sz="3600" b="1" dirty="0" smtClean="0">
                <a:solidFill>
                  <a:srgbClr val="7030A0"/>
                </a:solidFill>
              </a:rPr>
              <a:t>                         г.Северодвинск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4357694"/>
            <a:ext cx="580787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Фотографии, клипарт, анимация с сайтов:</a:t>
            </a:r>
          </a:p>
          <a:p>
            <a:pPr>
              <a:buFontTx/>
              <a:buChar char="-"/>
            </a:pPr>
            <a:r>
              <a:rPr lang="en-US" sz="2400" b="1" dirty="0" smtClean="0">
                <a:solidFill>
                  <a:srgbClr val="C00000"/>
                </a:solidFill>
                <a:hlinkClick r:id="rId3"/>
              </a:rPr>
              <a:t>www</a:t>
            </a:r>
            <a:r>
              <a:rPr lang="ru-RU" sz="2400" b="1" dirty="0" smtClean="0">
                <a:solidFill>
                  <a:srgbClr val="C00000"/>
                </a:solidFill>
                <a:hlinkClick r:id="rId3"/>
              </a:rPr>
              <a:t>.Яндекс.</a:t>
            </a:r>
            <a:r>
              <a:rPr lang="en-US" sz="2400" b="1" dirty="0" smtClean="0">
                <a:solidFill>
                  <a:srgbClr val="C00000"/>
                </a:solidFill>
                <a:hlinkClick r:id="rId3"/>
              </a:rPr>
              <a:t>ru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pPr>
              <a:buFontTx/>
              <a:buChar char="-"/>
            </a:pP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hlinkClick r:id="rId4"/>
              </a:rPr>
              <a:t>www</a:t>
            </a:r>
            <a:r>
              <a:rPr lang="ru-RU" sz="2400" b="1" dirty="0" smtClean="0">
                <a:solidFill>
                  <a:srgbClr val="C00000"/>
                </a:solidFill>
                <a:hlinkClick r:id="rId4"/>
              </a:rPr>
              <a:t>.</a:t>
            </a:r>
            <a:r>
              <a:rPr lang="en-US" sz="2400" b="1" dirty="0" smtClean="0">
                <a:solidFill>
                  <a:srgbClr val="C00000"/>
                </a:solidFill>
                <a:hlinkClick r:id="rId4"/>
              </a:rPr>
              <a:t>Lenagold</a:t>
            </a:r>
            <a:r>
              <a:rPr lang="ru-RU" sz="2400" b="1" dirty="0" smtClean="0">
                <a:solidFill>
                  <a:srgbClr val="C00000"/>
                </a:solidFill>
                <a:hlinkClick r:id="rId4"/>
              </a:rPr>
              <a:t>.</a:t>
            </a:r>
            <a:r>
              <a:rPr lang="en-US" sz="2400" b="1" dirty="0" smtClean="0">
                <a:solidFill>
                  <a:srgbClr val="C00000"/>
                </a:solidFill>
                <a:hlinkClick r:id="rId4"/>
              </a:rPr>
              <a:t>ru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pPr>
              <a:buFontTx/>
              <a:buChar char="-"/>
            </a:pP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hlinkClick r:id="rId5"/>
              </a:rPr>
              <a:t>www</a:t>
            </a:r>
            <a:r>
              <a:rPr lang="ru-RU" sz="2400" b="1" dirty="0" smtClean="0">
                <a:solidFill>
                  <a:srgbClr val="C00000"/>
                </a:solidFill>
                <a:hlinkClick r:id="rId5"/>
              </a:rPr>
              <a:t>.</a:t>
            </a:r>
            <a:r>
              <a:rPr lang="en-US" sz="2400" b="1" dirty="0" smtClean="0">
                <a:solidFill>
                  <a:srgbClr val="C00000"/>
                </a:solidFill>
                <a:hlinkClick r:id="rId5"/>
              </a:rPr>
              <a:t>animashky</a:t>
            </a:r>
            <a:r>
              <a:rPr lang="ru-RU" sz="2400" b="1" dirty="0" smtClean="0">
                <a:solidFill>
                  <a:srgbClr val="C00000"/>
                </a:solidFill>
                <a:hlinkClick r:id="rId5"/>
              </a:rPr>
              <a:t>.</a:t>
            </a:r>
            <a:r>
              <a:rPr lang="en-US" sz="2400" b="1" dirty="0" smtClean="0">
                <a:solidFill>
                  <a:srgbClr val="C00000"/>
                </a:solidFill>
                <a:hlinkClick r:id="rId5"/>
              </a:rPr>
              <a:t>ru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pPr>
              <a:buFontTx/>
              <a:buChar char="-"/>
            </a:pP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3306" y="-285776"/>
            <a:ext cx="23574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u="sng" dirty="0" smtClean="0">
                <a:solidFill>
                  <a:srgbClr val="C00000"/>
                </a:solidFill>
              </a:rPr>
              <a:t>Лук</a:t>
            </a:r>
            <a:endParaRPr lang="ru-RU" sz="8800" b="1" u="sng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44" y="857232"/>
            <a:ext cx="45720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Взял я </a:t>
            </a:r>
            <a:r>
              <a:rPr lang="ru-RU" sz="3200" b="1" dirty="0" smtClean="0">
                <a:solidFill>
                  <a:srgbClr val="FF0000"/>
                </a:solidFill>
              </a:rPr>
              <a:t>лук</a:t>
            </a:r>
            <a:r>
              <a:rPr lang="ru-RU" sz="3200" b="1" dirty="0" smtClean="0">
                <a:solidFill>
                  <a:srgbClr val="7030A0"/>
                </a:solidFill>
              </a:rPr>
              <a:t>, одну стрелу,</a:t>
            </a:r>
          </a:p>
          <a:p>
            <a:r>
              <a:rPr lang="ru-RU" sz="3200" b="1" dirty="0" smtClean="0">
                <a:solidFill>
                  <a:srgbClr val="7030A0"/>
                </a:solidFill>
              </a:rPr>
              <a:t>Натянул я тетиву.</a:t>
            </a:r>
          </a:p>
          <a:p>
            <a:r>
              <a:rPr lang="ru-RU" sz="3200" b="1" dirty="0" smtClean="0">
                <a:solidFill>
                  <a:srgbClr val="7030A0"/>
                </a:solidFill>
              </a:rPr>
              <a:t>Ты лети моя стрела</a:t>
            </a:r>
          </a:p>
          <a:p>
            <a:r>
              <a:rPr lang="ru-RU" sz="3200" b="1" dirty="0" smtClean="0">
                <a:solidFill>
                  <a:srgbClr val="7030A0"/>
                </a:solidFill>
              </a:rPr>
              <a:t>В голубые небеса!</a:t>
            </a:r>
          </a:p>
          <a:p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5072066" y="1109497"/>
            <a:ext cx="40719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Прилетела в огород,</a:t>
            </a:r>
          </a:p>
          <a:p>
            <a:r>
              <a:rPr lang="ru-RU" sz="3200" b="1" dirty="0" smtClean="0">
                <a:solidFill>
                  <a:srgbClr val="7030A0"/>
                </a:solidFill>
              </a:rPr>
              <a:t>Где на грядке</a:t>
            </a:r>
          </a:p>
          <a:p>
            <a:r>
              <a:rPr lang="ru-RU" sz="3200" b="1" dirty="0" smtClean="0">
                <a:solidFill>
                  <a:srgbClr val="7030A0"/>
                </a:solidFill>
              </a:rPr>
              <a:t>             </a:t>
            </a:r>
            <a:r>
              <a:rPr lang="ru-RU" sz="3200" b="1" dirty="0" smtClean="0">
                <a:solidFill>
                  <a:srgbClr val="FF0000"/>
                </a:solidFill>
              </a:rPr>
              <a:t>лук</a:t>
            </a:r>
            <a:r>
              <a:rPr lang="ru-RU" sz="3200" b="1" dirty="0" smtClean="0">
                <a:solidFill>
                  <a:srgbClr val="7030A0"/>
                </a:solidFill>
              </a:rPr>
              <a:t> растёт.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4786322"/>
            <a:ext cx="1359490" cy="1620000"/>
          </a:xfrm>
          <a:prstGeom prst="rect">
            <a:avLst/>
          </a:prstGeom>
          <a:noFill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2928934"/>
            <a:ext cx="1359490" cy="1620000"/>
          </a:xfrm>
          <a:prstGeom prst="rect">
            <a:avLst/>
          </a:prstGeom>
          <a:noFill/>
        </p:spPr>
      </p:pic>
      <p:pic>
        <p:nvPicPr>
          <p:cNvPr id="2050" name="Picture 2" descr="C:\Documents and Settings\Кирилл\Рабочий стол\Рабочий стол\МАМА\природа, фото\0_2eb01_d4de4c11_XL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2066" y="3214686"/>
            <a:ext cx="3888000" cy="291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C:\Documents and Settings\Кирилл\Рабочий стол\Рабочий стол\МАМА\природа, фото\0_cb1e_ef8130d0_XL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2910" y="2928934"/>
            <a:ext cx="2451060" cy="36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6116" y="-214338"/>
            <a:ext cx="43577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u="sng" dirty="0" smtClean="0">
                <a:solidFill>
                  <a:srgbClr val="C00000"/>
                </a:solidFill>
              </a:rPr>
              <a:t>Ключ</a:t>
            </a:r>
            <a:endParaRPr lang="ru-RU" sz="6600" b="1" u="sng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71736" y="714356"/>
            <a:ext cx="4000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    </a:t>
            </a:r>
            <a:r>
              <a:rPr lang="ru-RU" sz="2800" b="1" u="sng" dirty="0" smtClean="0">
                <a:solidFill>
                  <a:srgbClr val="7030A0"/>
                </a:solidFill>
              </a:rPr>
              <a:t>Много есть ключей:</a:t>
            </a:r>
            <a:endParaRPr lang="ru-RU" sz="2800" b="1" u="sng" dirty="0">
              <a:solidFill>
                <a:srgbClr val="7030A0"/>
              </a:solidFill>
            </a:endParaRPr>
          </a:p>
        </p:txBody>
      </p:sp>
      <p:pic>
        <p:nvPicPr>
          <p:cNvPr id="3074" name="Picture 2" descr="C:\Documents and Settings\Кирилл\Рабочий стол\Рабочий стол\МАМА\природа, фото\0_6bf7_706f31db_XL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1285860"/>
            <a:ext cx="3312000" cy="2484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82" name="Picture 10" descr="C:\Documents and Settings\Кирилл\Рабочий стол\Рабочий стол\МАМА\природа, фото\0_e99b_39c785e3_XL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72132" y="1214422"/>
            <a:ext cx="3105000" cy="2484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0"/>
            <a:ext cx="1359490" cy="1620000"/>
          </a:xfrm>
          <a:prstGeom prst="rect">
            <a:avLst/>
          </a:prstGeom>
          <a:noFill/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84510" y="0"/>
            <a:ext cx="1359490" cy="1620000"/>
          </a:xfrm>
          <a:prstGeom prst="rect">
            <a:avLst/>
          </a:prstGeom>
          <a:noFill/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496" y="1500174"/>
            <a:ext cx="1359490" cy="16200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142844" y="3929066"/>
            <a:ext cx="30718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Ключ</a:t>
            </a:r>
            <a:r>
              <a:rPr lang="ru-RU" sz="2800" b="1" dirty="0" smtClean="0">
                <a:solidFill>
                  <a:srgbClr val="7030A0"/>
                </a:solidFill>
              </a:rPr>
              <a:t> – родник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     среди камней,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57950" y="3929066"/>
            <a:ext cx="26432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Ключ</a:t>
            </a:r>
            <a:r>
              <a:rPr lang="ru-RU" sz="2800" b="1" dirty="0" smtClean="0">
                <a:solidFill>
                  <a:srgbClr val="7030A0"/>
                </a:solidFill>
              </a:rPr>
              <a:t> –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скрипичный,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             завитой,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57422" y="6215082"/>
            <a:ext cx="4572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И обычный </a:t>
            </a:r>
            <a:r>
              <a:rPr lang="ru-RU" sz="2800" b="1" dirty="0" smtClean="0">
                <a:solidFill>
                  <a:srgbClr val="FF0000"/>
                </a:solidFill>
              </a:rPr>
              <a:t>ключ</a:t>
            </a:r>
            <a:r>
              <a:rPr lang="ru-RU" sz="2800" b="1" dirty="0" smtClean="0">
                <a:solidFill>
                  <a:srgbClr val="7030A0"/>
                </a:solidFill>
              </a:rPr>
              <a:t> дверной.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3085" name="Picture 13" descr="C:\Documents and Settings\Кирилл\Рабочий стол\Рабочий стол\МАМА\анимация\нота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62399" y="3714752"/>
            <a:ext cx="1281601" cy="504000"/>
          </a:xfrm>
          <a:prstGeom prst="rect">
            <a:avLst/>
          </a:prstGeom>
          <a:noFill/>
        </p:spPr>
      </p:pic>
      <p:pic>
        <p:nvPicPr>
          <p:cNvPr id="3086" name="Picture 14" descr="C:\Documents and Settings\Кирилл\Рабочий стол\Рабочий стол\МАМА\природа, фото\0_2a8b0_7a8d0ba0_XL.jpe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428992" y="3214686"/>
            <a:ext cx="2295000" cy="306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3306" y="-142900"/>
            <a:ext cx="43577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u="sng" dirty="0" smtClean="0">
                <a:solidFill>
                  <a:srgbClr val="C00000"/>
                </a:solidFill>
              </a:rPr>
              <a:t>Коса</a:t>
            </a:r>
            <a:endParaRPr lang="ru-RU" sz="6600" b="1" u="sng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857232"/>
            <a:ext cx="3714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Право, я причёска – чудо.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   Заплести меня не худо.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Documents and Settings\Кирилл\Рабочий стол\Рабочий стол\МАМА\природа, фото\0_95e9_46f88966_XL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1857364"/>
            <a:ext cx="3024000" cy="4032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071538" y="6000768"/>
            <a:ext cx="13573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Коса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Documents and Settings\Кирилл\Рабочий стол\Рабочий стол\МАМА\природа, фото\0_ee5e_e4821b77_XL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28992" y="1000108"/>
            <a:ext cx="2445120" cy="345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8" name="Picture 4" descr="C:\Documents and Settings\Кирилл\Рабочий стол\Рабочий стол\МАМА\природа, фото\Kosa Serpan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86512" y="3000372"/>
            <a:ext cx="2668608" cy="2952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6000760" y="857232"/>
            <a:ext cx="28804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На лугу с шипеньем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                       острым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Управляюсь с 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                 сенокосом.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72330" y="6000769"/>
            <a:ext cx="1714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Коса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43240" y="4572008"/>
            <a:ext cx="30718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В воду я вдаюсь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                   полоской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Узкой, серенькой и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                     плоской.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43240" y="6072206"/>
            <a:ext cx="2928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Песчаная коса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571612"/>
            <a:ext cx="845903" cy="1008000"/>
          </a:xfrm>
          <a:prstGeom prst="rect">
            <a:avLst/>
          </a:prstGeom>
          <a:noFill/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26" y="2285992"/>
            <a:ext cx="845903" cy="1008000"/>
          </a:xfrm>
          <a:prstGeom prst="rect">
            <a:avLst/>
          </a:prstGeom>
          <a:noFill/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928670"/>
            <a:ext cx="845903" cy="10080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18" y="-142900"/>
            <a:ext cx="56436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</a:rPr>
              <a:t>      </a:t>
            </a:r>
            <a:r>
              <a:rPr lang="ru-RU" sz="6600" b="1" u="sng" dirty="0" smtClean="0">
                <a:solidFill>
                  <a:srgbClr val="C00000"/>
                </a:solidFill>
              </a:rPr>
              <a:t>Лисичка</a:t>
            </a:r>
            <a:endParaRPr lang="ru-RU" sz="6600" b="1" u="sng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57422" y="928670"/>
            <a:ext cx="49026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Суслик выскочил из норки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И спросил у рыжей норки:</a:t>
            </a:r>
          </a:p>
          <a:p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5852" y="1857364"/>
            <a:ext cx="2571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800" b="1" dirty="0" smtClean="0">
                <a:solidFill>
                  <a:srgbClr val="7030A0"/>
                </a:solidFill>
              </a:rPr>
              <a:t>Где вы были?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rgbClr val="7030A0"/>
                </a:solidFill>
              </a:rPr>
              <a:t> У </a:t>
            </a:r>
            <a:r>
              <a:rPr lang="ru-RU" sz="2800" b="1" dirty="0" smtClean="0">
                <a:solidFill>
                  <a:srgbClr val="FF0000"/>
                </a:solidFill>
              </a:rPr>
              <a:t>лисички.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29256" y="1857364"/>
            <a:ext cx="34290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800" b="1" dirty="0" smtClean="0">
                <a:solidFill>
                  <a:srgbClr val="7030A0"/>
                </a:solidFill>
              </a:rPr>
              <a:t>Что вы ели там?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Лисички.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Documents and Settings\Кирилл\Рабочий стол\Рабочий стол\МАМА\природа, фото\0_1810b_d2681a53_XL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000372"/>
            <a:ext cx="4704000" cy="352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Documents and Settings\Кирилл\Рабочий стол\Рабочий стол\МАМА\природа, фото\0_120f1_12ddcc97_XL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32000" y="3071810"/>
            <a:ext cx="4512000" cy="338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285728"/>
            <a:ext cx="1268857" cy="1512000"/>
          </a:xfrm>
          <a:prstGeom prst="rect">
            <a:avLst/>
          </a:prstGeom>
          <a:noFill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68" y="214290"/>
            <a:ext cx="1268857" cy="15120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868" y="-142900"/>
            <a:ext cx="43577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u="sng" dirty="0" smtClean="0">
                <a:solidFill>
                  <a:srgbClr val="C00000"/>
                </a:solidFill>
              </a:rPr>
              <a:t>Иголка</a:t>
            </a:r>
            <a:endParaRPr lang="ru-RU" sz="6000" b="1" u="sng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Documents and Settings\Кирилл\Рабочий стол\Рабочий стол\МАМА\природа, фото\0_37a14_470fea12_XL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43570" y="857232"/>
            <a:ext cx="3072000" cy="230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 descr="C:\Documents and Settings\Кирилл\Рабочий стол\Рабочий стол\МАМА\природа, фото\0_b1e7_b719c4bf_XL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857232"/>
            <a:ext cx="3969111" cy="230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2" name="Picture 4" descr="C:\Documents and Settings\Кирилл\Рабочий стол\Рабочий стол\МАМА\природа, фото\0_2c492_ea38f6d1_XL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1472" y="3643314"/>
            <a:ext cx="3072000" cy="230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3" name="Picture 5" descr="C:\Documents and Settings\Кирилл\Рабочий стол\Рабочий стол\МАМА\природа, фото\0_206d8_f9cab2e5_-1-XL.jpe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5400000">
            <a:off x="6164309" y="3408327"/>
            <a:ext cx="2053398" cy="295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642910" y="3071810"/>
            <a:ext cx="3357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Есть </a:t>
            </a:r>
            <a:r>
              <a:rPr lang="ru-RU" sz="2800" b="1" dirty="0" smtClean="0">
                <a:solidFill>
                  <a:srgbClr val="FF0000"/>
                </a:solidFill>
              </a:rPr>
              <a:t>иголки</a:t>
            </a:r>
            <a:r>
              <a:rPr lang="ru-RU" sz="2800" b="1" dirty="0" smtClean="0">
                <a:solidFill>
                  <a:srgbClr val="7030A0"/>
                </a:solidFill>
              </a:rPr>
              <a:t> у ежа.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72132" y="3143248"/>
            <a:ext cx="3530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И, конечно, у ерша.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10" y="5857892"/>
            <a:ext cx="39290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  У сосны и ёлки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Тоже есть </a:t>
            </a:r>
            <a:r>
              <a:rPr lang="ru-RU" sz="2800" b="1" dirty="0" smtClean="0">
                <a:solidFill>
                  <a:srgbClr val="FF0000"/>
                </a:solidFill>
              </a:rPr>
              <a:t>иголки.</a:t>
            </a:r>
          </a:p>
          <a:p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86380" y="5857892"/>
            <a:ext cx="38576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      Это швейная </a:t>
            </a:r>
            <a:r>
              <a:rPr lang="ru-RU" sz="2800" b="1" dirty="0" smtClean="0">
                <a:solidFill>
                  <a:srgbClr val="FF0000"/>
                </a:solidFill>
              </a:rPr>
              <a:t>игла.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Всем одежду шьёт она.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4" y="857232"/>
            <a:ext cx="906325" cy="1080000"/>
          </a:xfrm>
          <a:prstGeom prst="rect">
            <a:avLst/>
          </a:prstGeom>
          <a:noFill/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2143116"/>
            <a:ext cx="906325" cy="1080000"/>
          </a:xfrm>
          <a:prstGeom prst="rect">
            <a:avLst/>
          </a:prstGeom>
          <a:noFill/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06" y="3643314"/>
            <a:ext cx="906325" cy="1080000"/>
          </a:xfrm>
          <a:prstGeom prst="rect">
            <a:avLst/>
          </a:prstGeom>
          <a:noFill/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4857760"/>
            <a:ext cx="906325" cy="10800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000"/>
                            </p:stCondLst>
                            <p:childTnLst>
                              <p:par>
                                <p:cTn id="3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6050" y="-142900"/>
            <a:ext cx="43577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u="sng" dirty="0" smtClean="0">
                <a:solidFill>
                  <a:srgbClr val="C00000"/>
                </a:solidFill>
              </a:rPr>
              <a:t>Овсянка</a:t>
            </a:r>
            <a:endParaRPr lang="ru-RU" sz="6600" b="1" u="sng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57356" y="928670"/>
            <a:ext cx="61436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  Вот этой </a:t>
            </a:r>
            <a:r>
              <a:rPr lang="ru-RU" sz="2800" b="1" dirty="0" smtClean="0">
                <a:solidFill>
                  <a:srgbClr val="FF0000"/>
                </a:solidFill>
              </a:rPr>
              <a:t>овсянки</a:t>
            </a:r>
            <a:r>
              <a:rPr lang="ru-RU" sz="2800" b="1" dirty="0" smtClean="0">
                <a:solidFill>
                  <a:srgbClr val="7030A0"/>
                </a:solidFill>
              </a:rPr>
              <a:t> не хочется киске.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(Вот этой овсянки, которая в миске).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Documents and Settings\Кирилл\Рабочий стол\Рабочий стол\МАМА\анимация\File02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785794"/>
            <a:ext cx="1800000" cy="180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7" name="Picture 3" descr="C:\Documents and Settings\Кирилл\Рабочий стол\Рабочий стол\МАМА\природа, фото\0_8601_58ea00f_XL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44" y="3000372"/>
            <a:ext cx="4848000" cy="363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000232" y="1857364"/>
            <a:ext cx="70009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Какой же </a:t>
            </a:r>
            <a:r>
              <a:rPr lang="ru-RU" sz="2800" b="1" dirty="0" smtClean="0">
                <a:solidFill>
                  <a:srgbClr val="FF0000"/>
                </a:solidFill>
              </a:rPr>
              <a:t>овсянки</a:t>
            </a:r>
            <a:r>
              <a:rPr lang="ru-RU" sz="2800" b="1" dirty="0" smtClean="0">
                <a:solidFill>
                  <a:srgbClr val="7030A0"/>
                </a:solidFill>
              </a:rPr>
              <a:t> она захотела?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Не той ли, что мимо сейчас пролетела.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1028" name="Picture 4" descr="C:\Documents and Settings\Кирилл\Рабочий стол\Рабочий стол\МАМА\природа, фото\0_33163_6fc202d6_XL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643570" y="2786058"/>
            <a:ext cx="3193020" cy="388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2786058"/>
            <a:ext cx="906325" cy="1080000"/>
          </a:xfrm>
          <a:prstGeom prst="rect">
            <a:avLst/>
          </a:prstGeom>
          <a:noFill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2786058"/>
            <a:ext cx="906325" cy="10800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868" y="-142900"/>
            <a:ext cx="45005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u="sng" dirty="0" smtClean="0">
                <a:solidFill>
                  <a:srgbClr val="C00000"/>
                </a:solidFill>
              </a:rPr>
              <a:t>Ручка</a:t>
            </a:r>
            <a:endParaRPr lang="ru-RU" sz="6600" b="1" u="sng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71670" y="857232"/>
            <a:ext cx="6500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У кого или чего есть «ручка»?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Documents and Settings\Кирилл\Рабочий стол\Рабочий стол\МАМА\природа, фото\0_1bb2a_41c741d5_XL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1571612"/>
            <a:ext cx="2400000" cy="18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Documents and Settings\Кирилл\Рабочий стол\Рабочий стол\МАМА\природа, фото\0_1d781_fda122b2_XL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34" y="3929066"/>
            <a:ext cx="2019150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C:\Documents and Settings\Кирилл\Рабочий стол\Рабочий стол\МАМА\природа, фото\0_2b309_78dbcdf8_XL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00430" y="1571612"/>
            <a:ext cx="2124000" cy="2124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4" name="Picture 6" descr="C:\Documents and Settings\Кирилл\Рабочий стол\Рабочий стол\МАМА\природа, фото\0_2f09e_5c0741a_orig.jpe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86512" y="1571612"/>
            <a:ext cx="2496000" cy="1872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5" name="Picture 7" descr="C:\Documents and Settings\Кирилл\Рабочий стол\Рабочий стол\МАМА\природа, фото\0_bdbf_d0a22a64_orig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50" y="4143380"/>
            <a:ext cx="2412000" cy="2412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785786" y="3429000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У чашки,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71934" y="3714752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у сумки,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00892" y="3429000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у двери,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472" y="6429396"/>
            <a:ext cx="25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у малыша.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28926" y="4857760"/>
            <a:ext cx="3286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А этой ручкой я пишу,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     Буквы новые учу.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0"/>
                            </p:stCondLst>
                            <p:childTnLst>
                              <p:par>
                                <p:cTn id="3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0"/>
                            </p:stCondLst>
                            <p:childTnLst>
                              <p:par>
                                <p:cTn id="4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0"/>
                            </p:stCondLst>
                            <p:childTnLst>
                              <p:par>
                                <p:cTn id="5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1125</TotalTime>
  <Words>587</Words>
  <Application>Microsoft Office PowerPoint</Application>
  <PresentationFormat>Экран (4:3)</PresentationFormat>
  <Paragraphs>183</Paragraphs>
  <Slides>23</Slides>
  <Notes>23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Кирилл</dc:creator>
  <cp:lastModifiedBy>User</cp:lastModifiedBy>
  <cp:revision>128</cp:revision>
  <dcterms:created xsi:type="dcterms:W3CDTF">2009-06-03T12:24:57Z</dcterms:created>
  <dcterms:modified xsi:type="dcterms:W3CDTF">2016-09-07T22:44:25Z</dcterms:modified>
</cp:coreProperties>
</file>