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71" r:id="rId12"/>
    <p:sldId id="272" r:id="rId13"/>
    <p:sldId id="266" r:id="rId14"/>
    <p:sldId id="267" r:id="rId15"/>
    <p:sldId id="268" r:id="rId16"/>
    <p:sldId id="269" r:id="rId17"/>
    <p:sldId id="270" r:id="rId18"/>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3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4" d="100"/>
          <a:sy n="44" d="100"/>
        </p:scale>
        <p:origin x="-1500"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57082" y="4409808"/>
            <a:ext cx="5337885" cy="1960033"/>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757082" y="6369840"/>
            <a:ext cx="5337885" cy="114856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757082" y="2409815"/>
            <a:ext cx="5342310" cy="540191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94671" y="900964"/>
            <a:ext cx="1104722" cy="6913771"/>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757082" y="900965"/>
            <a:ext cx="4100668" cy="691376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57082" y="4411441"/>
            <a:ext cx="5337884" cy="19584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757082" y="6369841"/>
            <a:ext cx="5337884" cy="11472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02.10.2015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757082" y="900966"/>
            <a:ext cx="5342310" cy="1232633"/>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757082" y="2412999"/>
            <a:ext cx="2603458" cy="5401735"/>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3497461" y="2412999"/>
            <a:ext cx="2601932" cy="540173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02.10.2015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99671" y="2417236"/>
            <a:ext cx="2360868" cy="76834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7082" y="3185586"/>
            <a:ext cx="2603458" cy="4629148"/>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3744050" y="2417236"/>
            <a:ext cx="2356866" cy="768349"/>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497461" y="3185586"/>
            <a:ext cx="2603456" cy="4629148"/>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02.10.2015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02.10.2015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02.10.2015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7081" y="594783"/>
            <a:ext cx="1995488" cy="1581148"/>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2889491" y="594783"/>
            <a:ext cx="3209902" cy="721995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57081" y="2175933"/>
            <a:ext cx="1995488" cy="56387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7082" y="1849411"/>
            <a:ext cx="2611040" cy="1484339"/>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757082" y="3333749"/>
            <a:ext cx="2611040" cy="33736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02.10.2015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3539071" y="1324101"/>
            <a:ext cx="1385354" cy="2040585"/>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3657600" y="2133600"/>
            <a:ext cx="2571750" cy="4572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7" y="-22"/>
            <a:ext cx="6939260" cy="9144051"/>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757082" y="900966"/>
            <a:ext cx="5343835" cy="1232633"/>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757082" y="2409815"/>
            <a:ext cx="5343834" cy="5401916"/>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828008" y="7935748"/>
            <a:ext cx="1600200" cy="486833"/>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02.10.2015</a:t>
            </a:fld>
            <a:endParaRPr lang="ru-RU"/>
          </a:p>
        </p:txBody>
      </p:sp>
      <p:sp>
        <p:nvSpPr>
          <p:cNvPr id="5" name="Footer Placeholder 4"/>
          <p:cNvSpPr>
            <a:spLocks noGrp="1"/>
          </p:cNvSpPr>
          <p:nvPr>
            <p:ph type="ftr" sz="quarter" idx="3"/>
          </p:nvPr>
        </p:nvSpPr>
        <p:spPr>
          <a:xfrm>
            <a:off x="885709" y="7935748"/>
            <a:ext cx="3942299" cy="486833"/>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429494" y="7935748"/>
            <a:ext cx="456215" cy="486833"/>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
            <a:ext cx="5829300" cy="2171732"/>
          </a:xfrm>
        </p:spPr>
        <p:txBody>
          <a:bodyPr>
            <a:normAutofit/>
          </a:bodyPr>
          <a:lstStyle/>
          <a:p>
            <a:pPr algn="ctr"/>
            <a:r>
              <a:rPr lang="ru-RU" sz="3200" dirty="0" smtClean="0">
                <a:solidFill>
                  <a:srgbClr val="FF0000"/>
                </a:solidFill>
              </a:rPr>
              <a:t>Проект </a:t>
            </a:r>
            <a:br>
              <a:rPr lang="ru-RU" sz="3200" dirty="0" smtClean="0">
                <a:solidFill>
                  <a:srgbClr val="FF0000"/>
                </a:solidFill>
              </a:rPr>
            </a:br>
            <a:r>
              <a:rPr lang="ru-RU" sz="3200" dirty="0" smtClean="0">
                <a:solidFill>
                  <a:srgbClr val="FF0000"/>
                </a:solidFill>
              </a:rPr>
              <a:t>«Путешествие в мир</a:t>
            </a:r>
            <a:br>
              <a:rPr lang="ru-RU" sz="3200" dirty="0" smtClean="0">
                <a:solidFill>
                  <a:srgbClr val="FF0000"/>
                </a:solidFill>
              </a:rPr>
            </a:br>
            <a:r>
              <a:rPr lang="ru-RU" sz="3200" dirty="0" smtClean="0">
                <a:solidFill>
                  <a:srgbClr val="FF0000"/>
                </a:solidFill>
              </a:rPr>
              <a:t> музыкальных инструментов»</a:t>
            </a:r>
            <a:endParaRPr lang="ru-RU" sz="3200" dirty="0">
              <a:solidFill>
                <a:srgbClr val="FF0000"/>
              </a:solidFill>
            </a:endParaRPr>
          </a:p>
        </p:txBody>
      </p:sp>
      <p:sp>
        <p:nvSpPr>
          <p:cNvPr id="3" name="Подзаголовок 2"/>
          <p:cNvSpPr>
            <a:spLocks noGrp="1"/>
          </p:cNvSpPr>
          <p:nvPr>
            <p:ph type="subTitle" idx="1"/>
          </p:nvPr>
        </p:nvSpPr>
        <p:spPr>
          <a:xfrm>
            <a:off x="1028700" y="1979712"/>
            <a:ext cx="4800600" cy="2688299"/>
          </a:xfrm>
        </p:spPr>
        <p:txBody>
          <a:bodyPr>
            <a:normAutofit fontScale="92500" lnSpcReduction="10000"/>
          </a:bodyPr>
          <a:lstStyle/>
          <a:p>
            <a:pPr algn="ctr"/>
            <a:endParaRPr lang="ru-RU" sz="2000" dirty="0" smtClean="0">
              <a:solidFill>
                <a:schemeClr val="accent6">
                  <a:lumMod val="75000"/>
                </a:schemeClr>
              </a:solidFill>
            </a:endParaRPr>
          </a:p>
          <a:p>
            <a:pPr algn="ctr"/>
            <a:r>
              <a:rPr lang="ru-RU" sz="2000" dirty="0" smtClean="0">
                <a:solidFill>
                  <a:schemeClr val="accent6">
                    <a:lumMod val="75000"/>
                  </a:schemeClr>
                </a:solidFill>
              </a:rPr>
              <a:t>Автор: Шишкина Р.А.</a:t>
            </a:r>
          </a:p>
          <a:p>
            <a:pPr algn="ctr"/>
            <a:r>
              <a:rPr lang="ru-RU" sz="2000" dirty="0" smtClean="0">
                <a:solidFill>
                  <a:schemeClr val="accent6">
                    <a:lumMod val="75000"/>
                  </a:schemeClr>
                </a:solidFill>
              </a:rPr>
              <a:t>Музыкальный руководитель</a:t>
            </a:r>
          </a:p>
          <a:p>
            <a:pPr algn="ctr"/>
            <a:r>
              <a:rPr lang="ru-RU" sz="2000" dirty="0" smtClean="0">
                <a:solidFill>
                  <a:schemeClr val="accent6">
                    <a:lumMod val="75000"/>
                  </a:schemeClr>
                </a:solidFill>
              </a:rPr>
              <a:t>МБДОУ «Детский сад </a:t>
            </a:r>
          </a:p>
          <a:p>
            <a:pPr algn="ctr"/>
            <a:r>
              <a:rPr lang="ru-RU" sz="2000" dirty="0" smtClean="0">
                <a:solidFill>
                  <a:schemeClr val="accent6">
                    <a:lumMod val="75000"/>
                  </a:schemeClr>
                </a:solidFill>
              </a:rPr>
              <a:t>«Красная шапочка»</a:t>
            </a:r>
          </a:p>
          <a:p>
            <a:pPr algn="ctr"/>
            <a:r>
              <a:rPr lang="ru-RU" sz="2000" dirty="0" smtClean="0">
                <a:solidFill>
                  <a:schemeClr val="accent6">
                    <a:lumMod val="75000"/>
                  </a:schemeClr>
                </a:solidFill>
              </a:rPr>
              <a:t>Город Заинск, Республика Татарстан</a:t>
            </a:r>
          </a:p>
          <a:p>
            <a:pPr algn="ctr"/>
            <a:endParaRPr lang="ru-RU" sz="2400" dirty="0" smtClean="0">
              <a:solidFill>
                <a:schemeClr val="accent6">
                  <a:lumMod val="75000"/>
                </a:schemeClr>
              </a:solidFill>
            </a:endParaRPr>
          </a:p>
          <a:p>
            <a:endParaRPr lang="ru-RU" dirty="0"/>
          </a:p>
        </p:txBody>
      </p:sp>
      <p:pic>
        <p:nvPicPr>
          <p:cNvPr id="1026" name="Picture 2" descr="C:\Users\с\Desktop\1774_526408350726177_208657713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22412" y="4644008"/>
            <a:ext cx="547260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9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251521"/>
            <a:ext cx="5343835" cy="936104"/>
          </a:xfrm>
        </p:spPr>
        <p:txBody>
          <a:bodyPr/>
          <a:lstStyle/>
          <a:p>
            <a:r>
              <a:rPr lang="ru-RU" dirty="0"/>
              <a:t> </a:t>
            </a:r>
            <a:br>
              <a:rPr lang="ru-RU" dirty="0"/>
            </a:br>
            <a:r>
              <a:rPr lang="ru-RU" dirty="0" smtClean="0"/>
              <a:t/>
            </a:r>
            <a:br>
              <a:rPr lang="ru-RU" dirty="0" smtClean="0"/>
            </a:br>
            <a:r>
              <a:rPr lang="ru-RU" sz="1800" b="1" dirty="0" smtClean="0">
                <a:solidFill>
                  <a:schemeClr val="tx1"/>
                </a:solidFill>
              </a:rPr>
              <a:t>3.Образовательная </a:t>
            </a:r>
            <a:r>
              <a:rPr lang="ru-RU" sz="1800" b="1" dirty="0">
                <a:solidFill>
                  <a:schemeClr val="tx1"/>
                </a:solidFill>
              </a:rPr>
              <a:t>область «СОЦИАЛИЗАЦИЯ</a:t>
            </a:r>
            <a:r>
              <a:rPr lang="ru-RU" sz="1800" b="1" dirty="0" smtClean="0">
                <a:solidFill>
                  <a:schemeClr val="tx1"/>
                </a:solidFill>
              </a:rPr>
              <a:t>»</a:t>
            </a:r>
            <a:br>
              <a:rPr lang="ru-RU" sz="1800" b="1" dirty="0" smtClean="0">
                <a:solidFill>
                  <a:schemeClr val="tx1"/>
                </a:solidFill>
              </a:rPr>
            </a:br>
            <a:r>
              <a:rPr lang="ru-RU" sz="1800" b="1" dirty="0">
                <a:solidFill>
                  <a:schemeClr val="tx1"/>
                </a:solidFill>
              </a:rPr>
              <a:t/>
            </a:r>
            <a:br>
              <a:rPr lang="ru-RU" sz="1800" b="1" dirty="0">
                <a:solidFill>
                  <a:schemeClr val="tx1"/>
                </a:solidFill>
              </a:rPr>
            </a:br>
            <a:r>
              <a:rPr lang="ru-RU" sz="1800" dirty="0">
                <a:solidFill>
                  <a:schemeClr val="tx1"/>
                </a:solidFill>
              </a:rPr>
              <a:t/>
            </a:r>
            <a:br>
              <a:rPr lang="ru-RU" sz="1800" dirty="0">
                <a:solidFill>
                  <a:schemeClr val="tx1"/>
                </a:solidFill>
              </a:rPr>
            </a:br>
            <a:endParaRPr lang="ru-RU" sz="1800" dirty="0">
              <a:solidFill>
                <a:schemeClr val="tx1"/>
              </a:solidFill>
            </a:endParaRPr>
          </a:p>
        </p:txBody>
      </p:sp>
      <p:sp>
        <p:nvSpPr>
          <p:cNvPr id="3" name="Объект 2"/>
          <p:cNvSpPr>
            <a:spLocks noGrp="1"/>
          </p:cNvSpPr>
          <p:nvPr>
            <p:ph idx="1"/>
          </p:nvPr>
        </p:nvSpPr>
        <p:spPr>
          <a:xfrm>
            <a:off x="548680" y="1259632"/>
            <a:ext cx="6309320" cy="7704856"/>
          </a:xfrm>
        </p:spPr>
        <p:txBody>
          <a:bodyPr>
            <a:normAutofit fontScale="92500" lnSpcReduction="20000"/>
          </a:bodyPr>
          <a:lstStyle/>
          <a:p>
            <a:pPr marL="0" indent="0">
              <a:buNone/>
            </a:pPr>
            <a:endParaRPr lang="ru-RU" dirty="0"/>
          </a:p>
          <a:p>
            <a:pPr marL="0" indent="0">
              <a:buNone/>
            </a:pPr>
            <a:r>
              <a:rPr lang="ru-RU" dirty="0" smtClean="0">
                <a:solidFill>
                  <a:schemeClr val="tx1"/>
                </a:solidFill>
              </a:rPr>
              <a:t>-</a:t>
            </a:r>
            <a:r>
              <a:rPr lang="ru-RU" dirty="0">
                <a:solidFill>
                  <a:schemeClr val="tx1"/>
                </a:solidFill>
              </a:rPr>
              <a:t>оформление </a:t>
            </a:r>
            <a:r>
              <a:rPr lang="ru-RU" dirty="0" smtClean="0">
                <a:solidFill>
                  <a:schemeClr val="tx1"/>
                </a:solidFill>
              </a:rPr>
              <a:t>музыкального  уголка </a:t>
            </a:r>
            <a:r>
              <a:rPr lang="ru-RU" dirty="0">
                <a:solidFill>
                  <a:schemeClr val="tx1"/>
                </a:solidFill>
              </a:rPr>
              <a:t>в группе детского сада для самостоятельной музыкальной деятельности детей с </a:t>
            </a:r>
            <a:r>
              <a:rPr lang="ru-RU" dirty="0" smtClean="0">
                <a:solidFill>
                  <a:schemeClr val="tx1"/>
                </a:solidFill>
              </a:rPr>
              <a:t> музыкальными инструментами;</a:t>
            </a:r>
            <a:endParaRPr lang="ru-RU" dirty="0">
              <a:solidFill>
                <a:schemeClr val="tx1"/>
              </a:solidFill>
            </a:endParaRPr>
          </a:p>
          <a:p>
            <a:pPr marL="0" indent="0">
              <a:buNone/>
            </a:pPr>
            <a:r>
              <a:rPr lang="ru-RU" dirty="0">
                <a:solidFill>
                  <a:schemeClr val="tx1"/>
                </a:solidFill>
              </a:rPr>
              <a:t>-проведение сюжетно-ролевых </a:t>
            </a:r>
            <a:r>
              <a:rPr lang="ru-RU" dirty="0" smtClean="0">
                <a:solidFill>
                  <a:schemeClr val="tx1"/>
                </a:solidFill>
              </a:rPr>
              <a:t> игр </a:t>
            </a:r>
            <a:r>
              <a:rPr lang="ru-RU" dirty="0">
                <a:solidFill>
                  <a:schemeClr val="tx1"/>
                </a:solidFill>
              </a:rPr>
              <a:t>с использованием  темы </a:t>
            </a:r>
            <a:r>
              <a:rPr lang="ru-RU" dirty="0" smtClean="0">
                <a:solidFill>
                  <a:schemeClr val="tx1"/>
                </a:solidFill>
              </a:rPr>
              <a:t> музыкальных  инструментов:</a:t>
            </a:r>
            <a:endParaRPr lang="ru-RU" dirty="0">
              <a:solidFill>
                <a:schemeClr val="tx1"/>
              </a:solidFill>
            </a:endParaRPr>
          </a:p>
          <a:p>
            <a:pPr marL="0" indent="0">
              <a:buNone/>
            </a:pPr>
            <a:r>
              <a:rPr lang="ru-RU" dirty="0">
                <a:solidFill>
                  <a:schemeClr val="tx1"/>
                </a:solidFill>
              </a:rPr>
              <a:t>«Идем на концерт»</a:t>
            </a:r>
          </a:p>
          <a:p>
            <a:pPr marL="0" indent="0">
              <a:buNone/>
            </a:pPr>
            <a:r>
              <a:rPr lang="ru-RU" dirty="0">
                <a:solidFill>
                  <a:schemeClr val="tx1"/>
                </a:solidFill>
              </a:rPr>
              <a:t>« Магазин музыкальных инструментов»</a:t>
            </a:r>
          </a:p>
          <a:p>
            <a:pPr marL="0" indent="0">
              <a:buNone/>
            </a:pPr>
            <a:r>
              <a:rPr lang="ru-RU" dirty="0">
                <a:solidFill>
                  <a:schemeClr val="tx1"/>
                </a:solidFill>
              </a:rPr>
              <a:t>-беседа о поведении в </a:t>
            </a:r>
            <a:r>
              <a:rPr lang="ru-RU" dirty="0" smtClean="0">
                <a:solidFill>
                  <a:schemeClr val="tx1"/>
                </a:solidFill>
              </a:rPr>
              <a:t>общественных  </a:t>
            </a:r>
            <a:r>
              <a:rPr lang="ru-RU" dirty="0">
                <a:solidFill>
                  <a:schemeClr val="tx1"/>
                </a:solidFill>
              </a:rPr>
              <a:t>местах (на концертах, в музее и музыкальной школе</a:t>
            </a:r>
            <a:r>
              <a:rPr lang="ru-RU" dirty="0" smtClean="0">
                <a:solidFill>
                  <a:schemeClr val="tx1"/>
                </a:solidFill>
              </a:rPr>
              <a:t>).</a:t>
            </a:r>
          </a:p>
          <a:p>
            <a:pPr marL="0" indent="0">
              <a:buNone/>
            </a:pPr>
            <a:r>
              <a:rPr lang="ru-RU" sz="2100" b="1" dirty="0" smtClean="0">
                <a:solidFill>
                  <a:schemeClr val="tx1"/>
                </a:solidFill>
              </a:rPr>
              <a:t>4.Образовательная</a:t>
            </a:r>
            <a:r>
              <a:rPr lang="ru-RU" sz="2100" b="1" dirty="0">
                <a:solidFill>
                  <a:schemeClr val="tx1"/>
                </a:solidFill>
              </a:rPr>
              <a:t>  область </a:t>
            </a:r>
            <a:endParaRPr lang="ru-RU" sz="2100" b="1" dirty="0" smtClean="0">
              <a:solidFill>
                <a:schemeClr val="tx1"/>
              </a:solidFill>
            </a:endParaRPr>
          </a:p>
          <a:p>
            <a:pPr marL="0" indent="0">
              <a:buNone/>
            </a:pPr>
            <a:r>
              <a:rPr lang="ru-RU" sz="2100" b="1" dirty="0">
                <a:solidFill>
                  <a:schemeClr val="tx1"/>
                </a:solidFill>
              </a:rPr>
              <a:t> «МУЗЫКА»</a:t>
            </a:r>
            <a:endParaRPr lang="ru-RU" sz="2100" dirty="0">
              <a:solidFill>
                <a:schemeClr val="tx1"/>
              </a:solidFill>
            </a:endParaRPr>
          </a:p>
          <a:p>
            <a:pPr marL="0" indent="0">
              <a:buNone/>
            </a:pPr>
            <a:r>
              <a:rPr lang="ru-RU" dirty="0" smtClean="0">
                <a:solidFill>
                  <a:schemeClr val="tx1"/>
                </a:solidFill>
              </a:rPr>
              <a:t>-</a:t>
            </a:r>
            <a:r>
              <a:rPr lang="ru-RU" dirty="0">
                <a:solidFill>
                  <a:schemeClr val="tx1"/>
                </a:solidFill>
              </a:rPr>
              <a:t>слушание </a:t>
            </a:r>
            <a:r>
              <a:rPr lang="ru-RU" dirty="0" smtClean="0">
                <a:solidFill>
                  <a:schemeClr val="tx1"/>
                </a:solidFill>
              </a:rPr>
              <a:t> аудиозаписей </a:t>
            </a:r>
            <a:r>
              <a:rPr lang="ru-RU" dirty="0">
                <a:solidFill>
                  <a:schemeClr val="tx1"/>
                </a:solidFill>
              </a:rPr>
              <a:t>знакомых </a:t>
            </a:r>
            <a:r>
              <a:rPr lang="ru-RU" dirty="0" smtClean="0">
                <a:solidFill>
                  <a:schemeClr val="tx1"/>
                </a:solidFill>
              </a:rPr>
              <a:t> детям музыкальных  </a:t>
            </a:r>
            <a:r>
              <a:rPr lang="ru-RU" dirty="0">
                <a:solidFill>
                  <a:schemeClr val="tx1"/>
                </a:solidFill>
              </a:rPr>
              <a:t>произведений, исполненных </a:t>
            </a:r>
            <a:r>
              <a:rPr lang="ru-RU" dirty="0" smtClean="0">
                <a:solidFill>
                  <a:schemeClr val="tx1"/>
                </a:solidFill>
              </a:rPr>
              <a:t> на </a:t>
            </a:r>
            <a:r>
              <a:rPr lang="ru-RU" dirty="0">
                <a:solidFill>
                  <a:schemeClr val="tx1"/>
                </a:solidFill>
              </a:rPr>
              <a:t>разных </a:t>
            </a:r>
            <a:r>
              <a:rPr lang="ru-RU" dirty="0" smtClean="0">
                <a:solidFill>
                  <a:schemeClr val="tx1"/>
                </a:solidFill>
              </a:rPr>
              <a:t> музыкальных  инструментах </a:t>
            </a:r>
            <a:r>
              <a:rPr lang="ru-RU" dirty="0">
                <a:solidFill>
                  <a:schemeClr val="tx1"/>
                </a:solidFill>
              </a:rPr>
              <a:t>(высокого качества);</a:t>
            </a:r>
          </a:p>
          <a:p>
            <a:pPr marL="0" indent="0">
              <a:buNone/>
            </a:pPr>
            <a:r>
              <a:rPr lang="ru-RU" dirty="0">
                <a:solidFill>
                  <a:schemeClr val="tx1"/>
                </a:solidFill>
              </a:rPr>
              <a:t>-музыкально-дидактические игры:</a:t>
            </a:r>
          </a:p>
          <a:p>
            <a:pPr marL="0" indent="0">
              <a:buNone/>
            </a:pPr>
            <a:r>
              <a:rPr lang="ru-RU" dirty="0">
                <a:solidFill>
                  <a:schemeClr val="tx1"/>
                </a:solidFill>
              </a:rPr>
              <a:t>«Угадай, на чем играю»;</a:t>
            </a:r>
          </a:p>
          <a:p>
            <a:pPr marL="0" indent="0">
              <a:buNone/>
            </a:pPr>
            <a:r>
              <a:rPr lang="ru-RU" dirty="0">
                <a:solidFill>
                  <a:schemeClr val="tx1"/>
                </a:solidFill>
              </a:rPr>
              <a:t>«Оркестр</a:t>
            </a:r>
            <a:r>
              <a:rPr lang="ru-RU" dirty="0" smtClean="0">
                <a:solidFill>
                  <a:schemeClr val="tx1"/>
                </a:solidFill>
              </a:rPr>
              <a:t>»;</a:t>
            </a:r>
          </a:p>
          <a:p>
            <a:pPr marL="0" indent="0">
              <a:buNone/>
            </a:pPr>
            <a:r>
              <a:rPr lang="ru-RU" dirty="0" smtClean="0">
                <a:solidFill>
                  <a:schemeClr val="tx1"/>
                </a:solidFill>
              </a:rPr>
              <a:t>«Веселые ритмы»;</a:t>
            </a:r>
            <a:endParaRPr lang="ru-RU" dirty="0">
              <a:solidFill>
                <a:schemeClr val="tx1"/>
              </a:solidFill>
            </a:endParaRPr>
          </a:p>
          <a:p>
            <a:pPr marL="0" indent="0">
              <a:buNone/>
            </a:pPr>
            <a:r>
              <a:rPr lang="ru-RU" dirty="0" smtClean="0">
                <a:solidFill>
                  <a:schemeClr val="tx1"/>
                </a:solidFill>
              </a:rPr>
              <a:t>«</a:t>
            </a:r>
            <a:r>
              <a:rPr lang="ru-RU" dirty="0">
                <a:solidFill>
                  <a:schemeClr val="tx1"/>
                </a:solidFill>
              </a:rPr>
              <a:t>Подбери инструмент</a:t>
            </a:r>
            <a:r>
              <a:rPr lang="ru-RU" dirty="0" smtClean="0">
                <a:solidFill>
                  <a:schemeClr val="tx1"/>
                </a:solidFill>
              </a:rPr>
              <a:t>».</a:t>
            </a:r>
          </a:p>
          <a:p>
            <a:pPr marL="0" indent="0">
              <a:buNone/>
            </a:pPr>
            <a:endParaRPr lang="ru-RU" dirty="0"/>
          </a:p>
          <a:p>
            <a:pPr marL="0" indent="0">
              <a:buNone/>
            </a:pPr>
            <a:endParaRPr lang="ru-RU" dirty="0"/>
          </a:p>
          <a:p>
            <a:pPr marL="0" indent="0">
              <a:buNone/>
            </a:pPr>
            <a:r>
              <a:rPr lang="ru-RU" dirty="0"/>
              <a:t> </a:t>
            </a:r>
          </a:p>
          <a:p>
            <a:endParaRPr lang="ru-RU" dirty="0"/>
          </a:p>
        </p:txBody>
      </p:sp>
    </p:spTree>
    <p:extLst>
      <p:ext uri="{BB962C8B-B14F-4D97-AF65-F5344CB8AC3E}">
        <p14:creationId xmlns:p14="http://schemas.microsoft.com/office/powerpoint/2010/main" val="1150029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900966"/>
            <a:ext cx="5343835" cy="2230874"/>
          </a:xfrm>
        </p:spPr>
        <p:txBody>
          <a:bodyPr/>
          <a:lstStyle/>
          <a:p>
            <a:pPr algn="ctr"/>
            <a:r>
              <a:rPr lang="ru-RU" sz="3600" b="1" dirty="0" smtClean="0">
                <a:solidFill>
                  <a:schemeClr val="bg1"/>
                </a:solidFill>
              </a:rPr>
              <a:t>Дидактическая игра:</a:t>
            </a:r>
            <a:br>
              <a:rPr lang="ru-RU" sz="3600" b="1" dirty="0" smtClean="0">
                <a:solidFill>
                  <a:schemeClr val="bg1"/>
                </a:solidFill>
              </a:rPr>
            </a:br>
            <a:r>
              <a:rPr lang="ru-RU" sz="3600" b="1" i="1" dirty="0" smtClean="0">
                <a:solidFill>
                  <a:schemeClr val="bg1"/>
                </a:solidFill>
              </a:rPr>
              <a:t>«Оркестр»</a:t>
            </a:r>
            <a:endParaRPr lang="ru-RU" sz="3600" b="1" i="1" dirty="0">
              <a:solidFill>
                <a:schemeClr val="bg1"/>
              </a:solidFill>
            </a:endParaRPr>
          </a:p>
        </p:txBody>
      </p:sp>
      <p:pic>
        <p:nvPicPr>
          <p:cNvPr id="1026" name="Picture 2" descr="C:\Users\с\Desktop\фото\IMG_129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4211960"/>
            <a:ext cx="5343525"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11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bg1"/>
                </a:solidFill>
              </a:rPr>
              <a:t>Дидактическая игра</a:t>
            </a:r>
            <a:br>
              <a:rPr lang="ru-RU" b="1" dirty="0" smtClean="0">
                <a:solidFill>
                  <a:schemeClr val="bg1"/>
                </a:solidFill>
              </a:rPr>
            </a:br>
            <a:r>
              <a:rPr lang="ru-RU" b="1" i="1" dirty="0" smtClean="0">
                <a:solidFill>
                  <a:schemeClr val="bg1"/>
                </a:solidFill>
              </a:rPr>
              <a:t>«Веселые ритмы»</a:t>
            </a:r>
            <a:endParaRPr lang="ru-RU" b="1" i="1" dirty="0">
              <a:solidFill>
                <a:schemeClr val="bg1"/>
              </a:solidFill>
            </a:endParaRPr>
          </a:p>
        </p:txBody>
      </p:sp>
      <p:pic>
        <p:nvPicPr>
          <p:cNvPr id="2050" name="Picture 2" descr="C:\Users\с\Desktop\фото\IMG_12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4769" y="2799184"/>
            <a:ext cx="3354735" cy="27239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с\Desktop\фото\IMG_12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23270" y="2843811"/>
            <a:ext cx="3456383"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с\Desktop\фото\IMG_12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2570" y="5436096"/>
            <a:ext cx="281141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482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251520"/>
            <a:ext cx="5343835" cy="2736304"/>
          </a:xfrm>
        </p:spPr>
        <p:txBody>
          <a:bodyPr/>
          <a:lstStyle/>
          <a:p>
            <a:r>
              <a:rPr lang="ru-RU" sz="1800" b="1" dirty="0" smtClean="0">
                <a:solidFill>
                  <a:schemeClr val="accent4">
                    <a:lumMod val="75000"/>
                  </a:schemeClr>
                </a:solidFill>
              </a:rPr>
              <a:t/>
            </a:r>
            <a:br>
              <a:rPr lang="ru-RU" sz="1800" b="1" dirty="0" smtClean="0">
                <a:solidFill>
                  <a:schemeClr val="accent4">
                    <a:lumMod val="75000"/>
                  </a:schemeClr>
                </a:solidFill>
              </a:rPr>
            </a:br>
            <a:r>
              <a:rPr lang="ru-RU" sz="1800" b="1" dirty="0" smtClean="0">
                <a:solidFill>
                  <a:schemeClr val="accent4">
                    <a:lumMod val="75000"/>
                  </a:schemeClr>
                </a:solidFill>
              </a:rPr>
              <a:t/>
            </a:r>
            <a:br>
              <a:rPr lang="ru-RU" sz="1800" b="1" dirty="0" smtClean="0">
                <a:solidFill>
                  <a:schemeClr val="accent4">
                    <a:lumMod val="75000"/>
                  </a:schemeClr>
                </a:solidFill>
              </a:rPr>
            </a:br>
            <a:r>
              <a:rPr lang="ru-RU" sz="1800" b="1" dirty="0" smtClean="0">
                <a:solidFill>
                  <a:schemeClr val="tx1"/>
                </a:solidFill>
              </a:rPr>
              <a:t>5</a:t>
            </a:r>
            <a:r>
              <a:rPr lang="ru-RU" sz="1800" b="1" dirty="0">
                <a:solidFill>
                  <a:schemeClr val="tx1"/>
                </a:solidFill>
              </a:rPr>
              <a:t>. Образовательная область </a:t>
            </a:r>
            <a:r>
              <a:rPr lang="ru-RU" sz="1800" b="1" dirty="0" smtClean="0">
                <a:solidFill>
                  <a:schemeClr val="tx1"/>
                </a:solidFill>
              </a:rPr>
              <a:t/>
            </a:r>
            <a:br>
              <a:rPr lang="ru-RU" sz="1800" b="1" dirty="0" smtClean="0">
                <a:solidFill>
                  <a:schemeClr val="tx1"/>
                </a:solidFill>
              </a:rPr>
            </a:br>
            <a:r>
              <a:rPr lang="ru-RU" sz="1800" b="1" dirty="0" smtClean="0">
                <a:solidFill>
                  <a:schemeClr val="tx1"/>
                </a:solidFill>
              </a:rPr>
              <a:t>«</a:t>
            </a:r>
            <a:r>
              <a:rPr lang="ru-RU" sz="1800" b="1" dirty="0">
                <a:solidFill>
                  <a:schemeClr val="tx1"/>
                </a:solidFill>
              </a:rPr>
              <a:t>ЧТЕНИЕ ХУДОЖЕСТВЕННОЙ ЛИТЕРАТУРЫ</a:t>
            </a:r>
            <a:r>
              <a:rPr lang="ru-RU" sz="1800" b="1" dirty="0" smtClean="0">
                <a:solidFill>
                  <a:schemeClr val="tx1"/>
                </a:solidFill>
              </a:rPr>
              <a:t>»</a:t>
            </a:r>
            <a:br>
              <a:rPr lang="ru-RU" sz="1800" b="1" dirty="0" smtClean="0">
                <a:solidFill>
                  <a:schemeClr val="tx1"/>
                </a:solidFill>
              </a:rPr>
            </a:br>
            <a:r>
              <a:rPr lang="ru-RU" sz="1800" b="1" dirty="0" smtClean="0">
                <a:solidFill>
                  <a:schemeClr val="tx1"/>
                </a:solidFill>
              </a:rPr>
              <a:t/>
            </a:r>
            <a:br>
              <a:rPr lang="ru-RU" sz="1800" b="1" dirty="0" smtClean="0">
                <a:solidFill>
                  <a:schemeClr val="tx1"/>
                </a:solidFill>
              </a:rPr>
            </a:br>
            <a:r>
              <a:rPr lang="ru-RU" sz="1800" dirty="0" smtClean="0">
                <a:solidFill>
                  <a:schemeClr val="tx1"/>
                </a:solidFill>
              </a:rPr>
              <a:t>-</a:t>
            </a:r>
            <a:r>
              <a:rPr lang="ru-RU" sz="1800" dirty="0">
                <a:solidFill>
                  <a:schemeClr val="tx1"/>
                </a:solidFill>
              </a:rPr>
              <a:t>чтение стихов  и сказок про музыкальные инструменты</a:t>
            </a:r>
            <a:r>
              <a:rPr lang="ru-RU" sz="1800" i="1" dirty="0">
                <a:solidFill>
                  <a:schemeClr val="tx1"/>
                </a:solidFill>
              </a:rPr>
              <a:t> </a:t>
            </a:r>
            <a:r>
              <a:rPr lang="ru-RU" sz="1800" dirty="0">
                <a:solidFill>
                  <a:schemeClr val="tx1"/>
                </a:solidFill>
              </a:rPr>
              <a:t/>
            </a:r>
            <a:br>
              <a:rPr lang="ru-RU" sz="1800" dirty="0">
                <a:solidFill>
                  <a:schemeClr val="tx1"/>
                </a:solidFill>
              </a:rPr>
            </a:br>
            <a:r>
              <a:rPr lang="ru-RU" sz="1800" dirty="0">
                <a:solidFill>
                  <a:schemeClr val="tx1"/>
                </a:solidFill>
              </a:rPr>
              <a:t> </a:t>
            </a:r>
            <a:r>
              <a:rPr lang="ru-RU" sz="1800" dirty="0" smtClean="0">
                <a:solidFill>
                  <a:schemeClr val="tx1"/>
                </a:solidFill>
              </a:rPr>
              <a:t> («</a:t>
            </a:r>
            <a:r>
              <a:rPr lang="ru-RU" sz="1800" dirty="0">
                <a:solidFill>
                  <a:schemeClr val="tx1"/>
                </a:solidFill>
              </a:rPr>
              <a:t>Дудочка и кувшинчик», «Бременские музыканты», «Гусли-</a:t>
            </a:r>
            <a:r>
              <a:rPr lang="ru-RU" sz="1800" dirty="0" err="1">
                <a:solidFill>
                  <a:schemeClr val="tx1"/>
                </a:solidFill>
              </a:rPr>
              <a:t>самогуды</a:t>
            </a:r>
            <a:r>
              <a:rPr lang="ru-RU" sz="1800" dirty="0">
                <a:solidFill>
                  <a:schemeClr val="tx1"/>
                </a:solidFill>
              </a:rPr>
              <a:t>», «Садко</a:t>
            </a:r>
            <a:r>
              <a:rPr lang="ru-RU" sz="1800" dirty="0">
                <a:solidFill>
                  <a:srgbClr val="FFFF00"/>
                </a:solidFill>
              </a:rPr>
              <a:t>»)</a:t>
            </a:r>
            <a:br>
              <a:rPr lang="ru-RU" sz="1800" dirty="0">
                <a:solidFill>
                  <a:srgbClr val="FFFF00"/>
                </a:solidFill>
              </a:rPr>
            </a:br>
            <a:r>
              <a:rPr lang="ru-RU" sz="1800" dirty="0">
                <a:solidFill>
                  <a:srgbClr val="FFFF00"/>
                </a:solidFill>
              </a:rPr>
              <a:t/>
            </a:r>
            <a:br>
              <a:rPr lang="ru-RU" sz="1800" dirty="0">
                <a:solidFill>
                  <a:srgbClr val="FFFF00"/>
                </a:solidFill>
              </a:rPr>
            </a:br>
            <a:endParaRPr lang="ru-RU" sz="1800" dirty="0">
              <a:solidFill>
                <a:srgbClr val="FFFF00"/>
              </a:solidFill>
            </a:endParaRPr>
          </a:p>
        </p:txBody>
      </p:sp>
      <p:sp>
        <p:nvSpPr>
          <p:cNvPr id="3" name="Объект 2"/>
          <p:cNvSpPr>
            <a:spLocks noGrp="1"/>
          </p:cNvSpPr>
          <p:nvPr>
            <p:ph idx="1"/>
          </p:nvPr>
        </p:nvSpPr>
        <p:spPr>
          <a:xfrm>
            <a:off x="764704" y="2771800"/>
            <a:ext cx="5904656" cy="5616623"/>
          </a:xfrm>
        </p:spPr>
        <p:txBody>
          <a:bodyPr>
            <a:normAutofit lnSpcReduction="10000"/>
          </a:bodyPr>
          <a:lstStyle/>
          <a:p>
            <a:pPr marL="0" indent="0">
              <a:buNone/>
            </a:pPr>
            <a:endParaRPr lang="ru-RU" b="1" dirty="0" smtClean="0">
              <a:solidFill>
                <a:schemeClr val="accent5">
                  <a:lumMod val="75000"/>
                </a:schemeClr>
              </a:solidFill>
            </a:endParaRPr>
          </a:p>
          <a:p>
            <a:pPr marL="0" indent="0">
              <a:buNone/>
            </a:pPr>
            <a:r>
              <a:rPr lang="ru-RU" b="1" dirty="0" smtClean="0">
                <a:solidFill>
                  <a:schemeClr val="tx1"/>
                </a:solidFill>
              </a:rPr>
              <a:t>6.Образовательная </a:t>
            </a:r>
            <a:r>
              <a:rPr lang="ru-RU" b="1" dirty="0">
                <a:solidFill>
                  <a:schemeClr val="tx1"/>
                </a:solidFill>
              </a:rPr>
              <a:t>область «ТРУД»</a:t>
            </a:r>
            <a:endParaRPr lang="ru-RU" dirty="0">
              <a:solidFill>
                <a:schemeClr val="tx1"/>
              </a:solidFill>
            </a:endParaRPr>
          </a:p>
          <a:p>
            <a:pPr marL="0" indent="0">
              <a:buNone/>
            </a:pPr>
            <a:r>
              <a:rPr lang="ru-RU" dirty="0">
                <a:solidFill>
                  <a:schemeClr val="tx1"/>
                </a:solidFill>
              </a:rPr>
              <a:t>-беседа с детьми о профессиях людей, которые изготавливают музыкальные инструменты.</a:t>
            </a:r>
          </a:p>
          <a:p>
            <a:pPr marL="0" indent="0">
              <a:buNone/>
            </a:pPr>
            <a:r>
              <a:rPr lang="ru-RU" dirty="0">
                <a:solidFill>
                  <a:schemeClr val="tx1"/>
                </a:solidFill>
              </a:rPr>
              <a:t>-беседа с детьми о профессии </a:t>
            </a:r>
            <a:r>
              <a:rPr lang="ru-RU" dirty="0" smtClean="0">
                <a:solidFill>
                  <a:schemeClr val="tx1"/>
                </a:solidFill>
              </a:rPr>
              <a:t>музыканта.</a:t>
            </a:r>
            <a:endParaRPr lang="ru-RU" dirty="0">
              <a:solidFill>
                <a:schemeClr val="tx1"/>
              </a:solidFill>
            </a:endParaRPr>
          </a:p>
          <a:p>
            <a:pPr marL="0" indent="0">
              <a:buNone/>
            </a:pPr>
            <a:r>
              <a:rPr lang="ru-RU" dirty="0" smtClean="0">
                <a:solidFill>
                  <a:schemeClr val="tx1"/>
                </a:solidFill>
              </a:rPr>
              <a:t>-консультация для родителей «Как самостоятельно изготовить музыкальные инструменты»</a:t>
            </a:r>
          </a:p>
          <a:p>
            <a:pPr marL="0" indent="0">
              <a:buNone/>
            </a:pPr>
            <a:r>
              <a:rPr lang="ru-RU" b="1" dirty="0" smtClean="0">
                <a:solidFill>
                  <a:schemeClr val="tx1"/>
                </a:solidFill>
              </a:rPr>
              <a:t>7</a:t>
            </a:r>
            <a:r>
              <a:rPr lang="ru-RU" b="1" dirty="0">
                <a:solidFill>
                  <a:schemeClr val="tx1"/>
                </a:solidFill>
              </a:rPr>
              <a:t>. Образовательная область «ХУДОЖЕСТВЕННОЕ ТВОРЧЕСТВО»</a:t>
            </a:r>
            <a:endParaRPr lang="ru-RU" dirty="0">
              <a:solidFill>
                <a:schemeClr val="tx1"/>
              </a:solidFill>
            </a:endParaRPr>
          </a:p>
          <a:p>
            <a:pPr marL="0" indent="0">
              <a:buNone/>
            </a:pPr>
            <a:r>
              <a:rPr lang="ru-RU" dirty="0">
                <a:solidFill>
                  <a:schemeClr val="tx1"/>
                </a:solidFill>
              </a:rPr>
              <a:t>-рисование детьми ДМИ (традиционных  и с элементами </a:t>
            </a:r>
            <a:r>
              <a:rPr lang="ru-RU" dirty="0" err="1">
                <a:solidFill>
                  <a:schemeClr val="tx1"/>
                </a:solidFill>
              </a:rPr>
              <a:t>ТРИЗа</a:t>
            </a:r>
            <a:r>
              <a:rPr lang="ru-RU" dirty="0">
                <a:solidFill>
                  <a:schemeClr val="tx1"/>
                </a:solidFill>
              </a:rPr>
              <a:t>);</a:t>
            </a:r>
          </a:p>
          <a:p>
            <a:pPr marL="0" indent="0">
              <a:buNone/>
            </a:pPr>
            <a:r>
              <a:rPr lang="ru-RU" dirty="0">
                <a:solidFill>
                  <a:schemeClr val="tx1"/>
                </a:solidFill>
              </a:rPr>
              <a:t>-раскрашивание  картинок ДМИ</a:t>
            </a:r>
            <a:r>
              <a:rPr lang="ru-RU" i="1" dirty="0">
                <a:solidFill>
                  <a:schemeClr val="tx1"/>
                </a:solidFill>
              </a:rPr>
              <a:t>;</a:t>
            </a:r>
            <a:endParaRPr lang="ru-RU" dirty="0">
              <a:solidFill>
                <a:schemeClr val="tx1"/>
              </a:solidFill>
            </a:endParaRPr>
          </a:p>
          <a:p>
            <a:pPr marL="0" indent="0">
              <a:buNone/>
            </a:pPr>
            <a:r>
              <a:rPr lang="ru-RU" dirty="0" smtClean="0">
                <a:solidFill>
                  <a:schemeClr val="tx1"/>
                </a:solidFill>
              </a:rPr>
              <a:t>-рассматривание </a:t>
            </a:r>
            <a:r>
              <a:rPr lang="ru-RU" dirty="0">
                <a:solidFill>
                  <a:schemeClr val="tx1"/>
                </a:solidFill>
              </a:rPr>
              <a:t>картин знаменитых художников, на которых изображены музыкальные инструменты.</a:t>
            </a:r>
          </a:p>
          <a:p>
            <a:pPr marL="0" indent="0">
              <a:buNone/>
            </a:pPr>
            <a:endParaRPr lang="ru-RU" dirty="0">
              <a:solidFill>
                <a:schemeClr val="tx1"/>
              </a:solidFill>
            </a:endParaRPr>
          </a:p>
          <a:p>
            <a:endParaRPr lang="ru-RU" dirty="0"/>
          </a:p>
        </p:txBody>
      </p:sp>
    </p:spTree>
    <p:extLst>
      <p:ext uri="{BB962C8B-B14F-4D97-AF65-F5344CB8AC3E}">
        <p14:creationId xmlns:p14="http://schemas.microsoft.com/office/powerpoint/2010/main" val="1154111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0728" y="395537"/>
            <a:ext cx="5343835" cy="864096"/>
          </a:xfrm>
        </p:spPr>
        <p:style>
          <a:lnRef idx="1">
            <a:schemeClr val="accent2"/>
          </a:lnRef>
          <a:fillRef idx="3">
            <a:schemeClr val="accent2"/>
          </a:fillRef>
          <a:effectRef idx="2">
            <a:schemeClr val="accent2"/>
          </a:effectRef>
          <a:fontRef idx="minor">
            <a:schemeClr val="lt1"/>
          </a:fontRef>
        </p:style>
        <p:txBody>
          <a:bodyPr/>
          <a:lstStyle/>
          <a:p>
            <a:pPr algn="ctr"/>
            <a:r>
              <a:rPr lang="ru-RU" dirty="0" smtClean="0">
                <a:solidFill>
                  <a:schemeClr val="bg1">
                    <a:lumMod val="95000"/>
                  </a:schemeClr>
                </a:solidFill>
              </a:rPr>
              <a:t>Заключительный этап:</a:t>
            </a:r>
            <a:r>
              <a:rPr lang="ru-RU" dirty="0">
                <a:solidFill>
                  <a:schemeClr val="accent5">
                    <a:lumMod val="75000"/>
                  </a:schemeClr>
                </a:solidFill>
              </a:rPr>
              <a:t/>
            </a:r>
            <a:br>
              <a:rPr lang="ru-RU" dirty="0">
                <a:solidFill>
                  <a:schemeClr val="accent5">
                    <a:lumMod val="75000"/>
                  </a:schemeClr>
                </a:solidFill>
              </a:rPr>
            </a:br>
            <a:endParaRPr lang="ru-RU" dirty="0">
              <a:solidFill>
                <a:schemeClr val="accent5">
                  <a:lumMod val="75000"/>
                </a:schemeClr>
              </a:solidFill>
            </a:endParaRPr>
          </a:p>
        </p:txBody>
      </p:sp>
      <p:sp>
        <p:nvSpPr>
          <p:cNvPr id="3" name="Объект 2"/>
          <p:cNvSpPr>
            <a:spLocks noGrp="1"/>
          </p:cNvSpPr>
          <p:nvPr>
            <p:ph idx="1"/>
          </p:nvPr>
        </p:nvSpPr>
        <p:spPr>
          <a:xfrm>
            <a:off x="764704" y="1259633"/>
            <a:ext cx="5343834" cy="2232248"/>
          </a:xfrm>
        </p:spPr>
        <p:txBody>
          <a:bodyPr>
            <a:normAutofit fontScale="77500" lnSpcReduction="20000"/>
          </a:bodyPr>
          <a:lstStyle/>
          <a:p>
            <a:pPr marL="0" indent="0">
              <a:buNone/>
            </a:pPr>
            <a:endParaRPr lang="ru-RU" sz="2000" i="1" dirty="0" smtClean="0">
              <a:solidFill>
                <a:schemeClr val="bg1">
                  <a:lumMod val="50000"/>
                </a:schemeClr>
              </a:solidFill>
            </a:endParaRPr>
          </a:p>
          <a:p>
            <a:pPr marL="0" indent="0">
              <a:buNone/>
            </a:pPr>
            <a:r>
              <a:rPr lang="ru-RU" sz="2400" i="1" dirty="0" smtClean="0">
                <a:solidFill>
                  <a:schemeClr val="bg1"/>
                </a:solidFill>
              </a:rPr>
              <a:t>Создание Мини-музея</a:t>
            </a:r>
            <a:r>
              <a:rPr lang="ru-RU" sz="2400" i="1" dirty="0">
                <a:solidFill>
                  <a:schemeClr val="bg1"/>
                </a:solidFill>
              </a:rPr>
              <a:t>  </a:t>
            </a:r>
            <a:endParaRPr lang="ru-RU" sz="2400" i="1" dirty="0" smtClean="0">
              <a:solidFill>
                <a:schemeClr val="bg1"/>
              </a:solidFill>
            </a:endParaRPr>
          </a:p>
          <a:p>
            <a:pPr marL="0" indent="0">
              <a:buNone/>
            </a:pPr>
            <a:r>
              <a:rPr lang="ru-RU" sz="2400" i="1" dirty="0" smtClean="0">
                <a:solidFill>
                  <a:schemeClr val="bg1"/>
                </a:solidFill>
              </a:rPr>
              <a:t>«</a:t>
            </a:r>
            <a:r>
              <a:rPr lang="ru-RU" sz="2400" i="1" dirty="0">
                <a:solidFill>
                  <a:schemeClr val="bg1"/>
                </a:solidFill>
              </a:rPr>
              <a:t>Музыкальные  инструменты» </a:t>
            </a:r>
            <a:endParaRPr lang="ru-RU" sz="2400" i="1" dirty="0" smtClean="0">
              <a:solidFill>
                <a:schemeClr val="bg1"/>
              </a:solidFill>
            </a:endParaRPr>
          </a:p>
          <a:p>
            <a:pPr marL="0" indent="0">
              <a:buNone/>
            </a:pPr>
            <a:r>
              <a:rPr lang="ru-RU" sz="2400" i="1" dirty="0" smtClean="0">
                <a:solidFill>
                  <a:schemeClr val="bg1"/>
                </a:solidFill>
              </a:rPr>
              <a:t>Экскурсия детей старшей и подготовительной группы в мини-музей на экспозицию «Путешествие в мир музыкальных инструментов»</a:t>
            </a:r>
            <a:endParaRPr lang="ru-RU" sz="2400" i="1" dirty="0">
              <a:solidFill>
                <a:schemeClr val="bg1"/>
              </a:solidFill>
            </a:endParaRPr>
          </a:p>
          <a:p>
            <a:pPr marL="0" indent="0">
              <a:buNone/>
            </a:pPr>
            <a:endParaRPr lang="ru-RU" sz="2400" i="1" dirty="0">
              <a:solidFill>
                <a:schemeClr val="accent4">
                  <a:lumMod val="75000"/>
                </a:schemeClr>
              </a:solidFill>
            </a:endParaRPr>
          </a:p>
        </p:txBody>
      </p:sp>
      <p:pic>
        <p:nvPicPr>
          <p:cNvPr id="1026" name="Picture 2" descr="E:\Музей муз. инструментов\Музей муз. инструментов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3455368"/>
            <a:ext cx="5688633" cy="4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0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ИИИгр</a:t>
            </a:r>
            <a:endParaRPr lang="ru-RU" dirty="0"/>
          </a:p>
        </p:txBody>
      </p:sp>
      <p:sp>
        <p:nvSpPr>
          <p:cNvPr id="3" name="Объект 2"/>
          <p:cNvSpPr>
            <a:spLocks noGrp="1"/>
          </p:cNvSpPr>
          <p:nvPr>
            <p:ph idx="1"/>
          </p:nvPr>
        </p:nvSpPr>
        <p:spPr>
          <a:xfrm>
            <a:off x="757082" y="6670971"/>
            <a:ext cx="5343834" cy="1140759"/>
          </a:xfrm>
        </p:spPr>
        <p:txBody>
          <a:bodyPr>
            <a:noAutofit/>
          </a:bodyPr>
          <a:lstStyle/>
          <a:p>
            <a:pPr marL="0" indent="0">
              <a:buNone/>
            </a:pPr>
            <a:endParaRPr lang="ru-RU" sz="2000" b="1" i="1" dirty="0" smtClean="0">
              <a:solidFill>
                <a:srgbClr val="FFFF00"/>
              </a:solidFill>
            </a:endParaRPr>
          </a:p>
          <a:p>
            <a:pPr marL="0" indent="0">
              <a:buNone/>
            </a:pPr>
            <a:r>
              <a:rPr lang="ru-RU" sz="2000" b="1" i="1" dirty="0" smtClean="0">
                <a:solidFill>
                  <a:schemeClr val="bg1">
                    <a:lumMod val="95000"/>
                  </a:schemeClr>
                </a:solidFill>
              </a:rPr>
              <a:t>Игра «Ансамбль» с использованием русских народных шумовых инструментов.</a:t>
            </a:r>
            <a:endParaRPr lang="ru-RU" sz="2000" b="1" i="1" dirty="0">
              <a:solidFill>
                <a:schemeClr val="bg1">
                  <a:lumMod val="95000"/>
                </a:schemeClr>
              </a:solidFill>
            </a:endParaRPr>
          </a:p>
        </p:txBody>
      </p:sp>
      <p:pic>
        <p:nvPicPr>
          <p:cNvPr id="2050" name="Picture 2" descr="E:\Музей муз. инструментов\Музей муз. инструментов 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899592"/>
            <a:ext cx="6336704" cy="577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4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712" y="251520"/>
            <a:ext cx="5343835" cy="1872208"/>
          </a:xfrm>
        </p:spPr>
        <p:txBody>
          <a:bodyPr/>
          <a:lstStyle/>
          <a:p>
            <a:r>
              <a:rPr lang="ru-RU" sz="2400" b="1" i="1" dirty="0" smtClean="0">
                <a:solidFill>
                  <a:schemeClr val="bg1">
                    <a:lumMod val="95000"/>
                  </a:schemeClr>
                </a:solidFill>
              </a:rPr>
              <a:t>Гости из соседнего Д</a:t>
            </a:r>
            <a:r>
              <a:rPr lang="en-US" sz="2400" b="1" i="1" dirty="0" smtClean="0">
                <a:solidFill>
                  <a:schemeClr val="bg1">
                    <a:lumMod val="95000"/>
                  </a:schemeClr>
                </a:solidFill>
              </a:rPr>
              <a:t>/</a:t>
            </a:r>
            <a:r>
              <a:rPr lang="ru-RU" sz="2400" b="1" i="1" dirty="0" smtClean="0">
                <a:solidFill>
                  <a:schemeClr val="bg1">
                    <a:lumMod val="95000"/>
                  </a:schemeClr>
                </a:solidFill>
              </a:rPr>
              <a:t>с «Светлячок» </a:t>
            </a:r>
            <a:br>
              <a:rPr lang="ru-RU" sz="2400" b="1" i="1" dirty="0" smtClean="0">
                <a:solidFill>
                  <a:schemeClr val="bg1">
                    <a:lumMod val="95000"/>
                  </a:schemeClr>
                </a:solidFill>
              </a:rPr>
            </a:br>
            <a:r>
              <a:rPr lang="ru-RU" sz="2400" b="1" i="1" dirty="0" smtClean="0">
                <a:solidFill>
                  <a:schemeClr val="bg1">
                    <a:lumMod val="95000"/>
                  </a:schemeClr>
                </a:solidFill>
              </a:rPr>
              <a:t>(старшая группа)</a:t>
            </a:r>
            <a:br>
              <a:rPr lang="ru-RU" sz="2400" b="1" i="1" dirty="0" smtClean="0">
                <a:solidFill>
                  <a:schemeClr val="bg1">
                    <a:lumMod val="95000"/>
                  </a:schemeClr>
                </a:solidFill>
              </a:rPr>
            </a:br>
            <a:r>
              <a:rPr lang="ru-RU" sz="2400" b="1" i="1" dirty="0" smtClean="0">
                <a:solidFill>
                  <a:schemeClr val="bg1">
                    <a:lumMod val="95000"/>
                  </a:schemeClr>
                </a:solidFill>
              </a:rPr>
              <a:t/>
            </a:r>
            <a:br>
              <a:rPr lang="ru-RU" sz="2400" b="1" i="1" dirty="0" smtClean="0">
                <a:solidFill>
                  <a:schemeClr val="bg1">
                    <a:lumMod val="95000"/>
                  </a:schemeClr>
                </a:solidFill>
              </a:rPr>
            </a:br>
            <a:r>
              <a:rPr lang="ru-RU" sz="2400" b="1" i="1" dirty="0" smtClean="0">
                <a:solidFill>
                  <a:schemeClr val="bg1">
                    <a:lumMod val="95000"/>
                  </a:schemeClr>
                </a:solidFill>
              </a:rPr>
              <a:t>Игра «Солист»</a:t>
            </a:r>
            <a:endParaRPr lang="ru-RU" sz="2400" b="1" i="1" dirty="0">
              <a:solidFill>
                <a:schemeClr val="bg1">
                  <a:lumMod val="95000"/>
                </a:schemeClr>
              </a:solidFill>
            </a:endParaRPr>
          </a:p>
        </p:txBody>
      </p:sp>
      <p:pic>
        <p:nvPicPr>
          <p:cNvPr id="3074" name="Picture 2" descr="E:\Музей муз.инструментом\Музей муз.инструментом 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41169">
            <a:off x="538263" y="2191821"/>
            <a:ext cx="4488619" cy="32695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Музей муз.инструментом\Музей муз.инструментом 00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659920">
            <a:off x="2082060" y="4920187"/>
            <a:ext cx="3887469" cy="365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72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098" name="Picture 2" descr="E:\Музей муз.инструментом\Музей муз.инструментом 0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1298629">
            <a:off x="744275" y="676009"/>
            <a:ext cx="4720654" cy="42709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Музей муз.инструментом\Музей муз.инструментом 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1785">
            <a:off x="1777430" y="4955935"/>
            <a:ext cx="4767582" cy="353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20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704" y="323528"/>
            <a:ext cx="5343835" cy="888099"/>
          </a:xfrm>
        </p:spPr>
        <p:style>
          <a:lnRef idx="1">
            <a:schemeClr val="accent2"/>
          </a:lnRef>
          <a:fillRef idx="2">
            <a:schemeClr val="accent2"/>
          </a:fillRef>
          <a:effectRef idx="1">
            <a:schemeClr val="accent2"/>
          </a:effectRef>
          <a:fontRef idx="minor">
            <a:schemeClr val="dk1"/>
          </a:fontRef>
        </p:style>
        <p:txBody>
          <a:bodyPr/>
          <a:lstStyle/>
          <a:p>
            <a:pPr algn="ctr"/>
            <a:r>
              <a:rPr lang="ru-RU" dirty="0" smtClean="0">
                <a:solidFill>
                  <a:schemeClr val="bg1"/>
                </a:solidFill>
              </a:rPr>
              <a:t>Актуальность проекта:</a:t>
            </a:r>
            <a:endParaRPr lang="ru-RU" dirty="0">
              <a:solidFill>
                <a:schemeClr val="bg1"/>
              </a:solidFill>
            </a:endParaRPr>
          </a:p>
        </p:txBody>
      </p:sp>
      <p:sp>
        <p:nvSpPr>
          <p:cNvPr id="3" name="Объект 2"/>
          <p:cNvSpPr>
            <a:spLocks noGrp="1"/>
          </p:cNvSpPr>
          <p:nvPr>
            <p:ph idx="1"/>
          </p:nvPr>
        </p:nvSpPr>
        <p:spPr>
          <a:xfrm>
            <a:off x="757082" y="923595"/>
            <a:ext cx="5343834" cy="7776863"/>
          </a:xfrm>
        </p:spPr>
        <p:txBody>
          <a:bodyPr>
            <a:normAutofit fontScale="47500" lnSpcReduction="20000"/>
          </a:bodyPr>
          <a:lstStyle/>
          <a:p>
            <a:pPr marL="0" indent="0">
              <a:buNone/>
            </a:pPr>
            <a:endParaRPr lang="ru-RU" sz="2900" i="1" dirty="0" smtClean="0">
              <a:solidFill>
                <a:schemeClr val="accent4">
                  <a:lumMod val="75000"/>
                </a:schemeClr>
              </a:solidFill>
            </a:endParaRPr>
          </a:p>
          <a:p>
            <a:pPr marL="0" indent="0">
              <a:buNone/>
            </a:pPr>
            <a:r>
              <a:rPr lang="ru-RU" sz="2900" i="1" dirty="0" smtClean="0">
                <a:solidFill>
                  <a:schemeClr val="bg1"/>
                </a:solidFill>
              </a:rPr>
              <a:t>Уже </a:t>
            </a:r>
            <a:r>
              <a:rPr lang="ru-RU" sz="2900" i="1" dirty="0">
                <a:solidFill>
                  <a:schemeClr val="bg1"/>
                </a:solidFill>
              </a:rPr>
              <a:t>в глубокой древности люди любили услаждать свой слух музыкальными звуками</a:t>
            </a:r>
            <a:r>
              <a:rPr lang="ru-RU" sz="2900" i="1" dirty="0" smtClean="0">
                <a:solidFill>
                  <a:schemeClr val="bg1"/>
                </a:solidFill>
              </a:rPr>
              <a:t>. Самые </a:t>
            </a:r>
            <a:r>
              <a:rPr lang="ru-RU" sz="2900" i="1" dirty="0">
                <a:solidFill>
                  <a:schemeClr val="bg1"/>
                </a:solidFill>
              </a:rPr>
              <a:t>старые музыкальные инструменты дудки и пищалки  относятся еще к эпохе верхнего палеолита (а это 2522 тысячи лет до нашей эры!). Люди каменного века делали свои музыкальные инструменты из самых разных вещей. Одним из старейших "музыкальных инструментов" является само по себе человеческое тело. Первые звуки возникали из-за стука или удара по различным частям тела (например, по груди или бедру).                                                                                               </a:t>
            </a:r>
          </a:p>
          <a:p>
            <a:pPr marL="0" indent="0">
              <a:buNone/>
            </a:pPr>
            <a:r>
              <a:rPr lang="ru-RU" sz="2900" i="1" dirty="0" smtClean="0">
                <a:solidFill>
                  <a:schemeClr val="bg1"/>
                </a:solidFill>
              </a:rPr>
              <a:t>В</a:t>
            </a:r>
            <a:r>
              <a:rPr lang="ru-RU" sz="2900" i="1" dirty="0">
                <a:solidFill>
                  <a:schemeClr val="bg1"/>
                </a:solidFill>
              </a:rPr>
              <a:t>  настоящее время мир музыкальных инструментов стал еще разнообразнее и богаче - появилось огромное количество новых, видоизменились старые инструменты. Электроника также не обошла стороной мир музыки. Но как же редко современные дети видят и слышат это богатое разнообразие инструментов! Все чаще они с самого раннего детства слышат аудиозаписи, причем не очень хорошего качества. Современная облегченная музыка предполагает и облегченные оркестровки, выполненные на компьютере и предполагающие лишь имитацию звучания  настоящих музыкальных инструментов. Большие концертные залы недоступны жителям маленьких городов. И в связи с этим дети знают лишь маленькую часть огромного мира, чем обделяют себя, недополучают тех музыкальных впечатлений, которые могут дать инструменты во всем </a:t>
            </a:r>
            <a:r>
              <a:rPr lang="ru-RU" sz="2900" i="1" dirty="0" smtClean="0">
                <a:solidFill>
                  <a:schemeClr val="bg1"/>
                </a:solidFill>
              </a:rPr>
              <a:t>своем многообразии</a:t>
            </a:r>
            <a:r>
              <a:rPr lang="ru-RU" sz="2900" i="1" dirty="0">
                <a:solidFill>
                  <a:schemeClr val="bg1"/>
                </a:solidFill>
              </a:rPr>
              <a:t>!                                                                                                                                                                               </a:t>
            </a:r>
            <a:endParaRPr lang="ru-RU" sz="2900" i="1" dirty="0" smtClean="0">
              <a:solidFill>
                <a:schemeClr val="bg1"/>
              </a:solidFill>
            </a:endParaRPr>
          </a:p>
          <a:p>
            <a:pPr marL="0" indent="0">
              <a:buNone/>
            </a:pPr>
            <a:r>
              <a:rPr lang="ru-RU" sz="2900" i="1" dirty="0" smtClean="0">
                <a:solidFill>
                  <a:schemeClr val="bg1"/>
                </a:solidFill>
              </a:rPr>
              <a:t>Чтобы </a:t>
            </a:r>
            <a:r>
              <a:rPr lang="ru-RU" sz="2900" i="1" dirty="0">
                <a:solidFill>
                  <a:schemeClr val="bg1"/>
                </a:solidFill>
              </a:rPr>
              <a:t>сформировать интерес к истории возникновения музыкальных инструментов и их разнообразию,  активизировать желание слушать и наслаждаться музыкой,  возникла идея данного проекта, который позволит ввести ребенка в огромный мир музыкальных инструментов!</a:t>
            </a:r>
          </a:p>
          <a:p>
            <a:endParaRPr lang="ru-RU" i="1" dirty="0">
              <a:solidFill>
                <a:schemeClr val="bg1"/>
              </a:solidFill>
            </a:endParaRPr>
          </a:p>
        </p:txBody>
      </p:sp>
    </p:spTree>
    <p:extLst>
      <p:ext uri="{BB962C8B-B14F-4D97-AF65-F5344CB8AC3E}">
        <p14:creationId xmlns:p14="http://schemas.microsoft.com/office/powerpoint/2010/main" val="2218189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323529"/>
            <a:ext cx="5343835" cy="864095"/>
          </a:xfrm>
        </p:spPr>
        <p:style>
          <a:lnRef idx="1">
            <a:schemeClr val="accent2"/>
          </a:lnRef>
          <a:fillRef idx="2">
            <a:schemeClr val="accent2"/>
          </a:fillRef>
          <a:effectRef idx="1">
            <a:schemeClr val="accent2"/>
          </a:effectRef>
          <a:fontRef idx="minor">
            <a:schemeClr val="dk1"/>
          </a:fontRef>
        </p:style>
        <p:txBody>
          <a:bodyPr/>
          <a:lstStyle/>
          <a:p>
            <a:pPr algn="ctr"/>
            <a:r>
              <a:rPr lang="ru-RU" dirty="0" smtClean="0">
                <a:solidFill>
                  <a:schemeClr val="bg1"/>
                </a:solidFill>
              </a:rPr>
              <a:t>Цель проекта:</a:t>
            </a:r>
            <a:endParaRPr lang="ru-RU" dirty="0">
              <a:solidFill>
                <a:schemeClr val="bg1"/>
              </a:solidFill>
            </a:endParaRPr>
          </a:p>
        </p:txBody>
      </p:sp>
      <p:sp>
        <p:nvSpPr>
          <p:cNvPr id="3" name="Объект 2"/>
          <p:cNvSpPr>
            <a:spLocks noGrp="1"/>
          </p:cNvSpPr>
          <p:nvPr>
            <p:ph idx="1"/>
          </p:nvPr>
        </p:nvSpPr>
        <p:spPr>
          <a:xfrm>
            <a:off x="757082" y="1187624"/>
            <a:ext cx="5343834" cy="4104456"/>
          </a:xfrm>
        </p:spPr>
        <p:txBody>
          <a:bodyPr>
            <a:normAutofit/>
          </a:bodyPr>
          <a:lstStyle/>
          <a:p>
            <a:pPr marL="0" indent="0">
              <a:buNone/>
            </a:pPr>
            <a:r>
              <a:rPr lang="ru-RU" sz="2800" i="1" dirty="0" smtClean="0">
                <a:solidFill>
                  <a:schemeClr val="bg1"/>
                </a:solidFill>
              </a:rPr>
              <a:t>Познакомить </a:t>
            </a:r>
            <a:r>
              <a:rPr lang="ru-RU" sz="2800" i="1" dirty="0">
                <a:solidFill>
                  <a:schemeClr val="bg1"/>
                </a:solidFill>
              </a:rPr>
              <a:t>детей с  огромным миром музыкальных </a:t>
            </a:r>
            <a:r>
              <a:rPr lang="ru-RU" sz="2800" i="1" dirty="0" smtClean="0">
                <a:solidFill>
                  <a:schemeClr val="bg1"/>
                </a:solidFill>
              </a:rPr>
              <a:t>инструментов, воспитывать </a:t>
            </a:r>
            <a:r>
              <a:rPr lang="ru-RU" sz="2800" i="1" dirty="0">
                <a:solidFill>
                  <a:schemeClr val="bg1"/>
                </a:solidFill>
              </a:rPr>
              <a:t>в </a:t>
            </a:r>
            <a:r>
              <a:rPr lang="ru-RU" sz="2800" i="1" dirty="0" smtClean="0">
                <a:solidFill>
                  <a:schemeClr val="bg1"/>
                </a:solidFill>
              </a:rPr>
              <a:t>ребенке </a:t>
            </a:r>
            <a:r>
              <a:rPr lang="ru-RU" sz="2800" i="1" dirty="0">
                <a:solidFill>
                  <a:schemeClr val="bg1"/>
                </a:solidFill>
              </a:rPr>
              <a:t>слушателя и настоящего ценителя хорошей  музыки.</a:t>
            </a:r>
          </a:p>
          <a:p>
            <a:endParaRPr lang="ru-RU" sz="2800" i="1" dirty="0">
              <a:solidFill>
                <a:schemeClr val="accent4">
                  <a:lumMod val="75000"/>
                </a:schemeClr>
              </a:solidFill>
            </a:endParaRPr>
          </a:p>
        </p:txBody>
      </p:sp>
      <p:pic>
        <p:nvPicPr>
          <p:cNvPr id="2050" name="Picture 2" descr="C:\Users\с\Desktop\Reci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0" y="4644008"/>
            <a:ext cx="578202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12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179513"/>
            <a:ext cx="5343835" cy="792087"/>
          </a:xfrm>
        </p:spPr>
        <p:style>
          <a:lnRef idx="1">
            <a:schemeClr val="accent2"/>
          </a:lnRef>
          <a:fillRef idx="2">
            <a:schemeClr val="accent2"/>
          </a:fillRef>
          <a:effectRef idx="1">
            <a:schemeClr val="accent2"/>
          </a:effectRef>
          <a:fontRef idx="minor">
            <a:schemeClr val="dk1"/>
          </a:fontRef>
        </p:style>
        <p:txBody>
          <a:bodyPr/>
          <a:lstStyle/>
          <a:p>
            <a:pPr algn="ctr"/>
            <a:r>
              <a:rPr lang="ru-RU" dirty="0" smtClean="0">
                <a:solidFill>
                  <a:schemeClr val="bg1"/>
                </a:solidFill>
              </a:rPr>
              <a:t>Задачи проекта:</a:t>
            </a:r>
            <a:endParaRPr lang="ru-RU" dirty="0">
              <a:solidFill>
                <a:schemeClr val="bg1"/>
              </a:solidFill>
            </a:endParaRPr>
          </a:p>
        </p:txBody>
      </p:sp>
      <p:sp>
        <p:nvSpPr>
          <p:cNvPr id="3" name="Объект 2"/>
          <p:cNvSpPr>
            <a:spLocks noGrp="1"/>
          </p:cNvSpPr>
          <p:nvPr>
            <p:ph idx="1"/>
          </p:nvPr>
        </p:nvSpPr>
        <p:spPr>
          <a:xfrm>
            <a:off x="757082" y="1115616"/>
            <a:ext cx="5343834" cy="7632848"/>
          </a:xfrm>
        </p:spPr>
        <p:txBody>
          <a:bodyPr>
            <a:normAutofit fontScale="92500" lnSpcReduction="10000"/>
          </a:bodyPr>
          <a:lstStyle/>
          <a:p>
            <a:pPr marL="0" indent="0">
              <a:buNone/>
            </a:pPr>
            <a:r>
              <a:rPr lang="ru-RU" dirty="0" smtClean="0">
                <a:solidFill>
                  <a:schemeClr val="bg1"/>
                </a:solidFill>
              </a:rPr>
              <a:t> 1.Расширить </a:t>
            </a:r>
            <a:r>
              <a:rPr lang="ru-RU" dirty="0">
                <a:solidFill>
                  <a:schemeClr val="bg1"/>
                </a:solidFill>
              </a:rPr>
              <a:t>представления детей о музыкальных инструментах: ДМИ, инструменты симфонического оркестра, народные инструменты (внешний вид, устройство, тембр звучания, история возникновения);</a:t>
            </a:r>
          </a:p>
          <a:p>
            <a:pPr marL="0" indent="0">
              <a:buNone/>
            </a:pPr>
            <a:r>
              <a:rPr lang="ru-RU" dirty="0" smtClean="0">
                <a:solidFill>
                  <a:schemeClr val="bg1"/>
                </a:solidFill>
              </a:rPr>
              <a:t> 2.Развивать </a:t>
            </a:r>
            <a:r>
              <a:rPr lang="ru-RU" dirty="0">
                <a:solidFill>
                  <a:schemeClr val="bg1"/>
                </a:solidFill>
              </a:rPr>
              <a:t>навыки исследовательской деятельности в процессе поиска, систематизации и обобщении полученной  информации;</a:t>
            </a:r>
          </a:p>
          <a:p>
            <a:pPr marL="0" indent="0">
              <a:buNone/>
            </a:pPr>
            <a:r>
              <a:rPr lang="ru-RU" dirty="0">
                <a:solidFill>
                  <a:schemeClr val="bg1"/>
                </a:solidFill>
              </a:rPr>
              <a:t>3.Обогатить речь детей  словами, связанными со строением музыкальных инструментов и мира музыки в целом;</a:t>
            </a:r>
          </a:p>
          <a:p>
            <a:pPr marL="0" indent="0">
              <a:buNone/>
            </a:pPr>
            <a:r>
              <a:rPr lang="ru-RU" dirty="0">
                <a:solidFill>
                  <a:schemeClr val="bg1"/>
                </a:solidFill>
              </a:rPr>
              <a:t>4.Активизировать творческое мышление в ходе творческих игр и </a:t>
            </a:r>
            <a:r>
              <a:rPr lang="ru-RU" dirty="0" smtClean="0">
                <a:solidFill>
                  <a:schemeClr val="bg1"/>
                </a:solidFill>
              </a:rPr>
              <a:t>заданий ( </a:t>
            </a:r>
            <a:r>
              <a:rPr lang="ru-RU" dirty="0">
                <a:solidFill>
                  <a:schemeClr val="bg1"/>
                </a:solidFill>
              </a:rPr>
              <a:t>игры с элементами ТРИЗ, кроссворды, загадки и др</a:t>
            </a:r>
            <a:r>
              <a:rPr lang="ru-RU" dirty="0" smtClean="0">
                <a:solidFill>
                  <a:schemeClr val="bg1"/>
                </a:solidFill>
              </a:rPr>
              <a:t>.</a:t>
            </a:r>
            <a:r>
              <a:rPr lang="ru-RU" dirty="0">
                <a:solidFill>
                  <a:schemeClr val="bg1"/>
                </a:solidFill>
              </a:rPr>
              <a:t> </a:t>
            </a:r>
            <a:r>
              <a:rPr lang="ru-RU" dirty="0" smtClean="0">
                <a:solidFill>
                  <a:schemeClr val="bg1"/>
                </a:solidFill>
              </a:rPr>
              <a:t>)</a:t>
            </a:r>
            <a:endParaRPr lang="ru-RU" dirty="0">
              <a:solidFill>
                <a:schemeClr val="bg1"/>
              </a:solidFill>
            </a:endParaRPr>
          </a:p>
          <a:p>
            <a:pPr marL="0" indent="0">
              <a:buNone/>
            </a:pPr>
            <a:r>
              <a:rPr lang="ru-RU" dirty="0">
                <a:solidFill>
                  <a:schemeClr val="bg1"/>
                </a:solidFill>
              </a:rPr>
              <a:t>5. Воспитывать понимание детьми изобразительных свойств музыки, передаваемых средствами музыкальных инструментов («Как рассказывает музыка», « О чем рассказывает музыка»)</a:t>
            </a:r>
          </a:p>
          <a:p>
            <a:pPr marL="0" indent="0">
              <a:buNone/>
            </a:pPr>
            <a:r>
              <a:rPr lang="ru-RU" dirty="0">
                <a:solidFill>
                  <a:schemeClr val="bg1"/>
                </a:solidFill>
              </a:rPr>
              <a:t>6.Развивать творчество детей, побуждать их к активным самостоятельным действиям в процессе игры на детских музыкальных инструментах.</a:t>
            </a:r>
          </a:p>
          <a:p>
            <a:pPr marL="0" indent="0">
              <a:buNone/>
            </a:pPr>
            <a:r>
              <a:rPr lang="ru-RU" dirty="0">
                <a:solidFill>
                  <a:schemeClr val="bg1"/>
                </a:solidFill>
              </a:rPr>
              <a:t>7. Воспитывать интерес к музыке и </a:t>
            </a:r>
            <a:r>
              <a:rPr lang="ru-RU" dirty="0" err="1">
                <a:solidFill>
                  <a:schemeClr val="bg1"/>
                </a:solidFill>
              </a:rPr>
              <a:t>музицированию</a:t>
            </a:r>
            <a:r>
              <a:rPr lang="ru-RU" dirty="0">
                <a:solidFill>
                  <a:schemeClr val="bg1"/>
                </a:solidFill>
              </a:rPr>
              <a:t>, бережное отношение к музыкальным инструментам.</a:t>
            </a:r>
          </a:p>
        </p:txBody>
      </p:sp>
    </p:spTree>
    <p:extLst>
      <p:ext uri="{BB962C8B-B14F-4D97-AF65-F5344CB8AC3E}">
        <p14:creationId xmlns:p14="http://schemas.microsoft.com/office/powerpoint/2010/main" val="4153406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179513"/>
            <a:ext cx="5343835" cy="1296144"/>
          </a:xfrm>
        </p:spPr>
        <p:style>
          <a:lnRef idx="1">
            <a:schemeClr val="accent2"/>
          </a:lnRef>
          <a:fillRef idx="2">
            <a:schemeClr val="accent2"/>
          </a:fillRef>
          <a:effectRef idx="1">
            <a:schemeClr val="accent2"/>
          </a:effectRef>
          <a:fontRef idx="minor">
            <a:schemeClr val="dk1"/>
          </a:fontRef>
        </p:style>
        <p:txBody>
          <a:bodyPr/>
          <a:lstStyle/>
          <a:p>
            <a:pPr algn="ctr"/>
            <a:r>
              <a:rPr lang="ru-RU" dirty="0" smtClean="0">
                <a:solidFill>
                  <a:schemeClr val="bg1"/>
                </a:solidFill>
              </a:rPr>
              <a:t/>
            </a:r>
            <a:br>
              <a:rPr lang="ru-RU" dirty="0" smtClean="0">
                <a:solidFill>
                  <a:schemeClr val="bg1"/>
                </a:solidFill>
              </a:rPr>
            </a:br>
            <a:r>
              <a:rPr lang="ru-RU" dirty="0" smtClean="0">
                <a:solidFill>
                  <a:schemeClr val="bg1"/>
                </a:solidFill>
              </a:rPr>
              <a:t>Принципы </a:t>
            </a:r>
            <a:r>
              <a:rPr lang="ru-RU" dirty="0">
                <a:solidFill>
                  <a:schemeClr val="bg1"/>
                </a:solidFill>
              </a:rPr>
              <a:t>построения </a:t>
            </a:r>
            <a:r>
              <a:rPr lang="ru-RU" dirty="0" smtClean="0">
                <a:solidFill>
                  <a:schemeClr val="bg1"/>
                </a:solidFill>
              </a:rPr>
              <a:t>проекта:</a:t>
            </a:r>
            <a:r>
              <a:rPr lang="ru-RU" dirty="0">
                <a:solidFill>
                  <a:schemeClr val="accent6">
                    <a:lumMod val="75000"/>
                  </a:schemeClr>
                </a:solidFill>
              </a:rPr>
              <a:t/>
            </a:r>
            <a:br>
              <a:rPr lang="ru-RU" dirty="0">
                <a:solidFill>
                  <a:schemeClr val="accent6">
                    <a:lumMod val="75000"/>
                  </a:schemeClr>
                </a:solidFill>
              </a:rPr>
            </a:br>
            <a:endParaRPr lang="ru-RU" dirty="0">
              <a:solidFill>
                <a:schemeClr val="accent6">
                  <a:lumMod val="75000"/>
                </a:schemeClr>
              </a:solidFill>
            </a:endParaRPr>
          </a:p>
        </p:txBody>
      </p:sp>
      <p:sp>
        <p:nvSpPr>
          <p:cNvPr id="3" name="Объект 2"/>
          <p:cNvSpPr>
            <a:spLocks noGrp="1"/>
          </p:cNvSpPr>
          <p:nvPr>
            <p:ph idx="1"/>
          </p:nvPr>
        </p:nvSpPr>
        <p:spPr>
          <a:xfrm>
            <a:off x="757082" y="1115616"/>
            <a:ext cx="5343834" cy="7488832"/>
          </a:xfrm>
        </p:spPr>
        <p:txBody>
          <a:bodyPr>
            <a:normAutofit fontScale="92500" lnSpcReduction="10000"/>
          </a:bodyPr>
          <a:lstStyle/>
          <a:p>
            <a:pPr marL="0" indent="0">
              <a:buNone/>
            </a:pPr>
            <a:endParaRPr lang="ru-RU" dirty="0" smtClean="0"/>
          </a:p>
          <a:p>
            <a:pPr marL="0" indent="0">
              <a:buNone/>
            </a:pPr>
            <a:r>
              <a:rPr lang="ru-RU" sz="2000" i="1" dirty="0" smtClean="0">
                <a:solidFill>
                  <a:schemeClr val="bg1"/>
                </a:solidFill>
              </a:rPr>
              <a:t>Проект </a:t>
            </a:r>
            <a:r>
              <a:rPr lang="ru-RU" sz="2000" i="1" dirty="0">
                <a:solidFill>
                  <a:schemeClr val="bg1"/>
                </a:solidFill>
              </a:rPr>
              <a:t>отличается творческим подходом к развитию музыкальных способностей детей дошкольного возраста, учитывает их психофизиологические особенности и строится на следующих принципах</a:t>
            </a:r>
            <a:r>
              <a:rPr lang="ru-RU" sz="2000" i="1" dirty="0" smtClean="0">
                <a:solidFill>
                  <a:schemeClr val="bg1"/>
                </a:solidFill>
              </a:rPr>
              <a:t>:</a:t>
            </a:r>
          </a:p>
          <a:p>
            <a:pPr marL="0" indent="0">
              <a:buNone/>
            </a:pPr>
            <a:r>
              <a:rPr lang="ru-RU" sz="2000" dirty="0" smtClean="0">
                <a:solidFill>
                  <a:schemeClr val="bg1"/>
                </a:solidFill>
              </a:rPr>
              <a:t>•</a:t>
            </a:r>
            <a:r>
              <a:rPr lang="ru-RU" sz="2000" dirty="0">
                <a:solidFill>
                  <a:schemeClr val="bg1"/>
                </a:solidFill>
              </a:rPr>
              <a:t>  личностно-ориентированного подхода к каждому ребенку, его музыкальным возможностям и способностям</a:t>
            </a:r>
            <a:r>
              <a:rPr lang="ru-RU" sz="2000" dirty="0" smtClean="0">
                <a:solidFill>
                  <a:schemeClr val="bg1"/>
                </a:solidFill>
              </a:rPr>
              <a:t>;</a:t>
            </a:r>
          </a:p>
          <a:p>
            <a:pPr marL="0" indent="0">
              <a:buNone/>
            </a:pPr>
            <a:r>
              <a:rPr lang="ru-RU" sz="2000" dirty="0" smtClean="0">
                <a:solidFill>
                  <a:schemeClr val="bg1"/>
                </a:solidFill>
              </a:rPr>
              <a:t>•</a:t>
            </a:r>
            <a:r>
              <a:rPr lang="ru-RU" sz="2000" dirty="0">
                <a:solidFill>
                  <a:schemeClr val="bg1"/>
                </a:solidFill>
              </a:rPr>
              <a:t>  учета индивидуальных особенностей детей в ходе познавательно – развивающих экскурсий</a:t>
            </a:r>
            <a:r>
              <a:rPr lang="ru-RU" sz="2000" dirty="0" smtClean="0">
                <a:solidFill>
                  <a:schemeClr val="bg1"/>
                </a:solidFill>
              </a:rPr>
              <a:t>;</a:t>
            </a:r>
          </a:p>
          <a:p>
            <a:pPr marL="0" indent="0">
              <a:buNone/>
            </a:pPr>
            <a:r>
              <a:rPr lang="ru-RU" sz="2000" dirty="0" smtClean="0">
                <a:solidFill>
                  <a:schemeClr val="bg1"/>
                </a:solidFill>
              </a:rPr>
              <a:t>•</a:t>
            </a:r>
            <a:r>
              <a:rPr lang="ru-RU" sz="2000" dirty="0">
                <a:solidFill>
                  <a:schemeClr val="bg1"/>
                </a:solidFill>
              </a:rPr>
              <a:t>  системного подхода в организации образовательной деятельности с детьми дошкольного возраста</a:t>
            </a:r>
            <a:r>
              <a:rPr lang="ru-RU" sz="2000" dirty="0" smtClean="0">
                <a:solidFill>
                  <a:schemeClr val="bg1"/>
                </a:solidFill>
              </a:rPr>
              <a:t>;</a:t>
            </a:r>
          </a:p>
          <a:p>
            <a:pPr marL="0" indent="0">
              <a:buNone/>
            </a:pPr>
            <a:r>
              <a:rPr lang="ru-RU" sz="2000" dirty="0" smtClean="0">
                <a:solidFill>
                  <a:schemeClr val="bg1"/>
                </a:solidFill>
              </a:rPr>
              <a:t>•</a:t>
            </a:r>
            <a:r>
              <a:rPr lang="ru-RU" sz="2000" dirty="0">
                <a:solidFill>
                  <a:schemeClr val="bg1"/>
                </a:solidFill>
              </a:rPr>
              <a:t>  интеграции разных видов художественно-творческой деятельности воспитанников;</a:t>
            </a:r>
          </a:p>
          <a:p>
            <a:pPr marL="0" indent="0">
              <a:buNone/>
            </a:pPr>
            <a:r>
              <a:rPr lang="ru-RU" sz="2000" dirty="0">
                <a:solidFill>
                  <a:schemeClr val="bg1"/>
                </a:solidFill>
              </a:rPr>
              <a:t>•  ориентации на творческое осмысление музыки и музыкальной деятельности детьми дошкольного возраста, творческое </a:t>
            </a:r>
            <a:r>
              <a:rPr lang="ru-RU" sz="2000" dirty="0" smtClean="0">
                <a:solidFill>
                  <a:schemeClr val="bg1"/>
                </a:solidFill>
              </a:rPr>
              <a:t>самовыражение</a:t>
            </a:r>
            <a:endParaRPr lang="ru-RU" sz="2000" dirty="0">
              <a:solidFill>
                <a:srgbClr val="C93A0D"/>
              </a:solidFill>
            </a:endParaRPr>
          </a:p>
          <a:p>
            <a:endParaRPr lang="ru-RU" dirty="0">
              <a:solidFill>
                <a:schemeClr val="accent4"/>
              </a:solidFill>
            </a:endParaRPr>
          </a:p>
        </p:txBody>
      </p:sp>
    </p:spTree>
    <p:extLst>
      <p:ext uri="{BB962C8B-B14F-4D97-AF65-F5344CB8AC3E}">
        <p14:creationId xmlns:p14="http://schemas.microsoft.com/office/powerpoint/2010/main" val="3240527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899592"/>
            <a:ext cx="5343835" cy="1296143"/>
          </a:xfrm>
        </p:spPr>
        <p:style>
          <a:lnRef idx="1">
            <a:schemeClr val="accent2"/>
          </a:lnRef>
          <a:fillRef idx="2">
            <a:schemeClr val="accent2"/>
          </a:fillRef>
          <a:effectRef idx="1">
            <a:schemeClr val="accent2"/>
          </a:effectRef>
          <a:fontRef idx="minor">
            <a:schemeClr val="dk1"/>
          </a:fontRef>
        </p:style>
        <p:txBody>
          <a:bodyPr/>
          <a:lstStyle/>
          <a:p>
            <a:r>
              <a:rPr lang="ru-RU" dirty="0" smtClean="0">
                <a:solidFill>
                  <a:schemeClr val="accent5">
                    <a:lumMod val="75000"/>
                  </a:schemeClr>
                </a:solidFill>
              </a:rPr>
              <a:t/>
            </a:r>
            <a:br>
              <a:rPr lang="ru-RU" dirty="0" smtClean="0">
                <a:solidFill>
                  <a:schemeClr val="accent5">
                    <a:lumMod val="75000"/>
                  </a:schemeClr>
                </a:solidFill>
              </a:rPr>
            </a:br>
            <a:r>
              <a:rPr lang="ru-RU" dirty="0" smtClean="0">
                <a:solidFill>
                  <a:schemeClr val="bg1"/>
                </a:solidFill>
              </a:rPr>
              <a:t>Сотрудничество с родителями:</a:t>
            </a:r>
            <a:br>
              <a:rPr lang="ru-RU" dirty="0" smtClean="0">
                <a:solidFill>
                  <a:schemeClr val="bg1"/>
                </a:solidFill>
              </a:rPr>
            </a:br>
            <a:endParaRPr lang="ru-RU" dirty="0">
              <a:solidFill>
                <a:schemeClr val="bg1"/>
              </a:solidFill>
            </a:endParaRPr>
          </a:p>
        </p:txBody>
      </p:sp>
      <p:sp>
        <p:nvSpPr>
          <p:cNvPr id="3" name="Объект 2"/>
          <p:cNvSpPr>
            <a:spLocks noGrp="1"/>
          </p:cNvSpPr>
          <p:nvPr>
            <p:ph idx="1"/>
          </p:nvPr>
        </p:nvSpPr>
        <p:spPr>
          <a:xfrm>
            <a:off x="757082" y="1907705"/>
            <a:ext cx="5343834" cy="7056784"/>
          </a:xfrm>
        </p:spPr>
        <p:txBody>
          <a:bodyPr>
            <a:normAutofit/>
          </a:bodyPr>
          <a:lstStyle/>
          <a:p>
            <a:pPr marL="0" indent="0">
              <a:buNone/>
            </a:pPr>
            <a:r>
              <a:rPr lang="ru-RU" i="1" dirty="0" smtClean="0">
                <a:solidFill>
                  <a:schemeClr val="bg1"/>
                </a:solidFill>
              </a:rPr>
              <a:t>В рамках проекта используются разнообразные формы  сотрудничества с родителями:</a:t>
            </a:r>
          </a:p>
          <a:p>
            <a:r>
              <a:rPr lang="ru-RU" dirty="0">
                <a:solidFill>
                  <a:schemeClr val="bg1"/>
                </a:solidFill>
              </a:rPr>
              <a:t> </a:t>
            </a:r>
            <a:r>
              <a:rPr lang="ru-RU" dirty="0" smtClean="0">
                <a:solidFill>
                  <a:schemeClr val="bg1"/>
                </a:solidFill>
              </a:rPr>
              <a:t>проведение досугов </a:t>
            </a:r>
            <a:r>
              <a:rPr lang="ru-RU" dirty="0">
                <a:solidFill>
                  <a:schemeClr val="bg1"/>
                </a:solidFill>
              </a:rPr>
              <a:t>(совместные развлечения, праздники, семейные концерты);</a:t>
            </a:r>
          </a:p>
          <a:p>
            <a:r>
              <a:rPr lang="ru-RU" dirty="0">
                <a:solidFill>
                  <a:schemeClr val="bg1"/>
                </a:solidFill>
              </a:rPr>
              <a:t> участие в  концертах, конкурсах, выставках;</a:t>
            </a:r>
          </a:p>
          <a:p>
            <a:r>
              <a:rPr lang="ru-RU" dirty="0" smtClean="0">
                <a:solidFill>
                  <a:schemeClr val="bg1"/>
                </a:solidFill>
              </a:rPr>
              <a:t>«</a:t>
            </a:r>
            <a:r>
              <a:rPr lang="ru-RU" dirty="0">
                <a:solidFill>
                  <a:schemeClr val="bg1"/>
                </a:solidFill>
              </a:rPr>
              <a:t>познавательное» сотрудничество (консультации, собрания, экскурсии по мини-музею музыкальных инструментов);</a:t>
            </a:r>
          </a:p>
          <a:p>
            <a:r>
              <a:rPr lang="ru-RU" dirty="0" smtClean="0">
                <a:solidFill>
                  <a:schemeClr val="bg1"/>
                </a:solidFill>
              </a:rPr>
              <a:t>«</a:t>
            </a:r>
            <a:r>
              <a:rPr lang="ru-RU" dirty="0">
                <a:solidFill>
                  <a:schemeClr val="bg1"/>
                </a:solidFill>
              </a:rPr>
              <a:t>аналитическое» сотрудничество (дни открытых </a:t>
            </a:r>
            <a:r>
              <a:rPr lang="ru-RU" dirty="0" smtClean="0">
                <a:solidFill>
                  <a:schemeClr val="bg1"/>
                </a:solidFill>
              </a:rPr>
              <a:t> дверей</a:t>
            </a:r>
            <a:r>
              <a:rPr lang="ru-RU" dirty="0">
                <a:solidFill>
                  <a:schemeClr val="bg1"/>
                </a:solidFill>
              </a:rPr>
              <a:t>, анкетирование);</a:t>
            </a:r>
          </a:p>
          <a:p>
            <a:r>
              <a:rPr lang="ru-RU" dirty="0" smtClean="0">
                <a:solidFill>
                  <a:schemeClr val="bg1"/>
                </a:solidFill>
              </a:rPr>
              <a:t>«</a:t>
            </a:r>
            <a:r>
              <a:rPr lang="ru-RU" dirty="0">
                <a:solidFill>
                  <a:schemeClr val="bg1"/>
                </a:solidFill>
              </a:rPr>
              <a:t>спонсорское» сотрудничество (приобретение </a:t>
            </a:r>
            <a:r>
              <a:rPr lang="ru-RU" dirty="0" smtClean="0">
                <a:solidFill>
                  <a:schemeClr val="bg1"/>
                </a:solidFill>
              </a:rPr>
              <a:t> экспонатов </a:t>
            </a:r>
            <a:r>
              <a:rPr lang="ru-RU" dirty="0">
                <a:solidFill>
                  <a:schemeClr val="bg1"/>
                </a:solidFill>
              </a:rPr>
              <a:t>для мини - музея, участие родителей в преобразовании окружающей среды).</a:t>
            </a:r>
          </a:p>
          <a:p>
            <a:endParaRPr lang="ru-RU" dirty="0">
              <a:solidFill>
                <a:schemeClr val="bg1"/>
              </a:solidFill>
            </a:endParaRPr>
          </a:p>
        </p:txBody>
      </p:sp>
    </p:spTree>
    <p:extLst>
      <p:ext uri="{BB962C8B-B14F-4D97-AF65-F5344CB8AC3E}">
        <p14:creationId xmlns:p14="http://schemas.microsoft.com/office/powerpoint/2010/main" val="145328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6712" y="755576"/>
            <a:ext cx="5343835" cy="936105"/>
          </a:xfrm>
        </p:spPr>
        <p:style>
          <a:lnRef idx="1">
            <a:schemeClr val="accent2"/>
          </a:lnRef>
          <a:fillRef idx="2">
            <a:schemeClr val="accent2"/>
          </a:fillRef>
          <a:effectRef idx="1">
            <a:schemeClr val="accent2"/>
          </a:effectRef>
          <a:fontRef idx="minor">
            <a:schemeClr val="dk1"/>
          </a:fontRef>
        </p:style>
        <p:txBody>
          <a:bodyPr/>
          <a:lstStyle/>
          <a:p>
            <a:r>
              <a:rPr lang="ru-RU" dirty="0" smtClean="0">
                <a:solidFill>
                  <a:schemeClr val="bg1"/>
                </a:solidFill>
              </a:rPr>
              <a:t>Ожидаемый результат:</a:t>
            </a:r>
            <a:br>
              <a:rPr lang="ru-RU" dirty="0" smtClean="0">
                <a:solidFill>
                  <a:schemeClr val="bg1"/>
                </a:solidFill>
              </a:rPr>
            </a:br>
            <a:endParaRPr lang="ru-RU" dirty="0">
              <a:solidFill>
                <a:schemeClr val="bg1"/>
              </a:solidFill>
            </a:endParaRPr>
          </a:p>
        </p:txBody>
      </p:sp>
      <p:sp>
        <p:nvSpPr>
          <p:cNvPr id="3" name="Объект 2"/>
          <p:cNvSpPr>
            <a:spLocks noGrp="1"/>
          </p:cNvSpPr>
          <p:nvPr>
            <p:ph idx="1"/>
          </p:nvPr>
        </p:nvSpPr>
        <p:spPr>
          <a:xfrm>
            <a:off x="757082" y="1619672"/>
            <a:ext cx="5343834" cy="6840760"/>
          </a:xfrm>
        </p:spPr>
        <p:txBody>
          <a:bodyPr>
            <a:normAutofit fontScale="92500"/>
          </a:bodyPr>
          <a:lstStyle/>
          <a:p>
            <a:endParaRPr lang="ru-RU" sz="2400" dirty="0" smtClean="0"/>
          </a:p>
          <a:p>
            <a:pPr marL="0" indent="0">
              <a:buNone/>
            </a:pPr>
            <a:r>
              <a:rPr lang="ru-RU" sz="2400" dirty="0" smtClean="0"/>
              <a:t>  </a:t>
            </a:r>
            <a:r>
              <a:rPr lang="ru-RU" sz="2400" dirty="0" smtClean="0">
                <a:solidFill>
                  <a:schemeClr val="bg1">
                    <a:lumMod val="95000"/>
                  </a:schemeClr>
                </a:solidFill>
              </a:rPr>
              <a:t>Реализация </a:t>
            </a:r>
            <a:r>
              <a:rPr lang="ru-RU" sz="2400" dirty="0">
                <a:solidFill>
                  <a:schemeClr val="bg1">
                    <a:lumMod val="95000"/>
                  </a:schemeClr>
                </a:solidFill>
              </a:rPr>
              <a:t>данного проекта предполагает, что к концу учебного года у старших дошкольников реализуется их естественная потребность превратить внутреннюю насыщенность музыкой в продукт собственного творчества. Овладение элементарными навыками и способами игры на музыкальных инструментах, умение играть в ансамбле и импровизировать на них будут способствовать самостоятельной деятельности детей по сочинению оркестровок знакомых песен и народных мелодий.</a:t>
            </a:r>
          </a:p>
          <a:p>
            <a:endParaRPr lang="ru-RU" dirty="0"/>
          </a:p>
        </p:txBody>
      </p:sp>
    </p:spTree>
    <p:extLst>
      <p:ext uri="{BB962C8B-B14F-4D97-AF65-F5344CB8AC3E}">
        <p14:creationId xmlns:p14="http://schemas.microsoft.com/office/powerpoint/2010/main" val="1839018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100000"/>
                <a:shade val="100000"/>
                <a:hueMod val="100000"/>
                <a:satMod val="106000"/>
                <a:lumMod val="10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8000" cy="2987824"/>
          </a:xfrm>
          <a:solidFill>
            <a:schemeClr val="bg2">
              <a:lumMod val="75000"/>
            </a:schemeClr>
          </a:solidFill>
          <a:ln>
            <a:solidFill>
              <a:schemeClr val="bg2">
                <a:lumMod val="50000"/>
              </a:schemeClr>
            </a:solidFill>
          </a:ln>
        </p:spPr>
        <p:txBody>
          <a:bodyPr/>
          <a:lstStyle/>
          <a:p>
            <a:pPr algn="ctr"/>
            <a:r>
              <a:rPr lang="ru-RU" u="sng" dirty="0" smtClean="0">
                <a:solidFill>
                  <a:schemeClr val="bg1">
                    <a:lumMod val="95000"/>
                  </a:schemeClr>
                </a:solidFill>
              </a:rPr>
              <a:t>Участники проекта:</a:t>
            </a:r>
            <a:br>
              <a:rPr lang="ru-RU" u="sng" dirty="0" smtClean="0">
                <a:solidFill>
                  <a:schemeClr val="bg1">
                    <a:lumMod val="95000"/>
                  </a:schemeClr>
                </a:solidFill>
              </a:rPr>
            </a:br>
            <a:r>
              <a:rPr lang="ru-RU" sz="2800" i="1" dirty="0" smtClean="0">
                <a:solidFill>
                  <a:schemeClr val="bg1"/>
                </a:solidFill>
              </a:rPr>
              <a:t>Дети старшей и подготовительной группы, воспитатели и родители.</a:t>
            </a:r>
            <a:br>
              <a:rPr lang="ru-RU" sz="2800" i="1" dirty="0" smtClean="0">
                <a:solidFill>
                  <a:schemeClr val="bg1"/>
                </a:solidFill>
              </a:rPr>
            </a:br>
            <a:endParaRPr lang="ru-RU" sz="2400" i="1" dirty="0">
              <a:solidFill>
                <a:schemeClr val="bg1"/>
              </a:solidFill>
            </a:endParaRPr>
          </a:p>
        </p:txBody>
      </p:sp>
      <p:sp>
        <p:nvSpPr>
          <p:cNvPr id="3" name="Объект 2"/>
          <p:cNvSpPr>
            <a:spLocks noGrp="1"/>
          </p:cNvSpPr>
          <p:nvPr>
            <p:ph idx="1"/>
          </p:nvPr>
        </p:nvSpPr>
        <p:spPr>
          <a:xfrm>
            <a:off x="0" y="2483768"/>
            <a:ext cx="6858000" cy="1728192"/>
          </a:xfrm>
          <a:solidFill>
            <a:schemeClr val="bg2"/>
          </a:solidFill>
        </p:spPr>
        <p:txBody>
          <a:bodyPr/>
          <a:lstStyle/>
          <a:p>
            <a:pPr marL="0" indent="0" algn="ctr">
              <a:buNone/>
            </a:pPr>
            <a:r>
              <a:rPr lang="ru-RU" sz="3200" i="1" u="sng" dirty="0" smtClean="0">
                <a:solidFill>
                  <a:schemeClr val="bg1"/>
                </a:solidFill>
              </a:rPr>
              <a:t>Сроки</a:t>
            </a:r>
            <a:r>
              <a:rPr lang="ru-RU" sz="2000" b="1" i="1" u="sng" dirty="0" smtClean="0">
                <a:solidFill>
                  <a:schemeClr val="bg1"/>
                </a:solidFill>
              </a:rPr>
              <a:t>: </a:t>
            </a:r>
          </a:p>
          <a:p>
            <a:pPr marL="0" indent="0" algn="ctr">
              <a:buNone/>
            </a:pPr>
            <a:r>
              <a:rPr lang="ru-RU" sz="2000" b="1" i="1" dirty="0">
                <a:solidFill>
                  <a:schemeClr val="bg1"/>
                </a:solidFill>
              </a:rPr>
              <a:t>Д</a:t>
            </a:r>
            <a:r>
              <a:rPr lang="ru-RU" sz="2000" b="1" i="1" dirty="0" smtClean="0">
                <a:solidFill>
                  <a:schemeClr val="bg1"/>
                </a:solidFill>
              </a:rPr>
              <a:t>олгосрочный</a:t>
            </a:r>
            <a:endParaRPr lang="ru-RU" sz="2000" b="1" i="1" dirty="0">
              <a:solidFill>
                <a:schemeClr val="bg1"/>
              </a:solidFill>
            </a:endParaRPr>
          </a:p>
        </p:txBody>
      </p:sp>
      <p:pic>
        <p:nvPicPr>
          <p:cNvPr id="4098" name="Picture 2" descr="C:\Users\с\Desktop\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5580112"/>
            <a:ext cx="5373215"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6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7082" y="251521"/>
            <a:ext cx="5343835" cy="1080119"/>
          </a:xfrm>
        </p:spPr>
        <p:style>
          <a:lnRef idx="1">
            <a:schemeClr val="accent2"/>
          </a:lnRef>
          <a:fillRef idx="2">
            <a:schemeClr val="accent2"/>
          </a:fillRef>
          <a:effectRef idx="1">
            <a:schemeClr val="accent2"/>
          </a:effectRef>
          <a:fontRef idx="minor">
            <a:schemeClr val="dk1"/>
          </a:fontRef>
        </p:style>
        <p:txBody>
          <a:bodyPr/>
          <a:lstStyle/>
          <a:p>
            <a:pPr algn="ctr"/>
            <a:r>
              <a:rPr lang="ru-RU" sz="2400" i="1" dirty="0" smtClean="0">
                <a:solidFill>
                  <a:schemeClr val="bg1"/>
                </a:solidFill>
              </a:rPr>
              <a:t>Продуктивный или исследовательский этап</a:t>
            </a:r>
            <a:r>
              <a:rPr lang="ru-RU" sz="2400" i="1" dirty="0">
                <a:solidFill>
                  <a:schemeClr val="bg1"/>
                </a:solidFill>
              </a:rPr>
              <a:t/>
            </a:r>
            <a:br>
              <a:rPr lang="ru-RU" sz="2400" i="1" dirty="0">
                <a:solidFill>
                  <a:schemeClr val="bg1"/>
                </a:solidFill>
              </a:rPr>
            </a:br>
            <a:endParaRPr lang="ru-RU" sz="2400" i="1" dirty="0">
              <a:solidFill>
                <a:schemeClr val="bg1"/>
              </a:solidFill>
            </a:endParaRPr>
          </a:p>
        </p:txBody>
      </p:sp>
      <p:sp>
        <p:nvSpPr>
          <p:cNvPr id="3" name="Объект 2"/>
          <p:cNvSpPr>
            <a:spLocks noGrp="1"/>
          </p:cNvSpPr>
          <p:nvPr>
            <p:ph idx="1"/>
          </p:nvPr>
        </p:nvSpPr>
        <p:spPr>
          <a:xfrm>
            <a:off x="188640" y="1043608"/>
            <a:ext cx="6480720" cy="7992888"/>
          </a:xfrm>
        </p:spPr>
        <p:txBody>
          <a:bodyPr>
            <a:normAutofit/>
          </a:bodyPr>
          <a:lstStyle/>
          <a:p>
            <a:pPr marL="0" indent="0">
              <a:buNone/>
            </a:pPr>
            <a:r>
              <a:rPr lang="ru-RU" b="1" dirty="0" smtClean="0">
                <a:solidFill>
                  <a:schemeClr val="tx1"/>
                </a:solidFill>
              </a:rPr>
              <a:t>1.Образовательная </a:t>
            </a:r>
            <a:r>
              <a:rPr lang="ru-RU" b="1" dirty="0">
                <a:solidFill>
                  <a:schemeClr val="tx1"/>
                </a:solidFill>
              </a:rPr>
              <a:t>область «ПОЗНАНИЕ»</a:t>
            </a:r>
            <a:endParaRPr lang="ru-RU" dirty="0">
              <a:solidFill>
                <a:schemeClr val="tx1"/>
              </a:solidFill>
            </a:endParaRPr>
          </a:p>
          <a:p>
            <a:pPr marL="0" indent="0">
              <a:buNone/>
            </a:pPr>
            <a:r>
              <a:rPr lang="ru-RU" dirty="0" smtClean="0">
                <a:solidFill>
                  <a:schemeClr val="tx1"/>
                </a:solidFill>
              </a:rPr>
              <a:t>-</a:t>
            </a:r>
            <a:r>
              <a:rPr lang="ru-RU" dirty="0">
                <a:solidFill>
                  <a:schemeClr val="tx1"/>
                </a:solidFill>
              </a:rPr>
              <a:t>просмотр  иллюстраций, фотографий, картин и карточек с изображением </a:t>
            </a:r>
            <a:r>
              <a:rPr lang="ru-RU" dirty="0" smtClean="0">
                <a:solidFill>
                  <a:schemeClr val="tx1"/>
                </a:solidFill>
              </a:rPr>
              <a:t>музыкальных инструментов </a:t>
            </a:r>
            <a:r>
              <a:rPr lang="ru-RU" dirty="0">
                <a:solidFill>
                  <a:schemeClr val="tx1"/>
                </a:solidFill>
              </a:rPr>
              <a:t>и </a:t>
            </a:r>
            <a:r>
              <a:rPr lang="ru-RU" dirty="0" smtClean="0">
                <a:solidFill>
                  <a:schemeClr val="tx1"/>
                </a:solidFill>
              </a:rPr>
              <a:t>музыкантов, </a:t>
            </a:r>
            <a:r>
              <a:rPr lang="ru-RU" dirty="0">
                <a:solidFill>
                  <a:schemeClr val="tx1"/>
                </a:solidFill>
              </a:rPr>
              <a:t>играющих на них </a:t>
            </a:r>
            <a:r>
              <a:rPr lang="ru-RU" dirty="0" smtClean="0">
                <a:solidFill>
                  <a:schemeClr val="tx1"/>
                </a:solidFill>
              </a:rPr>
              <a:t>соло </a:t>
            </a:r>
            <a:r>
              <a:rPr lang="ru-RU" dirty="0">
                <a:solidFill>
                  <a:schemeClr val="tx1"/>
                </a:solidFill>
              </a:rPr>
              <a:t>или в оркестре.</a:t>
            </a:r>
          </a:p>
          <a:p>
            <a:pPr marL="0" indent="0">
              <a:buNone/>
            </a:pPr>
            <a:r>
              <a:rPr lang="ru-RU" dirty="0" smtClean="0">
                <a:solidFill>
                  <a:schemeClr val="tx1"/>
                </a:solidFill>
              </a:rPr>
              <a:t>-организация</a:t>
            </a:r>
            <a:r>
              <a:rPr lang="ru-RU" dirty="0">
                <a:solidFill>
                  <a:schemeClr val="tx1"/>
                </a:solidFill>
              </a:rPr>
              <a:t>  мини-музея </a:t>
            </a:r>
            <a:r>
              <a:rPr lang="ru-RU" dirty="0" smtClean="0">
                <a:solidFill>
                  <a:schemeClr val="tx1"/>
                </a:solidFill>
              </a:rPr>
              <a:t>«Музыкальные инструменты</a:t>
            </a:r>
            <a:r>
              <a:rPr lang="ru-RU" i="1" dirty="0" smtClean="0">
                <a:solidFill>
                  <a:schemeClr val="tx1"/>
                </a:solidFill>
              </a:rPr>
              <a:t>».</a:t>
            </a:r>
            <a:r>
              <a:rPr lang="ru-RU" dirty="0" smtClean="0">
                <a:solidFill>
                  <a:schemeClr val="tx1"/>
                </a:solidFill>
              </a:rPr>
              <a:t> </a:t>
            </a:r>
            <a:endParaRPr lang="ru-RU" dirty="0">
              <a:solidFill>
                <a:schemeClr val="tx1"/>
              </a:solidFill>
            </a:endParaRPr>
          </a:p>
          <a:p>
            <a:pPr marL="0" indent="0">
              <a:buNone/>
            </a:pPr>
            <a:r>
              <a:rPr lang="ru-RU" b="1" dirty="0">
                <a:solidFill>
                  <a:schemeClr val="tx1"/>
                </a:solidFill>
              </a:rPr>
              <a:t>2.Образовательная область «КОММУНИКАЦИЯ</a:t>
            </a:r>
            <a:r>
              <a:rPr lang="ru-RU" b="1" dirty="0" smtClean="0">
                <a:solidFill>
                  <a:schemeClr val="tx1"/>
                </a:solidFill>
              </a:rPr>
              <a:t>»</a:t>
            </a:r>
            <a:endParaRPr lang="ru-RU" dirty="0">
              <a:solidFill>
                <a:schemeClr val="tx1"/>
              </a:solidFill>
            </a:endParaRPr>
          </a:p>
          <a:p>
            <a:pPr marL="0" indent="0">
              <a:buNone/>
            </a:pPr>
            <a:r>
              <a:rPr lang="ru-RU" dirty="0">
                <a:solidFill>
                  <a:schemeClr val="tx1"/>
                </a:solidFill>
              </a:rPr>
              <a:t>-беседа с детьми: «Какие </a:t>
            </a:r>
            <a:r>
              <a:rPr lang="ru-RU" dirty="0" smtClean="0">
                <a:solidFill>
                  <a:schemeClr val="tx1"/>
                </a:solidFill>
              </a:rPr>
              <a:t> бывают </a:t>
            </a:r>
            <a:r>
              <a:rPr lang="ru-RU" dirty="0">
                <a:solidFill>
                  <a:schemeClr val="tx1"/>
                </a:solidFill>
              </a:rPr>
              <a:t>музыкальные инструменты</a:t>
            </a:r>
            <a:r>
              <a:rPr lang="ru-RU" dirty="0" smtClean="0">
                <a:solidFill>
                  <a:schemeClr val="tx1"/>
                </a:solidFill>
              </a:rPr>
              <a:t>»;</a:t>
            </a:r>
            <a:endParaRPr lang="ru-RU" dirty="0">
              <a:solidFill>
                <a:schemeClr val="tx1"/>
              </a:solidFill>
            </a:endParaRPr>
          </a:p>
          <a:p>
            <a:pPr marL="0" indent="0">
              <a:buNone/>
            </a:pPr>
            <a:r>
              <a:rPr lang="ru-RU" dirty="0">
                <a:solidFill>
                  <a:schemeClr val="tx1"/>
                </a:solidFill>
              </a:rPr>
              <a:t>-рассказ-сообщение об истории  возникновения музыкальных </a:t>
            </a:r>
            <a:r>
              <a:rPr lang="ru-RU" dirty="0" smtClean="0">
                <a:solidFill>
                  <a:schemeClr val="tx1"/>
                </a:solidFill>
              </a:rPr>
              <a:t>инструментов;</a:t>
            </a:r>
            <a:endParaRPr lang="ru-RU" dirty="0">
              <a:solidFill>
                <a:schemeClr val="tx1"/>
              </a:solidFill>
            </a:endParaRPr>
          </a:p>
          <a:p>
            <a:pPr marL="0" indent="0">
              <a:buNone/>
            </a:pPr>
            <a:r>
              <a:rPr lang="ru-RU" dirty="0" smtClean="0">
                <a:solidFill>
                  <a:schemeClr val="tx1"/>
                </a:solidFill>
              </a:rPr>
              <a:t>-организация </a:t>
            </a:r>
            <a:r>
              <a:rPr lang="ru-RU" dirty="0">
                <a:solidFill>
                  <a:schemeClr val="tx1"/>
                </a:solidFill>
              </a:rPr>
              <a:t>и проведение творческо-речевых </a:t>
            </a:r>
            <a:r>
              <a:rPr lang="ru-RU" dirty="0" smtClean="0">
                <a:solidFill>
                  <a:schemeClr val="tx1"/>
                </a:solidFill>
              </a:rPr>
              <a:t> игр </a:t>
            </a:r>
            <a:r>
              <a:rPr lang="ru-RU" dirty="0">
                <a:solidFill>
                  <a:schemeClr val="tx1"/>
                </a:solidFill>
              </a:rPr>
              <a:t>(с элементами ТРИЗ</a:t>
            </a:r>
            <a:r>
              <a:rPr lang="ru-RU" dirty="0" smtClean="0">
                <a:solidFill>
                  <a:schemeClr val="tx1"/>
                </a:solidFill>
              </a:rPr>
              <a:t>); </a:t>
            </a:r>
            <a:endParaRPr lang="ru-RU" dirty="0">
              <a:solidFill>
                <a:schemeClr val="tx1"/>
              </a:solidFill>
            </a:endParaRPr>
          </a:p>
          <a:p>
            <a:pPr marL="0" indent="0">
              <a:buNone/>
            </a:pPr>
            <a:r>
              <a:rPr lang="ru-RU" dirty="0">
                <a:solidFill>
                  <a:schemeClr val="tx1"/>
                </a:solidFill>
              </a:rPr>
              <a:t>-загадывание и отгадывание </a:t>
            </a:r>
            <a:r>
              <a:rPr lang="ru-RU" dirty="0" smtClean="0">
                <a:solidFill>
                  <a:schemeClr val="tx1"/>
                </a:solidFill>
              </a:rPr>
              <a:t> загадок </a:t>
            </a:r>
            <a:r>
              <a:rPr lang="ru-RU" dirty="0">
                <a:solidFill>
                  <a:schemeClr val="tx1"/>
                </a:solidFill>
              </a:rPr>
              <a:t>про </a:t>
            </a:r>
            <a:r>
              <a:rPr lang="ru-RU" dirty="0" smtClean="0">
                <a:solidFill>
                  <a:schemeClr val="tx1"/>
                </a:solidFill>
              </a:rPr>
              <a:t>музыкальные инструменты;</a:t>
            </a:r>
            <a:endParaRPr lang="ru-RU" dirty="0">
              <a:solidFill>
                <a:schemeClr val="tx1"/>
              </a:solidFill>
            </a:endParaRPr>
          </a:p>
          <a:p>
            <a:pPr marL="0" indent="0">
              <a:buNone/>
            </a:pPr>
            <a:r>
              <a:rPr lang="ru-RU" i="1" dirty="0" smtClean="0">
                <a:solidFill>
                  <a:schemeClr val="tx1"/>
                </a:solidFill>
              </a:rPr>
              <a:t>-</a:t>
            </a:r>
            <a:r>
              <a:rPr lang="ru-RU" dirty="0">
                <a:solidFill>
                  <a:schemeClr val="tx1"/>
                </a:solidFill>
              </a:rPr>
              <a:t>р</a:t>
            </a:r>
            <a:r>
              <a:rPr lang="ru-RU" dirty="0" smtClean="0">
                <a:solidFill>
                  <a:schemeClr val="tx1"/>
                </a:solidFill>
              </a:rPr>
              <a:t>азгадывание </a:t>
            </a:r>
            <a:r>
              <a:rPr lang="ru-RU" dirty="0">
                <a:solidFill>
                  <a:schemeClr val="tx1"/>
                </a:solidFill>
              </a:rPr>
              <a:t>музыкальных ребусов </a:t>
            </a:r>
            <a:r>
              <a:rPr lang="ru-RU" dirty="0" smtClean="0">
                <a:solidFill>
                  <a:schemeClr val="tx1"/>
                </a:solidFill>
              </a:rPr>
              <a:t>;</a:t>
            </a:r>
            <a:endParaRPr lang="ru-RU" dirty="0">
              <a:solidFill>
                <a:schemeClr val="tx1"/>
              </a:solidFill>
            </a:endParaRPr>
          </a:p>
          <a:p>
            <a:pPr marL="0" indent="0">
              <a:buNone/>
            </a:pPr>
            <a:r>
              <a:rPr lang="ru-RU" dirty="0" smtClean="0">
                <a:solidFill>
                  <a:schemeClr val="tx1"/>
                </a:solidFill>
              </a:rPr>
              <a:t>-придумывание </a:t>
            </a:r>
            <a:r>
              <a:rPr lang="ru-RU" dirty="0">
                <a:solidFill>
                  <a:schemeClr val="tx1"/>
                </a:solidFill>
              </a:rPr>
              <a:t>детьми загадок и стихов про музыкальные </a:t>
            </a:r>
            <a:r>
              <a:rPr lang="ru-RU" dirty="0" smtClean="0">
                <a:solidFill>
                  <a:schemeClr val="tx1"/>
                </a:solidFill>
              </a:rPr>
              <a:t>инструменты.</a:t>
            </a:r>
            <a:endParaRPr lang="ru-RU" dirty="0">
              <a:solidFill>
                <a:schemeClr val="tx1"/>
              </a:solidFill>
            </a:endParaRPr>
          </a:p>
          <a:p>
            <a:pPr>
              <a:buFontTx/>
              <a:buChar char="-"/>
            </a:pPr>
            <a:endParaRPr lang="ru-RU" dirty="0">
              <a:solidFill>
                <a:schemeClr val="accent3">
                  <a:lumMod val="50000"/>
                </a:schemeClr>
              </a:solidFill>
            </a:endParaRPr>
          </a:p>
        </p:txBody>
      </p:sp>
    </p:spTree>
    <p:extLst>
      <p:ext uri="{BB962C8B-B14F-4D97-AF65-F5344CB8AC3E}">
        <p14:creationId xmlns:p14="http://schemas.microsoft.com/office/powerpoint/2010/main" val="3927624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330</TotalTime>
  <Words>310</Words>
  <Application>Microsoft Office PowerPoint</Application>
  <PresentationFormat>Экран (4:3)</PresentationFormat>
  <Paragraphs>93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Spring</vt:lpstr>
      <vt:lpstr>Проект  «Путешествие в мир  музыкальных инструментов»</vt:lpstr>
      <vt:lpstr>Актуальность проекта:</vt:lpstr>
      <vt:lpstr>Цель проекта:</vt:lpstr>
      <vt:lpstr>Задачи проекта:</vt:lpstr>
      <vt:lpstr> Принципы построения проекта: </vt:lpstr>
      <vt:lpstr> Сотрудничество с родителями: </vt:lpstr>
      <vt:lpstr>Ожидаемый результат: </vt:lpstr>
      <vt:lpstr>Участники проекта: Дети старшей и подготовительной группы, воспитатели и родители. </vt:lpstr>
      <vt:lpstr>Продуктивный или исследовательский этап </vt:lpstr>
      <vt:lpstr>   3.Образовательная область «СОЦИАЛИЗАЦИЯ»   </vt:lpstr>
      <vt:lpstr>Дидактическая игра: «Оркестр»</vt:lpstr>
      <vt:lpstr>Дидактическая игра «Веселые ритмы»</vt:lpstr>
      <vt:lpstr>  5. Образовательная область  «ЧТЕНИЕ ХУДОЖЕСТВЕННОЙ ЛИТЕРАТУРЫ»  -чтение стихов  и сказок про музыкальные инструменты    («Дудочка и кувшинчик», «Бременские музыканты», «Гусли-самогуды», «Садко»)  </vt:lpstr>
      <vt:lpstr>Заключительный этап: </vt:lpstr>
      <vt:lpstr>ИИИгр</vt:lpstr>
      <vt:lpstr>Гости из соседнего Д/с «Светлячок»  (старшая группа)  Игра «Солист»</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«Путешествие в мир  музыкальных инструментов»</dc:title>
  <dc:creator>с</dc:creator>
  <cp:lastModifiedBy>с</cp:lastModifiedBy>
  <cp:revision>34</cp:revision>
  <dcterms:created xsi:type="dcterms:W3CDTF">2014-03-12T12:06:46Z</dcterms:created>
  <dcterms:modified xsi:type="dcterms:W3CDTF">2015-10-02T08:06:40Z</dcterms:modified>
</cp:coreProperties>
</file>