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34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9144000" cy="6858000" type="screen4x3"/>
  <p:notesSz cx="6858000" cy="9144000"/>
  <p:custDataLst>
    <p:tags r:id="rId3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A6BB9-B76B-47A4-87F2-1ACAFB627D67}" type="datetimeFigureOut">
              <a:rPr lang="ru-RU" smtClean="0"/>
              <a:pPr/>
              <a:t>17.07.2016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384B54-965F-4187-8538-7A0E72592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84B54-965F-4187-8538-7A0E7259271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17.07.2016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hyperlink" Target="http://www.ozon.ru/context/detail/id/28360811/?partner=dbelyaev" TargetMode="Externa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Возвращение       Крыма   в  Россию(Хронология)     </a:t>
            </a:r>
            <a:endParaRPr lang="ru-RU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Учитель истории и обществознания</a:t>
            </a:r>
          </a:p>
          <a:p>
            <a:r>
              <a:rPr lang="ru-RU" dirty="0" smtClean="0"/>
              <a:t>МОУ «</a:t>
            </a:r>
            <a:r>
              <a:rPr lang="ru-RU" dirty="0" err="1" smtClean="0"/>
              <a:t>Изобильненская</a:t>
            </a:r>
            <a:r>
              <a:rPr lang="ru-RU" dirty="0" smtClean="0"/>
              <a:t> школа»</a:t>
            </a:r>
          </a:p>
          <a:p>
            <a:r>
              <a:rPr lang="ru-RU" dirty="0" err="1" smtClean="0"/>
              <a:t>Шифманович</a:t>
            </a:r>
            <a:r>
              <a:rPr lang="ru-RU" dirty="0" smtClean="0"/>
              <a:t> Татьяна Александровна</a:t>
            </a:r>
          </a:p>
          <a:p>
            <a:r>
              <a:rPr lang="ru-RU" dirty="0" smtClean="0"/>
              <a:t>Презентация составлена по книге Николая Старикова и Дмитрия Беляева «</a:t>
            </a:r>
            <a:r>
              <a:rPr lang="ru-RU" dirty="0" err="1" smtClean="0"/>
              <a:t>Россия.Крым.История</a:t>
            </a:r>
            <a:r>
              <a:rPr lang="ru-RU" dirty="0" smtClean="0"/>
              <a:t>» </a:t>
            </a:r>
            <a:endParaRPr lang="ru-RU" dirty="0"/>
          </a:p>
        </p:txBody>
      </p:sp>
      <p:pic>
        <p:nvPicPr>
          <p:cNvPr id="1026" name="Picture 2" descr="D:\2016-03-17\6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8"/>
            <a:ext cx="1643042" cy="2285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25 февраля 2014г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Перед Верховным советом Крыма в Симферополе прошел митинг, на котором люди потребовали от власти провести референдум и решить, каким будет дальнейший политический курс полуострова.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42" name="Picture 2" descr="C:\Users\User\Pictures\reff_v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5050" y="2071678"/>
            <a:ext cx="5111750" cy="3328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26 февраля 2014г.Крым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Вокруг Севастополя самооборона соорудила первые блокпосты. Это происходит на фоне нарастания понимания того, что хаос из Киева может очень скоро переместиться на полуостров и прольется кровь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1267" name="Picture 3" descr="C:\Users\User\Pictures\7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500042"/>
            <a:ext cx="5111750" cy="2972908"/>
          </a:xfrm>
          <a:prstGeom prst="rect">
            <a:avLst/>
          </a:prstGeom>
          <a:noFill/>
        </p:spPr>
      </p:pic>
      <p:pic>
        <p:nvPicPr>
          <p:cNvPr id="11268" name="Picture 4" descr="C:\Users\User\Pictures\71f4ed7d26eefe3c3d6dd2578c1b47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429000"/>
            <a:ext cx="5143536" cy="29289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26 февраля 2014г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В Симферополе начинаются протестные выступления, участники которых отказываются признавать смену власти на Украине, произошедшую после бегства из Киева президента Виктора Януковича. Меджлис крымских татар выводит на то же место у ВС Крыма своих сторонников, выступая в поддержку киевских путчистов. Образуется давка.  К счастью других столкновений на национальной почве, которые были так нужны киевской власти, в дальнейшем удалось избежать.</a:t>
            </a:r>
          </a:p>
          <a:p>
            <a:endParaRPr lang="ru-RU" sz="1600" dirty="0"/>
          </a:p>
        </p:txBody>
      </p:sp>
      <p:pic>
        <p:nvPicPr>
          <p:cNvPr id="12290" name="Picture 2" descr="C:\Users\User\Pictures\tatary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86182" y="3571876"/>
            <a:ext cx="5357818" cy="2884971"/>
          </a:xfrm>
          <a:prstGeom prst="rect">
            <a:avLst/>
          </a:prstGeom>
          <a:noFill/>
        </p:spPr>
      </p:pic>
      <p:pic>
        <p:nvPicPr>
          <p:cNvPr id="12291" name="Picture 3" descr="C:\Users\User\Pictures\654892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5232" y="714356"/>
            <a:ext cx="5338768" cy="29622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27февраля 2014г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42910" y="1643050"/>
            <a:ext cx="2743200" cy="4572000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В четыре часа утра в здание Верховного совета Крыма проходят неизвестные «вежливые люди», которые обеспечивают возможность для депутатов безопасно проводить заседания. 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314" name="Picture 2" descr="C:\Users\User\Pictures\8c716fc098ca21dc0eeaa3d76abcbceb_origina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3357562"/>
            <a:ext cx="5111750" cy="2928958"/>
          </a:xfrm>
          <a:prstGeom prst="rect">
            <a:avLst/>
          </a:prstGeom>
          <a:noFill/>
        </p:spPr>
      </p:pic>
      <p:pic>
        <p:nvPicPr>
          <p:cNvPr id="13315" name="Picture 3" descr="C:\Users\User\Pictures\itbHhK81ub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357562"/>
            <a:ext cx="3143272" cy="2928958"/>
          </a:xfrm>
          <a:prstGeom prst="rect">
            <a:avLst/>
          </a:prstGeom>
          <a:noFill/>
        </p:spPr>
      </p:pic>
      <p:pic>
        <p:nvPicPr>
          <p:cNvPr id="13316" name="Picture 4" descr="C:\Users\User\Pictures\вежливые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642918"/>
            <a:ext cx="5143536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27 февраля 2014г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4348" y="1643050"/>
            <a:ext cx="2814638" cy="45720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Начинается деятельная история сил самообороны Крыма. На сессии крымского парламента новым премьером Автономной Республики Крым избран депутат Верховного совета Крыма, лидер партии «Русское единство» Сергей Аксенов.</a:t>
            </a:r>
          </a:p>
          <a:p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338" name="Picture 2" descr="C:\Users\User\Pictures\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2150" y="1500174"/>
            <a:ext cx="4141816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 марта 2014г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 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Президент России Владимир Путин внес в Совет Федерации обращение об использовании российских Вооруженных сил на территории Украины до нормализации общественно-­политической обстановки в этой стране</a:t>
            </a: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5363" name="Picture 3" descr="C:\Users\User\Pictures\с-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285728"/>
            <a:ext cx="5324480" cy="3071834"/>
          </a:xfrm>
          <a:prstGeom prst="rect">
            <a:avLst/>
          </a:prstGeom>
          <a:noFill/>
        </p:spPr>
      </p:pic>
      <p:pic>
        <p:nvPicPr>
          <p:cNvPr id="15364" name="Picture 4" descr="C:\Users\User\Pictures\с-15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214688"/>
            <a:ext cx="5286412" cy="3357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 марта 2014г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Пресс-­служба Верховного совета АР Крым распространила заявление о том, что депутаты крымского парламента приняли решение о проведении республиканского (местного) референдума как формы прямого народовластия по вопросам усовершенствования статуса и полномочий автономии 30 марта 2014 года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16386" name="Picture 2" descr="C:\Users\User\Pictures\c-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3857628"/>
            <a:ext cx="5183188" cy="2124364"/>
          </a:xfrm>
          <a:prstGeom prst="rect">
            <a:avLst/>
          </a:prstGeom>
          <a:noFill/>
        </p:spPr>
      </p:pic>
      <p:pic>
        <p:nvPicPr>
          <p:cNvPr id="16387" name="Picture 3" descr="C:\Users\User\Pictures\с-16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642918"/>
            <a:ext cx="5191126" cy="3248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6 марта 2014г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Верховный совет АР Крым принял решение войти в состав России в качестве субъекта Российской Федерации и провести референдум на всей территории Крыма (включая город Севастополь), причем не 30 марта, а 16 марта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7410" name="Picture 2" descr="C:\Users\User\Pictures\с-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868" y="3024187"/>
            <a:ext cx="5111750" cy="3833813"/>
          </a:xfrm>
          <a:prstGeom prst="rect">
            <a:avLst/>
          </a:prstGeom>
          <a:noFill/>
        </p:spPr>
      </p:pic>
      <p:pic>
        <p:nvPicPr>
          <p:cNvPr id="17411" name="Picture 3" descr="C:\Users\User\Pictures\с-17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642918"/>
            <a:ext cx="3740150" cy="24780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Крым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Первый заместитель председателя правительства АРК Рустам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</a:rPr>
              <a:t>Темиргалиев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сообщил, что собственность Украины в Крыму будет национализирована в пользу новых властей региона, вся частная собственность на территории полуострова будет переоформлена с учетом российского законодательства. Он указал на готовность Крыма вступить в рублевую зону.</a:t>
            </a:r>
          </a:p>
          <a:p>
            <a:endParaRPr lang="ru-RU" dirty="0"/>
          </a:p>
        </p:txBody>
      </p:sp>
      <p:pic>
        <p:nvPicPr>
          <p:cNvPr id="1026" name="Picture 2" descr="C:\Users\User\Pictures\с-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5050" y="2857496"/>
            <a:ext cx="5111750" cy="3357586"/>
          </a:xfrm>
          <a:prstGeom prst="rect">
            <a:avLst/>
          </a:prstGeom>
          <a:noFill/>
        </p:spPr>
      </p:pic>
      <p:pic>
        <p:nvPicPr>
          <p:cNvPr id="1027" name="Picture 3" descr="C:\Users\User\Pictures\с-18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071546"/>
            <a:ext cx="5572132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7 марта 2014г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Председатель Госдумы РФ Сергей Нарышкин заявил, что в России поддержат «свободный и демо­кратический выбор населения Крыма и населения Севастополя». В тот же день состоялась встреча делегации крымских парламен­тариев со спикером Совета Федерации Валентиной Матвиенко. Политик заверила, что сенаторы поддержат решение о вхожде­нии Крыма в состав России, если оно будет принято.</a:t>
            </a:r>
          </a:p>
          <a:p>
            <a:endParaRPr lang="ru-RU" dirty="0"/>
          </a:p>
        </p:txBody>
      </p:sp>
      <p:pic>
        <p:nvPicPr>
          <p:cNvPr id="2050" name="Picture 2" descr="C:\Users\User\Pictures\с-19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5050" y="2385370"/>
            <a:ext cx="5111750" cy="31540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22 февраля 2014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Верховная рада приняла постановление, в котором говорилось, что Янукович «неконституционным образом самоустранился от осуществления конституционных полномочий» и не выполняет свои обязанности, а также назначались досрочные президентские выборы на 25 мая 2014 года.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User\Pictures\слайд1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0837" r="10837"/>
          <a:stretch>
            <a:fillRect/>
          </a:stretch>
        </p:blipFill>
        <p:spPr bwMode="auto">
          <a:xfrm rot="420000">
            <a:off x="3136857" y="1051633"/>
            <a:ext cx="5290537" cy="41821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9 марта 2014г.Крым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В Симферополе, Севастополе, Евпатории и Керчи прошли первые митинги в поддержку присоединения Автономной Республики Крым к России. Представители руководства крымской автономии призвали ее жителей проголосовать за присоединение к России.</a:t>
            </a:r>
          </a:p>
          <a:p>
            <a:endParaRPr lang="ru-RU" dirty="0"/>
          </a:p>
        </p:txBody>
      </p:sp>
      <p:pic>
        <p:nvPicPr>
          <p:cNvPr id="3074" name="Picture 2" descr="C:\Users\User\Pictures\с-20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49675" y="2571744"/>
            <a:ext cx="4762500" cy="3714776"/>
          </a:xfrm>
          <a:prstGeom prst="rect">
            <a:avLst/>
          </a:prstGeom>
          <a:noFill/>
        </p:spPr>
      </p:pic>
      <p:pic>
        <p:nvPicPr>
          <p:cNvPr id="3075" name="Picture 3" descr="C:\Users\User\Pictures\с-20а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428604"/>
            <a:ext cx="4810132" cy="2428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Крым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По состоянию на 9 марта на территории Автономной Республики Крым прекратили вещание все украинские телекомпании, вместо которых транслируются российские каналы: «Первый канал», «Россия­24», НТВ, ТНТ, СТС и «Россия­1». Из местных каналов продолжает вещание ГТРК «Крым».</a:t>
            </a:r>
          </a:p>
          <a:p>
            <a:endParaRPr lang="ru-RU" dirty="0"/>
          </a:p>
        </p:txBody>
      </p:sp>
      <p:pic>
        <p:nvPicPr>
          <p:cNvPr id="4098" name="Picture 2" descr="C:\Users\User\Pictures\с-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5050" y="3357562"/>
            <a:ext cx="5111750" cy="2786082"/>
          </a:xfrm>
          <a:prstGeom prst="rect">
            <a:avLst/>
          </a:prstGeom>
          <a:noFill/>
        </p:spPr>
      </p:pic>
      <p:pic>
        <p:nvPicPr>
          <p:cNvPr id="4099" name="Picture 3" descr="C:\Users\User\Pictures\с-21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857232"/>
            <a:ext cx="5000660" cy="2714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11 марта 2014г.Крым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Верховный совет Автономной Республики Крым и Севастопольский городской совет приняли декларацию о независимости Автономной Республики Крым и города Севастополя, в соответствии с которой в случае реше­ния народов Крыма в результате референдума войти в состав Российской Федерации Крым будет объявлен суверенной республикой и именно в таком статусе воссоединится с Российской Федерацией на правах субъекта.</a:t>
            </a:r>
          </a:p>
          <a:p>
            <a:endParaRPr lang="ru-RU" dirty="0"/>
          </a:p>
        </p:txBody>
      </p:sp>
      <p:pic>
        <p:nvPicPr>
          <p:cNvPr id="5122" name="Picture 2" descr="C:\Users\User\Pictures\с-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86182" y="714356"/>
            <a:ext cx="5143536" cy="2857520"/>
          </a:xfrm>
          <a:prstGeom prst="rect">
            <a:avLst/>
          </a:prstGeom>
          <a:noFill/>
        </p:spPr>
      </p:pic>
      <p:pic>
        <p:nvPicPr>
          <p:cNvPr id="5123" name="Picture 3" descr="C:\Users\User\Pictures\с-22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571876"/>
            <a:ext cx="5143536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13 марта 2014г.Крым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Четыре ведущие политические партии Крыма приняли меморандум о всестороннем содействии свободному волеизъявлению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крымчан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в ходе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общекрымского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референдума. Документ подписали глава крымской организации Партии регионов Владимир Константинов, лидер партии «Русское единство» Сергей Аксенов, зампредседателя КРО партии «Союз» Светлана Савченко и лидер КРО Коммунистической партии Украины Олег Соломахин.</a:t>
            </a:r>
          </a:p>
          <a:p>
            <a:endParaRPr lang="ru-RU" dirty="0"/>
          </a:p>
        </p:txBody>
      </p:sp>
      <p:pic>
        <p:nvPicPr>
          <p:cNvPr id="6146" name="Picture 2" descr="C:\Users\User\Pictures\с-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14744" y="785793"/>
            <a:ext cx="5048250" cy="3286149"/>
          </a:xfrm>
          <a:prstGeom prst="rect">
            <a:avLst/>
          </a:prstGeom>
          <a:noFill/>
        </p:spPr>
      </p:pic>
      <p:pic>
        <p:nvPicPr>
          <p:cNvPr id="6147" name="Picture 3" descr="C:\Users\User\Pictures\с-23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4143380"/>
            <a:ext cx="2000264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16 марта 2014г.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Состоялся референдум, в котором, по официальным данным, приняли участие 83,1 % избирателей Крыма (без учета Севастополя), из них около 96,77 % проголосовали за воссоединение Крыма с Россией, в Севастополе соответственно — 89,5 % и 95,6 %.</a:t>
            </a: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170" name="Picture 2" descr="C:\Users\User\Pictures\с-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62045" y="3143248"/>
            <a:ext cx="4937760" cy="3286148"/>
          </a:xfrm>
          <a:prstGeom prst="rect">
            <a:avLst/>
          </a:prstGeom>
          <a:noFill/>
        </p:spPr>
      </p:pic>
      <p:pic>
        <p:nvPicPr>
          <p:cNvPr id="7171" name="Picture 3" descr="C:\Users\User\Pictures\с-24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81000"/>
            <a:ext cx="4929222" cy="276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Крым.16 марта 2014г.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Невероятный подъем духа и невероятная явка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</a:rPr>
              <a:t>крымчан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на избирательные участки. В Симферополе и Севастополе по окончании голосования проходят праздники на центральных площадях. Улицы заполнены людьми с российскими флагами, скандирующими «Россия!», на фоне праздничного салюта.</a:t>
            </a:r>
          </a:p>
          <a:p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User\Pictures\119437314_1420574949_kruym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43306" y="3571876"/>
            <a:ext cx="5286412" cy="3071834"/>
          </a:xfrm>
          <a:prstGeom prst="rect">
            <a:avLst/>
          </a:prstGeom>
          <a:noFill/>
        </p:spPr>
      </p:pic>
      <p:pic>
        <p:nvPicPr>
          <p:cNvPr id="1027" name="Picture 3" descr="C:\Users\User\Pictures\russia-celebra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714356"/>
            <a:ext cx="5286412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17 марта 2014г.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П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резидент РФ Владимир Путин подписал указ о признании Республики Крым в качестве суверенного и независимого государства, в котором г. Севастополь имеет особый статус.</a:t>
            </a:r>
          </a:p>
          <a:p>
            <a:endParaRPr lang="ru-RU" dirty="0"/>
          </a:p>
        </p:txBody>
      </p:sp>
      <p:pic>
        <p:nvPicPr>
          <p:cNvPr id="2050" name="Picture 2" descr="C:\Users\User\Pictures\с-2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5050" y="2143116"/>
            <a:ext cx="5111750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18 марта 2014г.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Россия и Крым подписали в Георгиевском зале Кремля договор о вхождении Республики Крым в состав РФ. Подписи под документом поставили президент России Владимир Путин, председатель Госсовета Крыма Владимир Константинов, председатель Совета министров Крыма Сергей Аксенов и глава Севастополя Алексей Чалый.</a:t>
            </a: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User\Pictures\с-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32250" y="714356"/>
            <a:ext cx="5111750" cy="3407833"/>
          </a:xfrm>
          <a:prstGeom prst="rect">
            <a:avLst/>
          </a:prstGeom>
          <a:noFill/>
        </p:spPr>
      </p:pic>
      <p:pic>
        <p:nvPicPr>
          <p:cNvPr id="3075" name="Picture 3" descr="C:\Users\User\Pictures\с-28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786166"/>
            <a:ext cx="5143504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18 марта 2014г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С присоединением Крыма в составе Российской Федерации были образованы новые субъекты — Республика Крым и город федерального значения Севастополь. Государственная дума приняла соответствующий федеральный конституционный закон.</a:t>
            </a:r>
          </a:p>
          <a:p>
            <a:endParaRPr lang="ru-RU" dirty="0"/>
          </a:p>
        </p:txBody>
      </p:sp>
      <p:pic>
        <p:nvPicPr>
          <p:cNvPr id="4098" name="Picture 2" descr="C:\Users\User\Pictures\с-2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43306" y="3711079"/>
            <a:ext cx="5111750" cy="3146921"/>
          </a:xfrm>
          <a:prstGeom prst="rect">
            <a:avLst/>
          </a:prstGeom>
          <a:noFill/>
        </p:spPr>
      </p:pic>
      <p:pic>
        <p:nvPicPr>
          <p:cNvPr id="4099" name="Picture 3" descr="C:\Users\User\Pictures\с-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071546"/>
            <a:ext cx="3076575" cy="2047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21 марта 2014г.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 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Владимир Путин подписал федеральный конституционный закон о вступлении Крыма в состав РФ и образовании в стране новых субъектов — Республики Крым и города федерального значения Севастополя.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122" name="Picture 2" descr="C:\Users\User\Pictures\с-31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86182" y="785794"/>
            <a:ext cx="5111750" cy="3135207"/>
          </a:xfrm>
          <a:prstGeom prst="rect">
            <a:avLst/>
          </a:prstGeom>
          <a:noFill/>
        </p:spPr>
      </p:pic>
      <p:pic>
        <p:nvPicPr>
          <p:cNvPr id="5123" name="Picture 3" descr="C:\Users\User\Pictures\с-30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3929066"/>
            <a:ext cx="5143536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23 февраля 2014 г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Обязанности президента Украины в на­ рушение Конституции были возложены на председателя Верховной рады Александра Турчинова.</a:t>
            </a:r>
          </a:p>
          <a:p>
            <a:endParaRPr lang="ru-RU" sz="1800" dirty="0"/>
          </a:p>
        </p:txBody>
      </p:sp>
      <p:pic>
        <p:nvPicPr>
          <p:cNvPr id="3074" name="Picture 2" descr="C:\Users\User\Pictures\i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0898" r="10898"/>
          <a:stretch>
            <a:fillRect/>
          </a:stretch>
        </p:blipFill>
        <p:spPr bwMode="auto">
          <a:xfrm rot="420000">
            <a:off x="3177622" y="1126097"/>
            <a:ext cx="5263164" cy="41025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21 марта 2014г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Вместе с законом Путин утвердил ратификацию договора о принятии в Российскую Федерацию Республики Крым и образовании в составе РФ новых субъектов. Одновременно был подписан указ о создании Крымского федерального округа.</a:t>
            </a:r>
          </a:p>
          <a:p>
            <a:endParaRPr lang="ru-RU" dirty="0"/>
          </a:p>
        </p:txBody>
      </p:sp>
      <p:pic>
        <p:nvPicPr>
          <p:cNvPr id="6146" name="Picture 2" descr="C:\Users\User\Pictures\2014(03)17.putin-krym_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57554" y="1428736"/>
            <a:ext cx="2857520" cy="5072066"/>
          </a:xfrm>
          <a:prstGeom prst="rect">
            <a:avLst/>
          </a:prstGeom>
          <a:noFill/>
        </p:spPr>
      </p:pic>
      <p:pic>
        <p:nvPicPr>
          <p:cNvPr id="6147" name="Picture 3" descr="C:\Users\User\Pictures\3663940_000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0248" y="1071546"/>
            <a:ext cx="3333752" cy="50958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Крым-это Россия!!!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Ощущение, которое в эти дни испытывали граждане России, лучше всего можно выразить словами Александра Васильевича Суворова: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 «Мы русские! Ура! Какой восторг!»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(отрывок из книги 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«Россия. Крым. История»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170" name="Picture 2" descr="C:\Users\User\Pictures\с-3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5050" y="2045493"/>
            <a:ext cx="5111750" cy="3833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Крымская весна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Крымская звенящая весна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Как же ты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сияюще-красива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!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Счастьем изнутри озарена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И спешишь в объятия России!..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…И живет на Крымских берегах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Где стоят платаны вековые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Отражая Русь в своих глазах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Девушка по имени Россия!</a:t>
            </a:r>
          </a:p>
          <a:p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Крымский автор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Бурашникова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Светлана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194" name="Picture 2" descr="C:\Users\User\Pictures\с-3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57620" y="785794"/>
            <a:ext cx="5111750" cy="2928958"/>
          </a:xfrm>
          <a:prstGeom prst="rect">
            <a:avLst/>
          </a:prstGeom>
          <a:noFill/>
        </p:spPr>
      </p:pic>
      <p:pic>
        <p:nvPicPr>
          <p:cNvPr id="8195" name="Picture 3" descr="C:\Users\User\Pictures\с-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786190"/>
            <a:ext cx="5068898" cy="2816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 тот же день Рада приняла отмену Закона о региональных языках. Голосование в парламенте шло на фоне бесчинств боевиков в Киеве, атак на колонны «Беркута», выводимые из Киева.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User\Pictures\с-7б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0563" y="2500307"/>
            <a:ext cx="4186238" cy="3357586"/>
          </a:xfrm>
          <a:prstGeom prst="rect">
            <a:avLst/>
          </a:prstGeom>
          <a:noFill/>
        </p:spPr>
      </p:pic>
      <p:pic>
        <p:nvPicPr>
          <p:cNvPr id="4099" name="Picture 3" descr="C:\Users\User\Pictures\с-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571480"/>
            <a:ext cx="4189421" cy="1933575"/>
          </a:xfrm>
          <a:prstGeom prst="rect">
            <a:avLst/>
          </a:prstGeom>
          <a:noFill/>
        </p:spPr>
      </p:pic>
      <p:pic>
        <p:nvPicPr>
          <p:cNvPr id="4101" name="Picture 5" descr="C:\Users\User\Pictures\слайд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571480"/>
            <a:ext cx="4071966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23 февраля 2014 г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Здание Рады охраняется сотнями самообороны Майдана.</a:t>
            </a:r>
          </a:p>
          <a:p>
            <a:endParaRPr lang="ru-RU" dirty="0"/>
          </a:p>
        </p:txBody>
      </p:sp>
      <p:pic>
        <p:nvPicPr>
          <p:cNvPr id="5122" name="Picture 2" descr="C:\Users\User\Pictures\Киев-18-февраля-2014-противостояние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5050" y="1428736"/>
            <a:ext cx="5111750" cy="4293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Крым.23 февраля 2014г.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ru-RU" dirty="0" smtClean="0"/>
              <a:t> 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Жители Севастополя отказались признать новую самозваную украинскую власть.</a:t>
            </a:r>
          </a:p>
          <a:p>
            <a:pPr fontAlgn="base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Десятки тысяч человек собрались на митинг, объявив о не доверии местной администрации. Тогда же участники акции всеобщим голосованием избрали нового главу города — гражданина РФ Алексея Чалого. Городские власти создали новый орган исполнительной власти — управление по обеспечению жизнедеятельности Севастополя, которое возглавил Чалый.</a:t>
            </a:r>
          </a:p>
          <a:p>
            <a:endParaRPr lang="ru-RU" dirty="0"/>
          </a:p>
        </p:txBody>
      </p:sp>
      <p:pic>
        <p:nvPicPr>
          <p:cNvPr id="6146" name="Picture 2" descr="C:\Users\User\Pictures\с-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5050" y="1643050"/>
            <a:ext cx="5111750" cy="45720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Крым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В Симферополе прошел митинг крымских татар, приуроченный ко дню памяти «всем известного» муфтия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Номана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Челебиджихана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. Разумеется, в ходе проведения собрание приобрело политический характер поддержки «новой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влады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». В руках у собравшихся были флаги ЕС и Украины, крымско-­татарские флаги, транспаранты с лозунгами «Будущее Украины и Крыма — в семье объединенных народов Европы», «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Евро­майдан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Крым». Собравшиеся несколько раз скандировали «Слава Украине! Героям слава!».</a:t>
            </a:r>
          </a:p>
          <a:p>
            <a:endParaRPr lang="ru-RU" dirty="0"/>
          </a:p>
        </p:txBody>
      </p:sp>
      <p:pic>
        <p:nvPicPr>
          <p:cNvPr id="7170" name="Picture 2" descr="C:\Users\User\Pictures\lhOkZk_Bsv6sUdGTmRuvk4XXXL4j3HpexhjNOf_P3YmryPKwJ94QGRtDb3Sbc6KY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3143248"/>
            <a:ext cx="5111750" cy="3277450"/>
          </a:xfrm>
          <a:prstGeom prst="rect">
            <a:avLst/>
          </a:prstGeom>
          <a:noFill/>
        </p:spPr>
      </p:pic>
      <p:pic>
        <p:nvPicPr>
          <p:cNvPr id="7171" name="Picture 3" descr="C:\Users\User\Pictures\num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571480"/>
            <a:ext cx="3267075" cy="2620963"/>
          </a:xfrm>
          <a:prstGeom prst="rect">
            <a:avLst/>
          </a:prstGeom>
          <a:noFill/>
        </p:spPr>
      </p:pic>
      <p:pic>
        <p:nvPicPr>
          <p:cNvPr id="7172" name="Picture 4" descr="C:\Users\User\Pictures\medzhlis-reshil-provodit-miting-ne-na-glavnoy-ploschadi-simferopolya_1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571480"/>
            <a:ext cx="3000396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Крым.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Параллельно с митингом крымских татар начинается самоорганизация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</a:rPr>
              <a:t>симферопольцев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, которые не хотят жить в «новой» Украине с нелегитимной националистической властью, возле здания правительства стали формировать отряды самообороны Крыма.</a:t>
            </a:r>
          </a:p>
          <a:p>
            <a:endParaRPr lang="ru-RU" dirty="0"/>
          </a:p>
        </p:txBody>
      </p:sp>
      <p:pic>
        <p:nvPicPr>
          <p:cNvPr id="8194" name="Picture 2" descr="C:\Users\User\Pictures\7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5050" y="1857365"/>
            <a:ext cx="5111750" cy="40227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24 февраля 2014г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 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Новая украинская власть получила признание со стороны Евросоюза и США.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218" name="Picture 2" descr="C:\Users\User\Pictures\catherine ashton resize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3357562"/>
            <a:ext cx="4214842" cy="3214710"/>
          </a:xfrm>
          <a:prstGeom prst="rect">
            <a:avLst/>
          </a:prstGeom>
          <a:noFill/>
        </p:spPr>
      </p:pic>
      <p:pic>
        <p:nvPicPr>
          <p:cNvPr id="9219" name="Picture 3" descr="C:\Users\User\Pictures\photo_1187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714356"/>
            <a:ext cx="4500594" cy="2643206"/>
          </a:xfrm>
          <a:prstGeom prst="rect">
            <a:avLst/>
          </a:prstGeom>
          <a:noFill/>
        </p:spPr>
      </p:pic>
      <p:pic>
        <p:nvPicPr>
          <p:cNvPr id="9220" name="Picture 4" descr="C:\Users\User\Pictures\es-vyzobnovqva-pregovorite-za-svobodna-tyrgoviq-sys-sasht-17868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357562"/>
            <a:ext cx="4286250" cy="320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6bd4be587f1cc18eeefe08aa5bc7ecb36c5eb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369</TotalTime>
  <Words>1069</Words>
  <Application>Microsoft Office PowerPoint</Application>
  <PresentationFormat>Экран (4:3)</PresentationFormat>
  <Paragraphs>79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Поток</vt:lpstr>
      <vt:lpstr>Возвращение       Крыма   в  Россию(Хронология)     </vt:lpstr>
      <vt:lpstr>22 февраля 2014</vt:lpstr>
      <vt:lpstr>23 февраля 2014 г</vt:lpstr>
      <vt:lpstr>Слайд 4</vt:lpstr>
      <vt:lpstr>23 февраля 2014 г</vt:lpstr>
      <vt:lpstr>Крым.23 февраля 2014г.</vt:lpstr>
      <vt:lpstr>Крым</vt:lpstr>
      <vt:lpstr>Крым.</vt:lpstr>
      <vt:lpstr>24 февраля 2014г</vt:lpstr>
      <vt:lpstr>25 февраля 2014г</vt:lpstr>
      <vt:lpstr>26 февраля 2014г.Крым</vt:lpstr>
      <vt:lpstr>26 февраля 2014г</vt:lpstr>
      <vt:lpstr>27февраля 2014г</vt:lpstr>
      <vt:lpstr>27 февраля 2014г</vt:lpstr>
      <vt:lpstr>1 марта 2014г</vt:lpstr>
      <vt:lpstr>3 марта 2014г</vt:lpstr>
      <vt:lpstr>6 марта 2014г</vt:lpstr>
      <vt:lpstr>Крым</vt:lpstr>
      <vt:lpstr>7 марта 2014г</vt:lpstr>
      <vt:lpstr>9 марта 2014г.Крым</vt:lpstr>
      <vt:lpstr>Крым</vt:lpstr>
      <vt:lpstr>11 марта 2014г.Крым</vt:lpstr>
      <vt:lpstr>13 марта 2014г.Крым</vt:lpstr>
      <vt:lpstr>16 марта 2014г.</vt:lpstr>
      <vt:lpstr>Крым.16 марта 2014г.</vt:lpstr>
      <vt:lpstr>17 марта 2014г.</vt:lpstr>
      <vt:lpstr>18 марта 2014г.</vt:lpstr>
      <vt:lpstr>18 марта 2014г</vt:lpstr>
      <vt:lpstr>21 марта 2014г.</vt:lpstr>
      <vt:lpstr>21 марта 2014г</vt:lpstr>
      <vt:lpstr>Крым-это Россия!!!</vt:lpstr>
      <vt:lpstr>Крымская весна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КРЫМСКАЯ ВЕСНА</dc:title>
  <cp:lastModifiedBy>User</cp:lastModifiedBy>
  <cp:revision>48</cp:revision>
  <dcterms:modified xsi:type="dcterms:W3CDTF">2016-07-17T07:57:59Z</dcterms:modified>
</cp:coreProperties>
</file>