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6" r:id="rId3"/>
    <p:sldId id="263" r:id="rId4"/>
    <p:sldId id="260" r:id="rId5"/>
    <p:sldId id="262" r:id="rId6"/>
    <p:sldId id="273" r:id="rId7"/>
    <p:sldId id="276" r:id="rId8"/>
    <p:sldId id="275" r:id="rId9"/>
    <p:sldId id="327" r:id="rId10"/>
    <p:sldId id="267" r:id="rId11"/>
    <p:sldId id="329" r:id="rId12"/>
    <p:sldId id="268" r:id="rId13"/>
    <p:sldId id="328" r:id="rId14"/>
    <p:sldId id="330" r:id="rId15"/>
    <p:sldId id="257" r:id="rId16"/>
    <p:sldId id="321" r:id="rId17"/>
    <p:sldId id="293" r:id="rId18"/>
    <p:sldId id="299" r:id="rId19"/>
    <p:sldId id="325" r:id="rId20"/>
    <p:sldId id="315" r:id="rId21"/>
    <p:sldId id="296" r:id="rId22"/>
    <p:sldId id="303" r:id="rId23"/>
    <p:sldId id="305" r:id="rId24"/>
    <p:sldId id="307" r:id="rId25"/>
    <p:sldId id="309" r:id="rId26"/>
    <p:sldId id="311" r:id="rId27"/>
    <p:sldId id="317" r:id="rId28"/>
    <p:sldId id="319" r:id="rId29"/>
    <p:sldId id="324" r:id="rId30"/>
  </p:sldIdLst>
  <p:sldSz cx="10548938" cy="7561263"/>
  <p:notesSz cx="6858000" cy="91440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019" autoAdjust="0"/>
    <p:restoredTop sz="94600" autoAdjust="0"/>
  </p:normalViewPr>
  <p:slideViewPr>
    <p:cSldViewPr>
      <p:cViewPr>
        <p:scale>
          <a:sx n="66" d="100"/>
          <a:sy n="66" d="100"/>
        </p:scale>
        <p:origin x="-234" y="-24"/>
      </p:cViewPr>
      <p:guideLst>
        <p:guide orient="horz" pos="2382"/>
        <p:guide pos="332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1171" y="2348894"/>
            <a:ext cx="8966597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2341" y="4284717"/>
            <a:ext cx="7384257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380E8-A169-4BBA-B23F-48FB5BA1F5F1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50CDB-9184-4A3E-A52F-3F7835BA3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380E8-A169-4BBA-B23F-48FB5BA1F5F1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50CDB-9184-4A3E-A52F-3F7835BA3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47981" y="302802"/>
            <a:ext cx="2373511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7447" y="302802"/>
            <a:ext cx="6944718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380E8-A169-4BBA-B23F-48FB5BA1F5F1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50CDB-9184-4A3E-A52F-3F7835BA3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380E8-A169-4BBA-B23F-48FB5BA1F5F1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50CDB-9184-4A3E-A52F-3F7835BA3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294" y="4858813"/>
            <a:ext cx="8966597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3294" y="3204786"/>
            <a:ext cx="8966597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380E8-A169-4BBA-B23F-48FB5BA1F5F1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50CDB-9184-4A3E-A52F-3F7835BA3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7447" y="1764295"/>
            <a:ext cx="4659114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62377" y="1764295"/>
            <a:ext cx="4659114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380E8-A169-4BBA-B23F-48FB5BA1F5F1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50CDB-9184-4A3E-A52F-3F7835BA3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7447" y="1692534"/>
            <a:ext cx="4660946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447" y="2397901"/>
            <a:ext cx="4660946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58715" y="1692534"/>
            <a:ext cx="4662777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58715" y="2397901"/>
            <a:ext cx="4662777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380E8-A169-4BBA-B23F-48FB5BA1F5F1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50CDB-9184-4A3E-A52F-3F7835BA3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380E8-A169-4BBA-B23F-48FB5BA1F5F1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50CDB-9184-4A3E-A52F-3F7835BA3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380E8-A169-4BBA-B23F-48FB5BA1F5F1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50CDB-9184-4A3E-A52F-3F7835BA3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448" y="301050"/>
            <a:ext cx="3470528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24341" y="301051"/>
            <a:ext cx="5897150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7448" y="1582265"/>
            <a:ext cx="3470528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380E8-A169-4BBA-B23F-48FB5BA1F5F1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50CDB-9184-4A3E-A52F-3F7835BA3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7665" y="5292885"/>
            <a:ext cx="6329363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67665" y="675613"/>
            <a:ext cx="6329363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67665" y="5917739"/>
            <a:ext cx="6329363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380E8-A169-4BBA-B23F-48FB5BA1F5F1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50CDB-9184-4A3E-A52F-3F7835BA3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447" y="302802"/>
            <a:ext cx="9494044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7447" y="1764295"/>
            <a:ext cx="9494044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7447" y="7008172"/>
            <a:ext cx="2461419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380E8-A169-4BBA-B23F-48FB5BA1F5F1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04221" y="7008172"/>
            <a:ext cx="334049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60072" y="7008172"/>
            <a:ext cx="2461419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50CDB-9184-4A3E-A52F-3F7835BA3F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festival.1september.ru/articles/630975/pril15.docx" TargetMode="External"/><Relationship Id="rId3" Type="http://schemas.openxmlformats.org/officeDocument/2006/relationships/hyperlink" Target="http://festival.1september.ru/articles/630975/pril1.docx" TargetMode="External"/><Relationship Id="rId7" Type="http://schemas.openxmlformats.org/officeDocument/2006/relationships/hyperlink" Target="http://festival.1september.ru/articles/630975/pril13.doc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estival.1september.ru/articles/630975/pril12.docx" TargetMode="External"/><Relationship Id="rId5" Type="http://schemas.openxmlformats.org/officeDocument/2006/relationships/hyperlink" Target="http://festival.1september.ru/articles/630975/pril11.docx" TargetMode="External"/><Relationship Id="rId4" Type="http://schemas.openxmlformats.org/officeDocument/2006/relationships/hyperlink" Target="http://festival.1september.ru/articles/630975/pril10.docx" TargetMode="Externa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festival.1september.ru/articles/630975/pril13.docx" TargetMode="External"/><Relationship Id="rId3" Type="http://schemas.openxmlformats.org/officeDocument/2006/relationships/hyperlink" Target="http://festival.1september.ru/articles/630975/pril10.docx" TargetMode="External"/><Relationship Id="rId7" Type="http://schemas.openxmlformats.org/officeDocument/2006/relationships/hyperlink" Target="http://festival.1september.ru/articles/630975/pril5.doc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estival.1september.ru/articles/630975/pril15.docx" TargetMode="External"/><Relationship Id="rId5" Type="http://schemas.openxmlformats.org/officeDocument/2006/relationships/hyperlink" Target="http://festival.1september.ru/articles/630975/pril14.docx" TargetMode="External"/><Relationship Id="rId4" Type="http://schemas.openxmlformats.org/officeDocument/2006/relationships/hyperlink" Target="http://festival.1september.ru/articles/630975/pril11.docx" TargetMode="Externa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festival.1september.ru/articles/630975/pril14.docx" TargetMode="External"/><Relationship Id="rId3" Type="http://schemas.openxmlformats.org/officeDocument/2006/relationships/hyperlink" Target="http://festival.1september.ru/articles/630975/pril2.docx" TargetMode="External"/><Relationship Id="rId7" Type="http://schemas.openxmlformats.org/officeDocument/2006/relationships/hyperlink" Target="http://festival.1september.ru/articles/630975/pril13.doc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estival.1september.ru/articles/630975/pril12.docx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://festival.1september.ru/articles/630975/pril11.docx" TargetMode="External"/><Relationship Id="rId10" Type="http://schemas.openxmlformats.org/officeDocument/2006/relationships/hyperlink" Target="http://festival.1september.ru/articles/630975/pril4.docx" TargetMode="External"/><Relationship Id="rId4" Type="http://schemas.openxmlformats.org/officeDocument/2006/relationships/hyperlink" Target="http://festival.1september.ru/articles/630975/pril10.docx" TargetMode="External"/><Relationship Id="rId9" Type="http://schemas.openxmlformats.org/officeDocument/2006/relationships/hyperlink" Target="http://festival.1september.ru/articles/630975/pril15.doc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&amp;Zcy;&amp;iecy;&amp;lcy;&amp;iecy;&amp;ncy;&amp;ycy;&amp;jcy; &amp;vcy;&amp;iecy;&amp;scy;&amp;iecy;&amp;ncy;&amp;ncy;&amp;icy;&amp;jcy; &amp;fcy;&amp;ocy;&amp;ncy; Green spring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4203" y="1494616"/>
            <a:ext cx="8966597" cy="304714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Игровой проект </a:t>
            </a:r>
            <a:r>
              <a:rPr lang="ru-RU" dirty="0">
                <a:solidFill>
                  <a:srgbClr val="0000FF"/>
                </a:solidFill>
              </a:rPr>
              <a:t/>
            </a:r>
            <a:br>
              <a:rPr lang="ru-RU" dirty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«В </a:t>
            </a:r>
            <a:r>
              <a:rPr lang="ru-RU" b="1" dirty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гости к нам пришел Зайчишка, длинноухий шалунишка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...»</a:t>
            </a:r>
            <a:br>
              <a:rPr lang="ru-RU" b="1" dirty="0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b="1" dirty="0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для детей 2-3 лет</a:t>
            </a:r>
            <a:r>
              <a:rPr lang="ru-RU" dirty="0">
                <a:solidFill>
                  <a:srgbClr val="0000FF"/>
                </a:solidFill>
              </a:rPr>
              <a:t/>
            </a:r>
            <a:br>
              <a:rPr lang="ru-RU" dirty="0">
                <a:solidFill>
                  <a:srgbClr val="0000FF"/>
                </a:solidFill>
              </a:rPr>
            </a:b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6" name="Рисунок 5" descr="&amp;Pcy;&amp;acy;&amp;scy;&amp;khcy;&amp;acy;&amp;lcy;&amp;softcy;&amp;ncy;&amp;ycy;&amp;iecy; &amp;zcy;&amp;acy;&amp;jcy;&amp;chcy;&amp;icy;&amp;kcy;&amp;icy; &amp;icy; &amp;kcy;&amp;rcy;&amp;ocy;&amp;lcy;&amp;icy;&amp;kcy;&amp;icy; - &amp;kcy;&amp;lcy;&amp;icy;&amp;pcy;&amp;acy;&amp;rcy;&amp;tcy; &amp;ncy;&amp;acy; &amp;pcy;&amp;rcy;&amp;ocy;&amp;zcy;&amp;rcy;&amp;acy;&amp;chcy;&amp;ncy;&amp;ocy;&amp;mcy; &amp;fcy;&amp;ocy;&amp;ncy;&amp;iecy; &amp;kcy; &amp;pcy;&amp;rcy;&amp;acy;&amp;zcy;&amp;dcy;&amp;ncy;&amp;icy;&amp;kcy;&amp;ucy; &quot; &amp;Vcy;&amp;ycy;&amp;pcy;&amp;ucy;&amp;scy;&amp;kcy;&amp;ncy;&amp;ycy;&amp;iecy; &amp;fcy;&amp;ocy;&amp;tcy;&amp;ocy;&amp;kcy;&amp;ncy;&amp;icy;&amp;gcy;&amp;icy;, &amp;dcy;&amp;iecy;&amp;tcy;&amp;scy;&amp;kcy;&amp;icy;&amp;iecy; &amp;pcy;&amp;ocy;&amp;rcy;&amp;tcy;&amp;rcy;&amp;iecy;&amp;tcy;&amp;ycy;, &amp;scy;&amp;vcy;&amp;acy;&amp;dcy;&amp;iecy;&amp;bcy;&amp;ncy;&amp;ycy;&amp;iecy; &amp;fcy;&amp;ocy;&amp;tcy;&amp;ocy;&amp;acy;&amp;lcy;&amp;softcy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62" y="3571899"/>
            <a:ext cx="5253981" cy="370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71700" y="4209260"/>
            <a:ext cx="5778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FF"/>
                </a:solidFill>
              </a:rPr>
              <a:t>МБДОУ «Детский сад «Лесная сказка»</a:t>
            </a:r>
          </a:p>
          <a:p>
            <a:pPr algn="ctr"/>
            <a:r>
              <a:rPr lang="ru-RU" sz="2400" b="1" dirty="0" smtClean="0">
                <a:solidFill>
                  <a:srgbClr val="0066FF"/>
                </a:solidFill>
              </a:rPr>
              <a:t>Воспитатель Зотова Е.В.</a:t>
            </a:r>
            <a:endParaRPr lang="ru-RU" sz="2400" b="1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&amp;Zcy;&amp;iecy;&amp;lcy;&amp;iecy;&amp;ncy;&amp;ycy;&amp;jcy; &amp;vcy;&amp;iecy;&amp;scy;&amp;iecy;&amp;ncy;&amp;ncy;&amp;icy;&amp;jcy; &amp;fcy;&amp;ocy;&amp;ncy; Green spring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2784" y="1637491"/>
            <a:ext cx="4087429" cy="150019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/>
              <a:t> </a:t>
            </a:r>
            <a:r>
              <a:rPr lang="ru-RU" sz="2800" b="1" dirty="0" smtClean="0"/>
              <a:t>       </a:t>
            </a:r>
            <a:r>
              <a:rPr lang="ru-RU" sz="2800" b="1" dirty="0" smtClean="0">
                <a:solidFill>
                  <a:srgbClr val="0000FF"/>
                </a:solidFill>
              </a:rPr>
              <a:t>«Снег-снежок»                                                    рисование ватной палочкой  </a:t>
            </a:r>
          </a:p>
        </p:txBody>
      </p:sp>
      <p:pic>
        <p:nvPicPr>
          <p:cNvPr id="6" name="Содержимое 4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818" y="3066252"/>
            <a:ext cx="4512287" cy="2993021"/>
          </a:xfrm>
          <a:prstGeom prst="flowChartAlternateProcess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3685" y="2923375"/>
            <a:ext cx="4563881" cy="3214710"/>
          </a:xfrm>
          <a:prstGeom prst="flowChartAlternateProcess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8968" y="6011574"/>
            <a:ext cx="1826863" cy="146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556361" y="2066119"/>
            <a:ext cx="4497807" cy="107157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«Морковка для зайчика»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>- лепка</a:t>
            </a:r>
            <a:r>
              <a:rPr lang="ru-RU" sz="3700" dirty="0"/>
              <a:t/>
            </a:r>
            <a:br>
              <a:rPr lang="ru-RU" sz="3700" dirty="0"/>
            </a:br>
            <a:endParaRPr lang="ru-RU" sz="3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&amp;Zcy;&amp;iecy;&amp;lcy;&amp;iecy;&amp;ncy;&amp;ycy;&amp;jcy; &amp;vcy;&amp;iecy;&amp;scy;&amp;iecy;&amp;ncy;&amp;ncy;&amp;icy;&amp;jcy; &amp;fcy;&amp;ocy;&amp;ncy; Green spring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447" y="446161"/>
            <a:ext cx="4497807" cy="95270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  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67779" y="1764295"/>
            <a:ext cx="4253712" cy="1944898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0000FF"/>
                </a:solidFill>
              </a:rPr>
              <a:t>  Зарядка после                                                    дневного сна                                     “Лесная зарядка”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165" y="1527507"/>
            <a:ext cx="4568946" cy="196737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Утренняя гимнастика</a:t>
            </a:r>
            <a:r>
              <a:rPr lang="ru-RU" sz="2800" dirty="0" smtClean="0">
                <a:solidFill>
                  <a:srgbClr val="0000FF"/>
                </a:solidFill>
              </a:rPr>
              <a:t/>
            </a:r>
            <a:br>
              <a:rPr lang="ru-RU" sz="2800" dirty="0" smtClean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> Игра-зарядка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 “Заячья зарядка”</a:t>
            </a:r>
            <a:r>
              <a:rPr lang="ru-RU" sz="3700" dirty="0" smtClean="0"/>
              <a:t/>
            </a:r>
            <a:br>
              <a:rPr lang="ru-RU" sz="3700" dirty="0" smtClean="0"/>
            </a:br>
            <a:endParaRPr lang="ru-RU" sz="3700" dirty="0"/>
          </a:p>
        </p:txBody>
      </p:sp>
      <p:pic>
        <p:nvPicPr>
          <p:cNvPr id="5" name="Рисунок 4" descr="C:\Documents and Settings\Admin\Рабочий стол\ИНСТИТУТ\детский сад\DSC021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928" y="2868485"/>
            <a:ext cx="4795596" cy="3269600"/>
          </a:xfrm>
          <a:prstGeom prst="flowChartAlternateProcess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1243" y="3566318"/>
            <a:ext cx="4796330" cy="3263191"/>
          </a:xfrm>
          <a:prstGeom prst="round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1295" y="5844828"/>
            <a:ext cx="1977815" cy="158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&amp;Zcy;&amp;iecy;&amp;lcy;&amp;iecy;&amp;ncy;&amp;ycy;&amp;jcy; &amp;vcy;&amp;iecy;&amp;scy;&amp;iecy;&amp;ncy;&amp;ncy;&amp;icy;&amp;jcy; &amp;fcy;&amp;ocy;&amp;ncy; Green spring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838" y="2709061"/>
            <a:ext cx="4789849" cy="3386574"/>
          </a:xfrm>
          <a:prstGeom prst="flowChartAlternateProcess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5888" y="2851938"/>
            <a:ext cx="4829013" cy="3390181"/>
          </a:xfrm>
          <a:prstGeom prst="flowChartAlternateProcess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6891" y="6115677"/>
            <a:ext cx="1802539" cy="144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485888" y="1637492"/>
            <a:ext cx="4497807" cy="1572419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 marL="0" marR="0" lvl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Самомассаж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«Жил-был зайка» </a:t>
            </a:r>
            <a:r>
              <a:rPr kumimoji="0" lang="ru-RU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23257" y="1636709"/>
            <a:ext cx="4497807" cy="1572419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 marL="0" marR="0" lvl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Офтальмологическая пауза «Посмотрим на морковку»</a:t>
            </a:r>
            <a:r>
              <a:rPr kumimoji="0" lang="ru-RU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&amp;Zcy;&amp;iecy;&amp;lcy;&amp;iecy;&amp;ncy;&amp;ycy;&amp;jcy; &amp;vcy;&amp;iecy;&amp;scy;&amp;iecy;&amp;ncy;&amp;ncy;&amp;icy;&amp;jcy; &amp;fcy;&amp;ocy;&amp;ncy; Green spring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838" y="1566053"/>
            <a:ext cx="4958441" cy="171451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FF"/>
                </a:solidFill>
              </a:rPr>
              <a:t>Пальчиковые </a:t>
            </a:r>
            <a:r>
              <a:rPr lang="ru-RU" sz="2800" b="1" dirty="0" smtClean="0">
                <a:solidFill>
                  <a:srgbClr val="0000FF"/>
                </a:solidFill>
              </a:rPr>
              <a:t>    игры</a:t>
            </a:r>
            <a:r>
              <a:rPr lang="ru-RU" sz="2800" b="1" dirty="0">
                <a:solidFill>
                  <a:srgbClr val="0000FF"/>
                </a:solidFill>
              </a:rPr>
              <a:t>: </a:t>
            </a:r>
            <a:r>
              <a:rPr lang="ru-RU" sz="2800" b="1" dirty="0" smtClean="0">
                <a:solidFill>
                  <a:srgbClr val="0000FF"/>
                </a:solidFill>
              </a:rPr>
              <a:t/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>«Зайка- серые ушки»,  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>«Мы капусту рубим-рубим…»</a:t>
            </a:r>
            <a:r>
              <a:rPr lang="ru-RU" sz="3700" dirty="0">
                <a:solidFill>
                  <a:srgbClr val="0000FF"/>
                </a:solidFill>
              </a:rPr>
              <a:t/>
            </a:r>
            <a:br>
              <a:rPr lang="ru-RU" sz="3700" dirty="0">
                <a:solidFill>
                  <a:srgbClr val="0000FF"/>
                </a:solidFill>
              </a:rPr>
            </a:br>
            <a:endParaRPr lang="ru-RU" sz="3700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15415" y="1851805"/>
            <a:ext cx="4606076" cy="1500198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/>
              <a:t>                                                    </a:t>
            </a:r>
            <a:r>
              <a:rPr lang="ru-RU" b="1" dirty="0" smtClean="0">
                <a:solidFill>
                  <a:srgbClr val="0000FF"/>
                </a:solidFill>
              </a:rPr>
              <a:t>Подвижная игра:                                     «Зайцы </a:t>
            </a:r>
            <a:r>
              <a:rPr lang="ru-RU" b="1" dirty="0">
                <a:solidFill>
                  <a:srgbClr val="0000FF"/>
                </a:solidFill>
              </a:rPr>
              <a:t>и </a:t>
            </a:r>
            <a:r>
              <a:rPr lang="ru-RU" b="1" dirty="0" smtClean="0">
                <a:solidFill>
                  <a:srgbClr val="0000FF"/>
                </a:solidFill>
              </a:rPr>
              <a:t>волк»</a:t>
            </a:r>
            <a:endParaRPr lang="ru-RU" dirty="0">
              <a:solidFill>
                <a:srgbClr val="0000FF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2280" b="14720"/>
          <a:stretch>
            <a:fillRect/>
          </a:stretch>
        </p:blipFill>
        <p:spPr bwMode="auto">
          <a:xfrm>
            <a:off x="317663" y="2883779"/>
            <a:ext cx="4886333" cy="3254306"/>
          </a:xfrm>
          <a:prstGeom prst="flowChartAlternateProcess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5888" y="3523437"/>
            <a:ext cx="4823660" cy="3257590"/>
          </a:xfrm>
          <a:prstGeom prst="flowChartAlternateProcess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8461" y="5535307"/>
            <a:ext cx="2488891" cy="199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&amp;Zcy;&amp;iecy;&amp;lcy;&amp;iecy;&amp;ncy;&amp;ycy;&amp;jcy; &amp;vcy;&amp;iecy;&amp;scy;&amp;iecy;&amp;ncy;&amp;ncy;&amp;icy;&amp;jcy; &amp;fcy;&amp;ocy;&amp;ncy; Green spring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0" y="2137557"/>
            <a:ext cx="8738641" cy="3429024"/>
          </a:xfrm>
        </p:spPr>
        <p:txBody>
          <a:bodyPr>
            <a:noAutofit/>
          </a:bodyPr>
          <a:lstStyle/>
          <a:p>
            <a:pPr lvl="0" algn="l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00FF"/>
                </a:solidFill>
              </a:rPr>
              <a:t/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>1. Дети узнают зайчика на картинке, в игрушке и называют его отличительные особенности (пушистый; длинные ушки, короткий хвост; прыгает быстро; ест морковку, капусту и т.д.)</a:t>
            </a:r>
            <a:br>
              <a:rPr lang="ru-RU" sz="2400" dirty="0" smtClean="0">
                <a:solidFill>
                  <a:srgbClr val="0000FF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>2. С желанием играют в подвижные игры, имитируя движения зайца.</a:t>
            </a:r>
            <a:br>
              <a:rPr lang="ru-RU" sz="2400" dirty="0" smtClean="0">
                <a:solidFill>
                  <a:srgbClr val="0000FF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>3. В играх проявляют  заботливое, чуткое, внимательное отношение к нему.</a:t>
            </a:r>
            <a:r>
              <a:rPr lang="ru-RU" sz="2800" dirty="0" smtClean="0">
                <a:solidFill>
                  <a:srgbClr val="0000FF"/>
                </a:solidFill>
              </a:rPr>
              <a:t/>
            </a:r>
            <a:br>
              <a:rPr lang="ru-RU" sz="2800" dirty="0" smtClean="0">
                <a:solidFill>
                  <a:srgbClr val="0000FF"/>
                </a:solidFill>
              </a:rPr>
            </a:br>
            <a:r>
              <a:rPr lang="ru-RU" sz="3700" dirty="0" smtClean="0">
                <a:solidFill>
                  <a:srgbClr val="0000FF"/>
                </a:solidFill>
              </a:rPr>
              <a:t/>
            </a:r>
            <a:br>
              <a:rPr lang="ru-RU" sz="3700" dirty="0" smtClean="0">
                <a:solidFill>
                  <a:srgbClr val="0000FF"/>
                </a:solidFill>
              </a:rPr>
            </a:br>
            <a:endParaRPr lang="ru-RU" sz="3700" dirty="0">
              <a:solidFill>
                <a:srgbClr val="0000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9809" y="5352267"/>
            <a:ext cx="2488891" cy="199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07917" y="1065988"/>
            <a:ext cx="387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Полученные результаты: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Zcy;&amp;iecy;&amp;lcy;&amp;iecy;&amp;ncy;&amp;ycy;&amp;jcy; &amp;vcy;&amp;iecy;&amp;scy;&amp;iecy;&amp;ncy;&amp;ncy;&amp;icy;&amp;jcy; &amp;fcy;&amp;ocy;&amp;ncy; Green spring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447" y="843122"/>
            <a:ext cx="9494044" cy="7198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Литература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7447" y="1637044"/>
            <a:ext cx="9494044" cy="5636843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i="1" dirty="0" err="1">
                <a:solidFill>
                  <a:srgbClr val="000099"/>
                </a:solidFill>
              </a:rPr>
              <a:t>Аверина</a:t>
            </a:r>
            <a:r>
              <a:rPr lang="ru-RU" i="1" dirty="0">
                <a:solidFill>
                  <a:srgbClr val="000099"/>
                </a:solidFill>
              </a:rPr>
              <a:t> И.Е.</a:t>
            </a:r>
            <a:r>
              <a:rPr lang="ru-RU" dirty="0">
                <a:solidFill>
                  <a:srgbClr val="000099"/>
                </a:solidFill>
              </a:rPr>
              <a:t> Физкультурные минутки и динамические паузы в дошкольных образовательных учреждениях: </a:t>
            </a:r>
            <a:r>
              <a:rPr lang="ru-RU" dirty="0" err="1">
                <a:solidFill>
                  <a:srgbClr val="000099"/>
                </a:solidFill>
              </a:rPr>
              <a:t>практ</a:t>
            </a:r>
            <a:r>
              <a:rPr lang="ru-RU" dirty="0">
                <a:solidFill>
                  <a:srgbClr val="000099"/>
                </a:solidFill>
              </a:rPr>
              <a:t>. пособие/ И.Е. </a:t>
            </a:r>
            <a:r>
              <a:rPr lang="ru-RU" dirty="0" err="1">
                <a:solidFill>
                  <a:srgbClr val="000099"/>
                </a:solidFill>
              </a:rPr>
              <a:t>Аверина</a:t>
            </a:r>
            <a:r>
              <a:rPr lang="ru-RU" dirty="0">
                <a:solidFill>
                  <a:srgbClr val="000099"/>
                </a:solidFill>
              </a:rPr>
              <a:t>. – 4-е изд. – М.: Айрис-пресс, 2008. – 144 с.</a:t>
            </a:r>
            <a:r>
              <a:rPr lang="ru-RU" b="1" dirty="0">
                <a:solidFill>
                  <a:srgbClr val="000099"/>
                </a:solidFill>
              </a:rPr>
              <a:t> </a:t>
            </a:r>
            <a:endParaRPr lang="ru-RU" dirty="0">
              <a:solidFill>
                <a:srgbClr val="000099"/>
              </a:solidFill>
            </a:endParaRPr>
          </a:p>
          <a:p>
            <a:pPr lvl="0"/>
            <a:r>
              <a:rPr lang="ru-RU" dirty="0">
                <a:solidFill>
                  <a:srgbClr val="000099"/>
                </a:solidFill>
              </a:rPr>
              <a:t>Авторы-составители </a:t>
            </a:r>
            <a:r>
              <a:rPr lang="ru-RU" i="1" dirty="0">
                <a:solidFill>
                  <a:srgbClr val="000099"/>
                </a:solidFill>
              </a:rPr>
              <a:t>Левина С.А., </a:t>
            </a:r>
            <a:r>
              <a:rPr lang="ru-RU" i="1" dirty="0" err="1">
                <a:solidFill>
                  <a:srgbClr val="000099"/>
                </a:solidFill>
              </a:rPr>
              <a:t>Тукачева</a:t>
            </a:r>
            <a:r>
              <a:rPr lang="ru-RU" i="1" dirty="0">
                <a:solidFill>
                  <a:srgbClr val="000099"/>
                </a:solidFill>
              </a:rPr>
              <a:t> С.И.</a:t>
            </a:r>
            <a:r>
              <a:rPr lang="ru-RU" dirty="0">
                <a:solidFill>
                  <a:srgbClr val="000099"/>
                </a:solidFill>
              </a:rPr>
              <a:t> Физкультминутки. </a:t>
            </a:r>
            <a:r>
              <a:rPr lang="ru-RU" dirty="0" err="1">
                <a:solidFill>
                  <a:srgbClr val="000099"/>
                </a:solidFill>
              </a:rPr>
              <a:t>Вып</a:t>
            </a:r>
            <a:r>
              <a:rPr lang="ru-RU" dirty="0">
                <a:solidFill>
                  <a:srgbClr val="000099"/>
                </a:solidFill>
              </a:rPr>
              <a:t>. 2 – Волгоград: Учитель, 2009. – 76 с.</a:t>
            </a:r>
          </a:p>
          <a:p>
            <a:pPr lvl="0"/>
            <a:r>
              <a:rPr lang="ru-RU" dirty="0">
                <a:solidFill>
                  <a:srgbClr val="000099"/>
                </a:solidFill>
              </a:rPr>
              <a:t>Развернутое перспективное планирование по программе “Радуга”. Первая младшая группа / авт.-сост. О.П. Власенко, М.В, </a:t>
            </a:r>
            <a:r>
              <a:rPr lang="ru-RU" dirty="0" err="1">
                <a:solidFill>
                  <a:srgbClr val="000099"/>
                </a:solidFill>
              </a:rPr>
              <a:t>Косьяненко</a:t>
            </a:r>
            <a:r>
              <a:rPr lang="ru-RU" dirty="0">
                <a:solidFill>
                  <a:srgbClr val="000099"/>
                </a:solidFill>
              </a:rPr>
              <a:t>, В.Н. Мезенцева. – Волгоград: Учитель, 2010. – 139 с.</a:t>
            </a:r>
          </a:p>
          <a:p>
            <a:pPr lvl="0"/>
            <a:r>
              <a:rPr lang="ru-RU" dirty="0">
                <a:solidFill>
                  <a:srgbClr val="000099"/>
                </a:solidFill>
              </a:rPr>
              <a:t>Книга для чтения в детском саду и дома: 2–4 года: Пособие для воспитателей детского сада и родителей / Составитель</a:t>
            </a:r>
            <a:r>
              <a:rPr lang="ru-RU" i="1" dirty="0">
                <a:solidFill>
                  <a:srgbClr val="000099"/>
                </a:solidFill>
              </a:rPr>
              <a:t> В.В. </a:t>
            </a:r>
            <a:r>
              <a:rPr lang="ru-RU" i="1" dirty="0" err="1">
                <a:solidFill>
                  <a:srgbClr val="000099"/>
                </a:solidFill>
              </a:rPr>
              <a:t>Гербова</a:t>
            </a:r>
            <a:r>
              <a:rPr lang="ru-RU" dirty="0">
                <a:solidFill>
                  <a:srgbClr val="000099"/>
                </a:solidFill>
              </a:rPr>
              <a:t> и др. – М.: Оникс, 2011 – 272 с.</a:t>
            </a:r>
          </a:p>
          <a:p>
            <a:pPr lvl="0"/>
            <a:r>
              <a:rPr lang="ru-RU" i="1" dirty="0">
                <a:solidFill>
                  <a:srgbClr val="000099"/>
                </a:solidFill>
              </a:rPr>
              <a:t>Лаптева Г.В. </a:t>
            </a:r>
            <a:r>
              <a:rPr lang="ru-RU" dirty="0">
                <a:solidFill>
                  <a:srgbClr val="000099"/>
                </a:solidFill>
              </a:rPr>
              <a:t>Развивающие прогулки для детей 1,5–3 лет. Весна. Лето. СПб.: Речь, 2011.</a:t>
            </a:r>
          </a:p>
          <a:p>
            <a:pPr lvl="0"/>
            <a:r>
              <a:rPr lang="ru-RU" dirty="0">
                <a:solidFill>
                  <a:srgbClr val="000099"/>
                </a:solidFill>
              </a:rPr>
              <a:t>Комплексные занятия по программе “От </a:t>
            </a:r>
            <a:r>
              <a:rPr lang="ru-RU" dirty="0" err="1">
                <a:solidFill>
                  <a:srgbClr val="000099"/>
                </a:solidFill>
              </a:rPr>
              <a:t>рожлдения</a:t>
            </a:r>
            <a:r>
              <a:rPr lang="ru-RU" dirty="0">
                <a:solidFill>
                  <a:srgbClr val="000099"/>
                </a:solidFill>
              </a:rPr>
              <a:t> до школы” под ред. Н.Е. </a:t>
            </a:r>
            <a:r>
              <a:rPr lang="ru-RU" dirty="0" err="1">
                <a:solidFill>
                  <a:srgbClr val="000099"/>
                </a:solidFill>
              </a:rPr>
              <a:t>Вераксы</a:t>
            </a:r>
            <a:r>
              <a:rPr lang="ru-RU" dirty="0">
                <a:solidFill>
                  <a:srgbClr val="000099"/>
                </a:solidFill>
              </a:rPr>
              <a:t>, Т.С. Комаровой, М.А. Васильевой. Первая младшая группа / </a:t>
            </a:r>
            <a:r>
              <a:rPr lang="ru-RU" dirty="0" err="1">
                <a:solidFill>
                  <a:srgbClr val="000099"/>
                </a:solidFill>
              </a:rPr>
              <a:t>авт</a:t>
            </a:r>
            <a:r>
              <a:rPr lang="ru-RU" dirty="0">
                <a:solidFill>
                  <a:srgbClr val="000099"/>
                </a:solidFill>
              </a:rPr>
              <a:t> сост. О.П. Власенко [и др.]. – Волгоград: Учитель, 2011. – 292 с.</a:t>
            </a:r>
          </a:p>
          <a:p>
            <a:pPr lvl="0"/>
            <a:r>
              <a:rPr lang="ru-RU" dirty="0">
                <a:solidFill>
                  <a:srgbClr val="000099"/>
                </a:solidFill>
              </a:rPr>
              <a:t>Загадки для развития речи, внимания, памяти и абстрактного мышления / сост. </a:t>
            </a:r>
            <a:r>
              <a:rPr lang="ru-RU" i="1" dirty="0">
                <a:solidFill>
                  <a:srgbClr val="000099"/>
                </a:solidFill>
              </a:rPr>
              <a:t>О.В. </a:t>
            </a:r>
            <a:r>
              <a:rPr lang="ru-RU" i="1" dirty="0" err="1">
                <a:solidFill>
                  <a:srgbClr val="000099"/>
                </a:solidFill>
              </a:rPr>
              <a:t>Узорова</a:t>
            </a:r>
            <a:r>
              <a:rPr lang="ru-RU" i="1" dirty="0">
                <a:solidFill>
                  <a:srgbClr val="000099"/>
                </a:solidFill>
              </a:rPr>
              <a:t>, Е.А. Нефедова.</a:t>
            </a:r>
            <a:r>
              <a:rPr lang="ru-RU" dirty="0">
                <a:solidFill>
                  <a:srgbClr val="000099"/>
                </a:solidFill>
              </a:rPr>
              <a:t> М.: АСТ: </a:t>
            </a:r>
            <a:r>
              <a:rPr lang="ru-RU" dirty="0" err="1">
                <a:solidFill>
                  <a:srgbClr val="000099"/>
                </a:solidFill>
              </a:rPr>
              <a:t>Астрель</a:t>
            </a:r>
            <a:r>
              <a:rPr lang="ru-RU" dirty="0">
                <a:solidFill>
                  <a:srgbClr val="000099"/>
                </a:solidFill>
              </a:rPr>
              <a:t>, 2005. – 222 с.</a:t>
            </a:r>
          </a:p>
          <a:p>
            <a:r>
              <a:rPr lang="ru-RU" i="1" dirty="0" err="1">
                <a:solidFill>
                  <a:srgbClr val="000099"/>
                </a:solidFill>
              </a:rPr>
              <a:t>Теплюк</a:t>
            </a:r>
            <a:r>
              <a:rPr lang="ru-RU" i="1" dirty="0">
                <a:solidFill>
                  <a:srgbClr val="000099"/>
                </a:solidFill>
              </a:rPr>
              <a:t> С.Н. </a:t>
            </a:r>
            <a:r>
              <a:rPr lang="ru-RU" dirty="0">
                <a:solidFill>
                  <a:srgbClr val="000099"/>
                </a:solidFill>
              </a:rPr>
              <a:t>занятия на прогулках с детьми младшего дошкольного возраста: Пособие для педагогов </a:t>
            </a:r>
            <a:r>
              <a:rPr lang="ru-RU" dirty="0" err="1">
                <a:solidFill>
                  <a:srgbClr val="000099"/>
                </a:solidFill>
              </a:rPr>
              <a:t>дошк</a:t>
            </a:r>
            <a:r>
              <a:rPr lang="ru-RU" dirty="0">
                <a:solidFill>
                  <a:srgbClr val="000099"/>
                </a:solidFill>
              </a:rPr>
              <a:t>. Учреждений. – М.: </a:t>
            </a:r>
            <a:r>
              <a:rPr lang="ru-RU" dirty="0" err="1">
                <a:solidFill>
                  <a:srgbClr val="000099"/>
                </a:solidFill>
              </a:rPr>
              <a:t>Гаманит</a:t>
            </a:r>
            <a:r>
              <a:rPr lang="ru-RU" dirty="0">
                <a:solidFill>
                  <a:srgbClr val="000099"/>
                </a:solidFill>
              </a:rPr>
              <a:t>. Изд. Центр ВЛАДОС, 2001. – 160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0346439"/>
          <p:cNvPicPr>
            <a:picLocks noChangeAspect="1" noChangeArrowheads="1"/>
          </p:cNvPicPr>
          <p:nvPr/>
        </p:nvPicPr>
        <p:blipFill>
          <a:blip r:embed="rId2" cstate="print">
            <a:lum bright="64000" contrast="-40000"/>
          </a:blip>
          <a:srcRect/>
          <a:stretch>
            <a:fillRect/>
          </a:stretch>
        </p:blipFill>
        <p:spPr bwMode="auto">
          <a:xfrm>
            <a:off x="0" y="-22755"/>
            <a:ext cx="10548938" cy="760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13"/>
          <p:cNvSpPr>
            <a:spLocks noGrp="1" noChangeArrowheads="1"/>
          </p:cNvSpPr>
          <p:nvPr>
            <p:ph type="title"/>
          </p:nvPr>
        </p:nvSpPr>
        <p:spPr>
          <a:xfrm>
            <a:off x="527447" y="302803"/>
            <a:ext cx="9481225" cy="1254959"/>
          </a:xfrm>
          <a:ln w="38100">
            <a:pattFill prst="pct70">
              <a:fgClr>
                <a:srgbClr val="3399FF"/>
              </a:fgClr>
              <a:bgClr>
                <a:srgbClr val="FFFFFF"/>
              </a:bgClr>
            </a:pattFill>
          </a:ln>
        </p:spPr>
        <p:txBody>
          <a:bodyPr/>
          <a:lstStyle/>
          <a:p>
            <a:pPr eaLnBrk="1" hangingPunct="1"/>
            <a:r>
              <a:rPr lang="ru-RU" sz="4600" dirty="0" smtClean="0">
                <a:latin typeface="Times New Roman" pitchFamily="18" charset="0"/>
              </a:rPr>
              <a:t>Зайчик</a:t>
            </a:r>
          </a:p>
        </p:txBody>
      </p:sp>
      <p:pic>
        <p:nvPicPr>
          <p:cNvPr id="3076" name="Picture 19" descr="0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3240" y="1795800"/>
            <a:ext cx="8032577" cy="5525674"/>
          </a:xfrm>
          <a:prstGeom prst="round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5" name="Rectangle 13"/>
          <p:cNvSpPr txBox="1">
            <a:spLocks noChangeArrowheads="1"/>
          </p:cNvSpPr>
          <p:nvPr/>
        </p:nvSpPr>
        <p:spPr>
          <a:xfrm>
            <a:off x="533857" y="287378"/>
            <a:ext cx="9481225" cy="1254959"/>
          </a:xfrm>
          <a:prstGeom prst="rect">
            <a:avLst/>
          </a:prstGeom>
          <a:ln w="38100">
            <a:pattFill prst="pct70">
              <a:fgClr>
                <a:srgbClr val="3399FF"/>
              </a:fgClr>
              <a:bgClr>
                <a:srgbClr val="FFFFFF"/>
              </a:bgClr>
            </a:pattFill>
          </a:ln>
        </p:spPr>
        <p:txBody>
          <a:bodyPr vert="horz" lIns="104306" tIns="52153" rIns="104306" bIns="5215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600" dirty="0" smtClean="0">
                <a:latin typeface="Times New Roman" pitchFamily="18" charset="0"/>
              </a:rPr>
              <a:t>Зайчик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0346439"/>
          <p:cNvPicPr>
            <a:picLocks noChangeAspect="1" noChangeArrowheads="1"/>
          </p:cNvPicPr>
          <p:nvPr/>
        </p:nvPicPr>
        <p:blipFill>
          <a:blip r:embed="rId2" cstate="print">
            <a:lum bright="64000" contrast="-40000"/>
          </a:blip>
          <a:srcRect/>
          <a:stretch>
            <a:fillRect/>
          </a:stretch>
        </p:blipFill>
        <p:spPr bwMode="auto">
          <a:xfrm>
            <a:off x="0" y="-22755"/>
            <a:ext cx="10548938" cy="760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</a:rPr>
              <a:t>Зайчик живёт в лесу</a:t>
            </a:r>
            <a:endParaRPr lang="ru-RU" dirty="0"/>
          </a:p>
        </p:txBody>
      </p:sp>
      <p:sp>
        <p:nvSpPr>
          <p:cNvPr id="4" name="Rectangle 6" descr="Rabbit2500"/>
          <p:cNvSpPr>
            <a:spLocks noGrp="1" noChangeAspect="1" noChangeArrowheads="1"/>
          </p:cNvSpPr>
          <p:nvPr isPhoto="1">
            <p:ph idx="1"/>
          </p:nvPr>
        </p:nvSpPr>
        <p:spPr bwMode="auto">
          <a:xfrm>
            <a:off x="693730" y="1566053"/>
            <a:ext cx="8763978" cy="5357850"/>
          </a:xfrm>
          <a:prstGeom prst="round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76200">
            <a:solidFill>
              <a:srgbClr val="0066FF"/>
            </a:solidFill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0346439"/>
          <p:cNvPicPr>
            <a:picLocks noChangeAspect="1" noChangeArrowheads="1"/>
          </p:cNvPicPr>
          <p:nvPr/>
        </p:nvPicPr>
        <p:blipFill>
          <a:blip r:embed="rId2" cstate="print">
            <a:lum bright="64000" contrast="-40000"/>
          </a:blip>
          <a:srcRect/>
          <a:stretch>
            <a:fillRect/>
          </a:stretch>
        </p:blipFill>
        <p:spPr bwMode="auto">
          <a:xfrm>
            <a:off x="0" y="-22755"/>
            <a:ext cx="10548938" cy="760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527447" y="302803"/>
            <a:ext cx="9481225" cy="1254959"/>
          </a:xfrm>
          <a:ln w="38100">
            <a:pattFill prst="pct70">
              <a:fgClr>
                <a:srgbClr val="3399FF"/>
              </a:fgClr>
              <a:bgClr>
                <a:srgbClr val="FFFFFF"/>
              </a:bgClr>
            </a:pattFill>
          </a:ln>
        </p:spPr>
        <p:txBody>
          <a:bodyPr/>
          <a:lstStyle/>
          <a:p>
            <a:pPr eaLnBrk="1" hangingPunct="1"/>
            <a:r>
              <a:rPr lang="ru-RU" sz="3700" dirty="0" smtClean="0">
                <a:latin typeface="Times New Roman" pitchFamily="18" charset="0"/>
              </a:rPr>
              <a:t>Заяц живёт в норке, которую он роет сам. Так он прячется от врагов: лисы и волка</a:t>
            </a:r>
          </a:p>
        </p:txBody>
      </p:sp>
      <p:pic>
        <p:nvPicPr>
          <p:cNvPr id="5124" name="Picture 6" descr="8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4470" y="1795801"/>
            <a:ext cx="4911849" cy="3519838"/>
          </a:xfrm>
          <a:prstGeom prst="round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5125" name="Picture 7" descr="zayac-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537" y="2352394"/>
            <a:ext cx="4942984" cy="4160445"/>
          </a:xfrm>
          <a:prstGeom prst="round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0346439"/>
          <p:cNvPicPr>
            <a:picLocks noChangeAspect="1" noChangeArrowheads="1"/>
          </p:cNvPicPr>
          <p:nvPr/>
        </p:nvPicPr>
        <p:blipFill>
          <a:blip r:embed="rId2" cstate="print">
            <a:lum bright="64000" contrast="-40000"/>
          </a:blip>
          <a:srcRect/>
          <a:stretch>
            <a:fillRect/>
          </a:stretch>
        </p:blipFill>
        <p:spPr bwMode="auto">
          <a:xfrm>
            <a:off x="0" y="-22755"/>
            <a:ext cx="10548938" cy="760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527447" y="302803"/>
            <a:ext cx="9481225" cy="1254959"/>
          </a:xfrm>
          <a:ln w="38100">
            <a:pattFill prst="pct70">
              <a:fgClr>
                <a:srgbClr val="3399FF"/>
              </a:fgClr>
              <a:bgClr>
                <a:srgbClr val="FFFFFF"/>
              </a:bgClr>
            </a:pattFill>
          </a:ln>
        </p:spPr>
        <p:txBody>
          <a:bodyPr>
            <a:normAutofit/>
          </a:bodyPr>
          <a:lstStyle/>
          <a:p>
            <a:r>
              <a:rPr lang="ru-RU" sz="3700" dirty="0">
                <a:solidFill>
                  <a:prstClr val="black"/>
                </a:solidFill>
                <a:latin typeface="Times New Roman" pitchFamily="18" charset="0"/>
              </a:rPr>
              <a:t>Лиса и волк охотятся на зайца, чтобы съесть</a:t>
            </a:r>
            <a:endParaRPr lang="ru-RU" sz="4100" dirty="0" smtClean="0">
              <a:latin typeface="Times New Roman" pitchFamily="18" charset="0"/>
            </a:endParaRPr>
          </a:p>
        </p:txBody>
      </p:sp>
      <p:sp>
        <p:nvSpPr>
          <p:cNvPr id="11268" name="Rectangle 6" descr="wolf-110014"/>
          <p:cNvSpPr>
            <a:spLocks noGrp="1" noChangeAspect="1" noChangeArrowheads="1"/>
          </p:cNvSpPr>
          <p:nvPr isPhoto="1"/>
        </p:nvSpPr>
        <p:spPr bwMode="auto">
          <a:xfrm>
            <a:off x="6686488" y="2419180"/>
            <a:ext cx="3490673" cy="5004085"/>
          </a:xfrm>
          <a:prstGeom prst="round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ru-RU"/>
          </a:p>
        </p:txBody>
      </p:sp>
      <p:pic>
        <p:nvPicPr>
          <p:cNvPr id="11269" name="Picture 8" descr="vulpes4"/>
          <p:cNvPicPr>
            <a:picLocks noChangeAspect="1" noChangeArrowheads="1"/>
          </p:cNvPicPr>
          <p:nvPr/>
        </p:nvPicPr>
        <p:blipFill>
          <a:blip r:embed="rId4" cstate="print"/>
          <a:srcRect t="11537"/>
          <a:stretch>
            <a:fillRect/>
          </a:stretch>
        </p:blipFill>
        <p:spPr bwMode="auto">
          <a:xfrm>
            <a:off x="336946" y="4574555"/>
            <a:ext cx="5693152" cy="2919495"/>
          </a:xfrm>
          <a:prstGeom prst="round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529" y="1716621"/>
            <a:ext cx="5620569" cy="271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9356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91146" indent="-391146">
              <a:spcBef>
                <a:spcPct val="20000"/>
              </a:spcBef>
            </a:pPr>
            <a:r>
              <a:rPr lang="ru-RU" sz="4600" b="1" u="sng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Актуальность</a:t>
            </a:r>
            <a:r>
              <a:rPr lang="ru-RU" sz="4600" b="1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ru-RU" sz="46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6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7447" y="922515"/>
            <a:ext cx="9494044" cy="643076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 </a:t>
            </a:r>
          </a:p>
          <a:p>
            <a:pPr marL="0" indent="521528" algn="just">
              <a:buNone/>
            </a:pPr>
            <a:r>
              <a:rPr lang="ru-RU" sz="4000" dirty="0" smtClean="0">
                <a:solidFill>
                  <a:srgbClr val="0000FF"/>
                </a:solidFill>
              </a:rPr>
              <a:t>Дети третьего года жизни в недостаточной степени имеют представление </a:t>
            </a:r>
            <a:r>
              <a:rPr lang="ru-RU" sz="4000" dirty="0">
                <a:solidFill>
                  <a:srgbClr val="0000FF"/>
                </a:solidFill>
              </a:rPr>
              <a:t>об окружающем мире. </a:t>
            </a:r>
            <a:r>
              <a:rPr lang="ru-RU" sz="4000" dirty="0" smtClean="0">
                <a:solidFill>
                  <a:srgbClr val="0000FF"/>
                </a:solidFill>
              </a:rPr>
              <a:t>Стоит </a:t>
            </a:r>
            <a:r>
              <a:rPr lang="ru-RU" sz="4000" dirty="0">
                <a:solidFill>
                  <a:srgbClr val="0000FF"/>
                </a:solidFill>
              </a:rPr>
              <a:t>необходимость формирования первичных целостных представлений о животном у детей младшего дошкольного </a:t>
            </a:r>
            <a:r>
              <a:rPr lang="ru-RU" sz="4000" dirty="0" smtClean="0">
                <a:solidFill>
                  <a:srgbClr val="0000FF"/>
                </a:solidFill>
              </a:rPr>
              <a:t>возраста. Участие </a:t>
            </a:r>
            <a:r>
              <a:rPr lang="ru-RU" sz="4000" dirty="0">
                <a:solidFill>
                  <a:srgbClr val="0000FF"/>
                </a:solidFill>
              </a:rPr>
              <a:t>детей в проекте позволит обогатить знания и представление об образе зайца, расширить пассивный и активный словарь детей, поможет в   формировании грамматического строя  речи, развитию художественно-творческих способностей детей, развитию мелкой </a:t>
            </a:r>
            <a:r>
              <a:rPr lang="ru-RU" sz="4000" dirty="0" smtClean="0">
                <a:solidFill>
                  <a:srgbClr val="0000FF"/>
                </a:solidFill>
              </a:rPr>
              <a:t>моторики</a:t>
            </a:r>
            <a:endParaRPr lang="ru-RU" sz="4000" dirty="0">
              <a:solidFill>
                <a:srgbClr val="0000FF"/>
              </a:solidFill>
            </a:endParaRPr>
          </a:p>
          <a:p>
            <a:endParaRPr lang="ru-RU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079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0346439"/>
          <p:cNvPicPr>
            <a:picLocks noChangeAspect="1" noChangeArrowheads="1"/>
          </p:cNvPicPr>
          <p:nvPr/>
        </p:nvPicPr>
        <p:blipFill>
          <a:blip r:embed="rId2" cstate="print">
            <a:lum bright="64000" contrast="-40000"/>
          </a:blip>
          <a:srcRect/>
          <a:stretch>
            <a:fillRect/>
          </a:stretch>
        </p:blipFill>
        <p:spPr bwMode="auto">
          <a:xfrm>
            <a:off x="0" y="-22755"/>
            <a:ext cx="10548938" cy="760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527447" y="302803"/>
            <a:ext cx="9481225" cy="1254959"/>
          </a:xfrm>
          <a:ln w="38100">
            <a:pattFill prst="pct70">
              <a:fgClr>
                <a:srgbClr val="3399FF"/>
              </a:fgClr>
              <a:bgClr>
                <a:srgbClr val="FFFFFF"/>
              </a:bgClr>
            </a:pattFill>
          </a:ln>
        </p:spPr>
        <p:txBody>
          <a:bodyPr/>
          <a:lstStyle/>
          <a:p>
            <a:pPr eaLnBrk="1" hangingPunct="1"/>
            <a:r>
              <a:rPr lang="ru-RU" sz="3400" dirty="0" smtClean="0">
                <a:latin typeface="Times New Roman" pitchFamily="18" charset="0"/>
              </a:rPr>
              <a:t>Летом заяц ест разную травку, яблоки, семена, ягоды, очень любит морковку и капусту</a:t>
            </a:r>
          </a:p>
        </p:txBody>
      </p:sp>
      <p:sp>
        <p:nvSpPr>
          <p:cNvPr id="6148" name="Rectangle 4" descr="101"/>
          <p:cNvSpPr>
            <a:spLocks noGrp="1" noChangeAspect="1" noChangeArrowheads="1"/>
          </p:cNvSpPr>
          <p:nvPr isPhoto="1"/>
        </p:nvSpPr>
        <p:spPr bwMode="auto">
          <a:xfrm>
            <a:off x="954740" y="1815055"/>
            <a:ext cx="8805603" cy="5242125"/>
          </a:xfrm>
          <a:prstGeom prst="round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76200">
            <a:solidFill>
              <a:srgbClr val="0066FF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0346439"/>
          <p:cNvPicPr>
            <a:picLocks noChangeAspect="1" noChangeArrowheads="1"/>
          </p:cNvPicPr>
          <p:nvPr/>
        </p:nvPicPr>
        <p:blipFill>
          <a:blip r:embed="rId2" cstate="print">
            <a:lum bright="64000" contrast="-40000"/>
          </a:blip>
          <a:srcRect/>
          <a:stretch>
            <a:fillRect/>
          </a:stretch>
        </p:blipFill>
        <p:spPr bwMode="auto">
          <a:xfrm>
            <a:off x="1120825" y="-45507"/>
            <a:ext cx="10548938" cy="760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527447" y="302803"/>
            <a:ext cx="9481225" cy="1254959"/>
          </a:xfrm>
          <a:ln w="38100">
            <a:pattFill prst="pct70">
              <a:fgClr>
                <a:srgbClr val="3399FF"/>
              </a:fgClr>
              <a:bgClr>
                <a:srgbClr val="FFFFFF"/>
              </a:bgClr>
            </a:pattFill>
          </a:ln>
        </p:spPr>
        <p:txBody>
          <a:bodyPr/>
          <a:lstStyle/>
          <a:p>
            <a:pPr eaLnBrk="1" hangingPunct="1"/>
            <a:r>
              <a:rPr lang="ru-RU" sz="4100" dirty="0" smtClean="0">
                <a:latin typeface="Times New Roman" pitchFamily="18" charset="0"/>
              </a:rPr>
              <a:t>Зимой заяц грызет кору деревьев</a:t>
            </a:r>
          </a:p>
        </p:txBody>
      </p:sp>
      <p:sp>
        <p:nvSpPr>
          <p:cNvPr id="7172" name="Rectangle 5" descr="lebren[1]"/>
          <p:cNvSpPr>
            <a:spLocks noGrp="1" noChangeAspect="1" noChangeArrowheads="1"/>
          </p:cNvSpPr>
          <p:nvPr isPhoto="1"/>
        </p:nvSpPr>
        <p:spPr bwMode="auto">
          <a:xfrm>
            <a:off x="954168" y="2033840"/>
            <a:ext cx="3803843" cy="5242126"/>
          </a:xfrm>
          <a:prstGeom prst="round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76200">
            <a:solidFill>
              <a:srgbClr val="0066FF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ru-RU"/>
          </a:p>
        </p:txBody>
      </p:sp>
      <p:pic>
        <p:nvPicPr>
          <p:cNvPr id="7173" name="Picture 7" descr="116"/>
          <p:cNvPicPr>
            <a:picLocks noChangeAspect="1" noChangeArrowheads="1"/>
          </p:cNvPicPr>
          <p:nvPr/>
        </p:nvPicPr>
        <p:blipFill>
          <a:blip r:embed="rId4" cstate="print"/>
          <a:srcRect t="7004" b="10040"/>
          <a:stretch>
            <a:fillRect/>
          </a:stretch>
        </p:blipFill>
        <p:spPr bwMode="auto">
          <a:xfrm>
            <a:off x="5605956" y="2112604"/>
            <a:ext cx="4532746" cy="4685532"/>
          </a:xfrm>
          <a:prstGeom prst="round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0346439"/>
          <p:cNvPicPr>
            <a:picLocks noChangeAspect="1" noChangeArrowheads="1"/>
          </p:cNvPicPr>
          <p:nvPr/>
        </p:nvPicPr>
        <p:blipFill>
          <a:blip r:embed="rId2" cstate="print">
            <a:lum bright="64000" contrast="-40000"/>
          </a:blip>
          <a:srcRect/>
          <a:stretch>
            <a:fillRect/>
          </a:stretch>
        </p:blipFill>
        <p:spPr bwMode="auto">
          <a:xfrm>
            <a:off x="0" y="-22755"/>
            <a:ext cx="10548938" cy="760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527447" y="302803"/>
            <a:ext cx="9481225" cy="1254959"/>
          </a:xfrm>
          <a:ln w="38100">
            <a:pattFill prst="pct70">
              <a:fgClr>
                <a:srgbClr val="3399FF"/>
              </a:fgClr>
              <a:bgClr>
                <a:srgbClr val="FFFFFF"/>
              </a:bgClr>
            </a:patt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ru-RU" sz="4100" dirty="0" smtClean="0">
                <a:latin typeface="Times New Roman" pitchFamily="18" charset="0"/>
              </a:rPr>
              <a:t>Летом он серенький и его трудно увидеть в лесу</a:t>
            </a:r>
          </a:p>
        </p:txBody>
      </p:sp>
      <p:pic>
        <p:nvPicPr>
          <p:cNvPr id="13316" name="Picture 7" descr="0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9897" y="1874565"/>
            <a:ext cx="7724900" cy="5315637"/>
          </a:xfrm>
          <a:prstGeom prst="round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J0346439"/>
          <p:cNvPicPr>
            <a:picLocks noChangeAspect="1" noChangeArrowheads="1"/>
          </p:cNvPicPr>
          <p:nvPr/>
        </p:nvPicPr>
        <p:blipFill>
          <a:blip r:embed="rId2" cstate="print">
            <a:lum bright="64000" contrast="-40000"/>
          </a:blip>
          <a:srcRect/>
          <a:stretch>
            <a:fillRect/>
          </a:stretch>
        </p:blipFill>
        <p:spPr bwMode="auto">
          <a:xfrm>
            <a:off x="0" y="-22755"/>
            <a:ext cx="10548938" cy="760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527447" y="302803"/>
            <a:ext cx="9481225" cy="1254959"/>
          </a:xfrm>
          <a:ln w="38100">
            <a:pattFill prst="pct70">
              <a:fgClr>
                <a:srgbClr val="3399FF"/>
              </a:fgClr>
              <a:bgClr>
                <a:srgbClr val="FFFFFF"/>
              </a:bgClr>
            </a:patt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ru-RU" sz="4100" dirty="0" smtClean="0">
                <a:latin typeface="Times New Roman" pitchFamily="18" charset="0"/>
              </a:rPr>
              <a:t>А зимой он белый и его совсем не видно на снегу</a:t>
            </a:r>
          </a:p>
        </p:txBody>
      </p:sp>
      <p:pic>
        <p:nvPicPr>
          <p:cNvPr id="14340" name="Picture 7" descr="belyj-zay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524" y="1841309"/>
            <a:ext cx="9054819" cy="5308637"/>
          </a:xfrm>
          <a:prstGeom prst="round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J0346439"/>
          <p:cNvPicPr>
            <a:picLocks noChangeAspect="1" noChangeArrowheads="1"/>
          </p:cNvPicPr>
          <p:nvPr/>
        </p:nvPicPr>
        <p:blipFill>
          <a:blip r:embed="rId2" cstate="print">
            <a:lum bright="64000" contrast="-40000"/>
          </a:blip>
          <a:srcRect/>
          <a:stretch>
            <a:fillRect/>
          </a:stretch>
        </p:blipFill>
        <p:spPr bwMode="auto">
          <a:xfrm>
            <a:off x="0" y="-22755"/>
            <a:ext cx="10548938" cy="760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527447" y="302803"/>
            <a:ext cx="9481225" cy="1254959"/>
          </a:xfrm>
          <a:ln w="38100">
            <a:pattFill prst="pct70">
              <a:fgClr>
                <a:srgbClr val="3399FF"/>
              </a:fgClr>
              <a:bgClr>
                <a:srgbClr val="FFFFFF"/>
              </a:bgClr>
            </a:pattFill>
          </a:ln>
        </p:spPr>
        <p:txBody>
          <a:bodyPr/>
          <a:lstStyle/>
          <a:p>
            <a:pPr eaLnBrk="1" hangingPunct="1"/>
            <a:r>
              <a:rPr lang="ru-RU" sz="4100" dirty="0" smtClean="0">
                <a:latin typeface="Times New Roman" pitchFamily="18" charset="0"/>
              </a:rPr>
              <a:t>Зайцы очень любят играть</a:t>
            </a:r>
          </a:p>
        </p:txBody>
      </p:sp>
      <p:pic>
        <p:nvPicPr>
          <p:cNvPr id="15364" name="Picture 11" descr="11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740" y="1795829"/>
            <a:ext cx="8722531" cy="5438131"/>
          </a:xfrm>
          <a:prstGeom prst="round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0346439"/>
          <p:cNvPicPr>
            <a:picLocks noChangeAspect="1" noChangeArrowheads="1"/>
          </p:cNvPicPr>
          <p:nvPr/>
        </p:nvPicPr>
        <p:blipFill>
          <a:blip r:embed="rId2" cstate="print">
            <a:lum bright="64000" contrast="-40000"/>
          </a:blip>
          <a:srcRect/>
          <a:stretch>
            <a:fillRect/>
          </a:stretch>
        </p:blipFill>
        <p:spPr bwMode="auto">
          <a:xfrm>
            <a:off x="0" y="-22755"/>
            <a:ext cx="10548938" cy="760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527447" y="302803"/>
            <a:ext cx="9481225" cy="1254959"/>
          </a:xfrm>
          <a:ln w="38100">
            <a:pattFill prst="pct70">
              <a:fgClr>
                <a:srgbClr val="3399FF"/>
              </a:fgClr>
              <a:bgClr>
                <a:srgbClr val="FFFFFF"/>
              </a:bgClr>
            </a:patt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ru-RU" sz="4100" dirty="0" smtClean="0">
                <a:latin typeface="Times New Roman" pitchFamily="18" charset="0"/>
              </a:rPr>
              <a:t>Маленький зайчонок рад встрече</a:t>
            </a:r>
            <a:br>
              <a:rPr lang="ru-RU" sz="4100" dirty="0" smtClean="0">
                <a:latin typeface="Times New Roman" pitchFamily="18" charset="0"/>
              </a:rPr>
            </a:br>
            <a:r>
              <a:rPr lang="ru-RU" sz="4100" dirty="0" smtClean="0">
                <a:latin typeface="Times New Roman" pitchFamily="18" charset="0"/>
              </a:rPr>
              <a:t> с мамой</a:t>
            </a:r>
          </a:p>
        </p:txBody>
      </p:sp>
      <p:pic>
        <p:nvPicPr>
          <p:cNvPr id="16388" name="Picture 6" descr="semeystvo_zaycev_skachat_oboi_na_rabochiy_st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3240" y="2112605"/>
            <a:ext cx="8334759" cy="4977831"/>
          </a:xfrm>
          <a:prstGeom prst="round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J0346439"/>
          <p:cNvPicPr>
            <a:picLocks noChangeAspect="1" noChangeArrowheads="1"/>
          </p:cNvPicPr>
          <p:nvPr/>
        </p:nvPicPr>
        <p:blipFill>
          <a:blip r:embed="rId2" cstate="print">
            <a:lum bright="64000" contrast="-40000"/>
          </a:blip>
          <a:srcRect/>
          <a:stretch>
            <a:fillRect/>
          </a:stretch>
        </p:blipFill>
        <p:spPr bwMode="auto">
          <a:xfrm>
            <a:off x="0" y="-22755"/>
            <a:ext cx="10548938" cy="760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527447" y="302803"/>
            <a:ext cx="9481225" cy="1254959"/>
          </a:xfrm>
          <a:ln w="38100">
            <a:pattFill prst="pct70">
              <a:fgClr>
                <a:srgbClr val="3399FF"/>
              </a:fgClr>
              <a:bgClr>
                <a:srgbClr val="FFFFFF"/>
              </a:bgClr>
            </a:patt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ru-RU" sz="4100" dirty="0" smtClean="0">
                <a:latin typeface="Times New Roman" pitchFamily="18" charset="0"/>
              </a:rPr>
              <a:t>Длинное ухо, комочек пуха, прыгает ловко, любит морковку</a:t>
            </a:r>
          </a:p>
        </p:txBody>
      </p:sp>
      <p:pic>
        <p:nvPicPr>
          <p:cNvPr id="18436" name="Picture 4" descr="gde-zivet-z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513" y="1780367"/>
            <a:ext cx="8105190" cy="5478058"/>
          </a:xfrm>
          <a:prstGeom prst="round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J0346439"/>
          <p:cNvPicPr>
            <a:picLocks noChangeAspect="1" noChangeArrowheads="1"/>
          </p:cNvPicPr>
          <p:nvPr/>
        </p:nvPicPr>
        <p:blipFill>
          <a:blip r:embed="rId2" cstate="print">
            <a:lum bright="64000" contrast="-40000"/>
          </a:blip>
          <a:srcRect/>
          <a:stretch>
            <a:fillRect/>
          </a:stretch>
        </p:blipFill>
        <p:spPr bwMode="auto">
          <a:xfrm>
            <a:off x="0" y="-45509"/>
            <a:ext cx="10548938" cy="760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527447" y="302803"/>
            <a:ext cx="9481225" cy="1254959"/>
          </a:xfrm>
          <a:ln w="38100">
            <a:pattFill prst="pct70">
              <a:fgClr>
                <a:srgbClr val="3399FF"/>
              </a:fgClr>
              <a:bgClr>
                <a:srgbClr val="FFFFFF"/>
              </a:bgClr>
            </a:patt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ru-RU" sz="4100" dirty="0" smtClean="0">
                <a:latin typeface="Times New Roman" pitchFamily="18" charset="0"/>
              </a:rPr>
              <a:t>По полю скачет – ушки прячет,</a:t>
            </a:r>
            <a:br>
              <a:rPr lang="ru-RU" sz="4100" dirty="0" smtClean="0">
                <a:latin typeface="Times New Roman" pitchFamily="18" charset="0"/>
              </a:rPr>
            </a:br>
            <a:r>
              <a:rPr lang="ru-RU" sz="4100" dirty="0" smtClean="0">
                <a:latin typeface="Times New Roman" pitchFamily="18" charset="0"/>
              </a:rPr>
              <a:t>Встанет столбом – ушки торчком</a:t>
            </a:r>
          </a:p>
        </p:txBody>
      </p:sp>
      <p:pic>
        <p:nvPicPr>
          <p:cNvPr id="19460" name="Picture 4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1770" y="1923244"/>
            <a:ext cx="6851636" cy="5240675"/>
          </a:xfrm>
          <a:prstGeom prst="round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J0346439"/>
          <p:cNvPicPr>
            <a:picLocks noChangeAspect="1" noChangeArrowheads="1"/>
          </p:cNvPicPr>
          <p:nvPr/>
        </p:nvPicPr>
        <p:blipFill>
          <a:blip r:embed="rId2" cstate="print">
            <a:lum bright="64000" contrast="-40000"/>
          </a:blip>
          <a:srcRect/>
          <a:stretch>
            <a:fillRect/>
          </a:stretch>
        </p:blipFill>
        <p:spPr bwMode="auto">
          <a:xfrm>
            <a:off x="0" y="-45509"/>
            <a:ext cx="10548938" cy="760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1730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41" y="2494747"/>
            <a:ext cx="4395391" cy="3085765"/>
          </a:xfrm>
          <a:prstGeom prst="round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204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40267" y="287048"/>
            <a:ext cx="9494044" cy="1587516"/>
          </a:xfrm>
          <a:ln w="38100">
            <a:pattFill prst="pct70">
              <a:fgClr>
                <a:srgbClr val="3399FF"/>
              </a:fgClr>
              <a:bgClr>
                <a:srgbClr val="FFFFFF"/>
              </a:bgClr>
            </a:pattFill>
          </a:ln>
        </p:spPr>
        <p:txBody>
          <a:bodyPr/>
          <a:lstStyle/>
          <a:p>
            <a:pPr eaLnBrk="1" hangingPunct="1"/>
            <a:r>
              <a:rPr lang="ru-RU" sz="4100" dirty="0" smtClean="0">
                <a:latin typeface="Times New Roman" pitchFamily="18" charset="0"/>
              </a:rPr>
              <a:t>Зимой – белый, а летом - серый</a:t>
            </a:r>
            <a:endParaRPr lang="ru-RU" sz="4100" i="1" dirty="0" smtClean="0">
              <a:latin typeface="Times New Roman" pitchFamily="18" charset="0"/>
            </a:endParaRPr>
          </a:p>
        </p:txBody>
      </p:sp>
      <p:pic>
        <p:nvPicPr>
          <p:cNvPr id="20485" name="Picture 5" descr="041067B("/>
          <p:cNvPicPr>
            <a:picLocks noChangeAspect="1" noChangeArrowheads="1"/>
          </p:cNvPicPr>
          <p:nvPr/>
        </p:nvPicPr>
        <p:blipFill>
          <a:blip r:embed="rId4" cstate="print"/>
          <a:srcRect l="9265"/>
          <a:stretch>
            <a:fillRect/>
          </a:stretch>
        </p:blipFill>
        <p:spPr bwMode="auto">
          <a:xfrm>
            <a:off x="5485888" y="3637755"/>
            <a:ext cx="4402716" cy="3091016"/>
          </a:xfrm>
          <a:prstGeom prst="round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Scy;&amp;pcy;&amp;acy;&amp;scy;&amp;icy;&amp;bcy;&amp;ocy; &amp;zcy;&amp;acy; &amp;vcy;&amp;ncy;&amp;icy;&amp;mcy;&amp;a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Zcy;&amp;iecy;&amp;lcy;&amp;iecy;&amp;ncy;&amp;ycy;&amp;jcy; &amp;vcy;&amp;iecy;&amp;scy;&amp;iecy;&amp;ncy;&amp;ncy;&amp;icy;&amp;jcy; &amp;fcy;&amp;ocy;&amp;ncy; Green spring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447" y="604945"/>
            <a:ext cx="9494044" cy="958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ПАСПОРТ ПРОЕКТА</a:t>
            </a:r>
            <a:r>
              <a:rPr lang="ru-RU" dirty="0" smtClean="0">
                <a:solidFill>
                  <a:srgbClr val="0000FF"/>
                </a:solidFill>
              </a:rPr>
              <a:t/>
            </a:r>
            <a:br>
              <a:rPr lang="ru-RU" dirty="0" smtClean="0">
                <a:solidFill>
                  <a:srgbClr val="0000FF"/>
                </a:solidFill>
              </a:rPr>
            </a:b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7447" y="1637044"/>
            <a:ext cx="9494044" cy="5117336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Срок реализации: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b="1" dirty="0" smtClean="0">
                <a:solidFill>
                  <a:srgbClr val="0000FF"/>
                </a:solidFill>
              </a:rPr>
              <a:t>краткосрочный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    (один месяц).</a:t>
            </a:r>
            <a:endParaRPr lang="ru-RU" dirty="0" smtClean="0">
              <a:solidFill>
                <a:srgbClr val="0000FF"/>
              </a:solidFill>
            </a:endParaRPr>
          </a:p>
          <a:p>
            <a:r>
              <a:rPr lang="ru-RU" b="1" dirty="0" smtClean="0">
                <a:solidFill>
                  <a:srgbClr val="0000FF"/>
                </a:solidFill>
              </a:rPr>
              <a:t>Вид проекта:</a:t>
            </a:r>
            <a:r>
              <a:rPr lang="ru-RU" dirty="0" smtClean="0">
                <a:solidFill>
                  <a:srgbClr val="0000FF"/>
                </a:solidFill>
              </a:rPr>
              <a:t> информационно-творческий.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Тип проекта: </a:t>
            </a:r>
            <a:r>
              <a:rPr lang="ru-RU" dirty="0" smtClean="0">
                <a:solidFill>
                  <a:srgbClr val="0000FF"/>
                </a:solidFill>
              </a:rPr>
              <a:t>игровой.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Состав участников:</a:t>
            </a:r>
            <a:r>
              <a:rPr lang="ru-RU" dirty="0" smtClean="0">
                <a:solidFill>
                  <a:srgbClr val="0000FF"/>
                </a:solidFill>
              </a:rPr>
              <a:t> воспитатели, дети .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Проблема:</a:t>
            </a:r>
            <a:r>
              <a:rPr lang="ru-RU" dirty="0" smtClean="0">
                <a:solidFill>
                  <a:srgbClr val="0000FF"/>
                </a:solidFill>
              </a:rPr>
              <a:t> “Мы хотим скорей узнать: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                            Кто такой зайчик</a:t>
            </a:r>
          </a:p>
          <a:p>
            <a:pPr marL="0" indent="0">
              <a:buNone/>
            </a:pP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0000FF"/>
                </a:solidFill>
              </a:rPr>
              <a:t>                           И как с ним играть?”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1668" y="5130299"/>
            <a:ext cx="2488891" cy="199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Zcy;&amp;iecy;&amp;lcy;&amp;iecy;&amp;ncy;&amp;ycy;&amp;jcy; &amp;vcy;&amp;iecy;&amp;scy;&amp;iecy;&amp;ncy;&amp;ncy;&amp;icy;&amp;jcy; &amp;fcy;&amp;ocy;&amp;ncy; Green spring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5621" y="1500197"/>
            <a:ext cx="9161479" cy="6709590"/>
          </a:xfrm>
        </p:spPr>
        <p:txBody>
          <a:bodyPr>
            <a:normAutofit fontScale="47500" lnSpcReduction="20000"/>
          </a:bodyPr>
          <a:lstStyle/>
          <a:p>
            <a:r>
              <a:rPr lang="ru-RU" sz="5100" b="1" dirty="0">
                <a:solidFill>
                  <a:srgbClr val="0000FF"/>
                </a:solidFill>
              </a:rPr>
              <a:t>Игровая мотивация: </a:t>
            </a:r>
            <a:r>
              <a:rPr lang="ru-RU" sz="5100" dirty="0">
                <a:solidFill>
                  <a:srgbClr val="0000FF"/>
                </a:solidFill>
              </a:rPr>
              <a:t>“В гости к нам пришел Зайчишка, </a:t>
            </a:r>
            <a:endParaRPr lang="ru-RU" sz="51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ru-RU" sz="5100" dirty="0" smtClean="0">
                <a:solidFill>
                  <a:srgbClr val="0000FF"/>
                </a:solidFill>
              </a:rPr>
              <a:t>	длинноухий </a:t>
            </a:r>
            <a:r>
              <a:rPr lang="ru-RU" sz="5100" dirty="0">
                <a:solidFill>
                  <a:srgbClr val="0000FF"/>
                </a:solidFill>
              </a:rPr>
              <a:t>шалунишка”.</a:t>
            </a:r>
          </a:p>
          <a:p>
            <a:r>
              <a:rPr lang="ru-RU" sz="5100" b="1" dirty="0">
                <a:solidFill>
                  <a:srgbClr val="0000FF"/>
                </a:solidFill>
              </a:rPr>
              <a:t>Цель. </a:t>
            </a:r>
            <a:r>
              <a:rPr lang="ru-RU" sz="5100" dirty="0" smtClean="0">
                <a:solidFill>
                  <a:srgbClr val="0000FF"/>
                </a:solidFill>
              </a:rPr>
              <a:t>Формировать интерес детей к диким животным. </a:t>
            </a:r>
          </a:p>
          <a:p>
            <a:pPr>
              <a:buNone/>
            </a:pPr>
            <a:r>
              <a:rPr lang="ru-RU" sz="5100" dirty="0" smtClean="0">
                <a:solidFill>
                  <a:srgbClr val="0000FF"/>
                </a:solidFill>
              </a:rPr>
              <a:t>	Познакомить </a:t>
            </a:r>
            <a:r>
              <a:rPr lang="ru-RU" sz="5100" dirty="0">
                <a:solidFill>
                  <a:srgbClr val="0000FF"/>
                </a:solidFill>
              </a:rPr>
              <a:t>с животным леса – </a:t>
            </a:r>
            <a:r>
              <a:rPr lang="ru-RU" sz="5100" dirty="0" smtClean="0">
                <a:solidFill>
                  <a:srgbClr val="0000FF"/>
                </a:solidFill>
              </a:rPr>
              <a:t>зайцем.</a:t>
            </a:r>
            <a:endParaRPr lang="ru-RU" sz="5100" dirty="0">
              <a:solidFill>
                <a:srgbClr val="0000FF"/>
              </a:solidFill>
            </a:endParaRPr>
          </a:p>
          <a:p>
            <a:r>
              <a:rPr lang="ru-RU" sz="5100" b="1" dirty="0">
                <a:solidFill>
                  <a:srgbClr val="0000FF"/>
                </a:solidFill>
              </a:rPr>
              <a:t>Задачи:</a:t>
            </a:r>
            <a:r>
              <a:rPr lang="ru-RU" sz="5100" dirty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	</a:t>
            </a:r>
            <a:endParaRPr lang="ru-RU" sz="5100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ru-RU" sz="5100" dirty="0" smtClean="0">
                <a:solidFill>
                  <a:srgbClr val="0000FF"/>
                </a:solidFill>
              </a:rPr>
              <a:t>     1</a:t>
            </a:r>
            <a:r>
              <a:rPr lang="ru-RU" sz="5100" dirty="0">
                <a:solidFill>
                  <a:srgbClr val="0000FF"/>
                </a:solidFill>
              </a:rPr>
              <a:t>. </a:t>
            </a:r>
            <a:r>
              <a:rPr lang="ru-RU" sz="5100" dirty="0" smtClean="0">
                <a:solidFill>
                  <a:srgbClr val="0000FF"/>
                </a:solidFill>
              </a:rPr>
              <a:t>Дать представление о внешнем виде зайца, характерных </a:t>
            </a:r>
          </a:p>
          <a:p>
            <a:pPr>
              <a:buNone/>
            </a:pPr>
            <a:r>
              <a:rPr lang="ru-RU" sz="5100" dirty="0" smtClean="0">
                <a:solidFill>
                  <a:srgbClr val="0000FF"/>
                </a:solidFill>
              </a:rPr>
              <a:t>	особенностях его передвижения, образе питания.</a:t>
            </a:r>
            <a:r>
              <a:rPr lang="ru-RU" sz="5100" dirty="0">
                <a:solidFill>
                  <a:srgbClr val="0000FF"/>
                </a:solidFill>
              </a:rPr>
              <a:t/>
            </a:r>
            <a:br>
              <a:rPr lang="ru-RU" sz="5100" dirty="0">
                <a:solidFill>
                  <a:srgbClr val="0000FF"/>
                </a:solidFill>
              </a:rPr>
            </a:br>
            <a:r>
              <a:rPr lang="ru-RU" sz="5100" dirty="0" smtClean="0">
                <a:solidFill>
                  <a:srgbClr val="0000FF"/>
                </a:solidFill>
              </a:rPr>
              <a:t>2. Обогащать и активизировать словарь по теме.</a:t>
            </a:r>
            <a:r>
              <a:rPr lang="ru-RU" sz="5100" dirty="0">
                <a:solidFill>
                  <a:srgbClr val="0000FF"/>
                </a:solidFill>
              </a:rPr>
              <a:t/>
            </a:r>
            <a:br>
              <a:rPr lang="ru-RU" sz="5100" dirty="0">
                <a:solidFill>
                  <a:srgbClr val="0000FF"/>
                </a:solidFill>
              </a:rPr>
            </a:br>
            <a:r>
              <a:rPr lang="ru-RU" sz="5100" dirty="0">
                <a:solidFill>
                  <a:srgbClr val="0000FF"/>
                </a:solidFill>
              </a:rPr>
              <a:t>3. Воспитывать доброе, заботливое отношение к </a:t>
            </a:r>
            <a:r>
              <a:rPr lang="ru-RU" sz="5100" dirty="0" smtClean="0">
                <a:solidFill>
                  <a:srgbClr val="0000FF"/>
                </a:solidFill>
              </a:rPr>
              <a:t>животным.</a:t>
            </a:r>
            <a:endParaRPr lang="ru-RU" sz="5100" dirty="0">
              <a:solidFill>
                <a:srgbClr val="0000FF"/>
              </a:solidFill>
            </a:endParaRPr>
          </a:p>
          <a:p>
            <a:r>
              <a:rPr lang="ru-RU" sz="5100" b="1" dirty="0" smtClean="0">
                <a:solidFill>
                  <a:srgbClr val="0000FF"/>
                </a:solidFill>
              </a:rPr>
              <a:t>Ожидаемые результаты проекта.</a:t>
            </a:r>
            <a:endParaRPr lang="ru-RU" sz="5100" dirty="0" smtClean="0">
              <a:solidFill>
                <a:srgbClr val="0000FF"/>
              </a:solidFill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5100" dirty="0" smtClean="0">
                <a:solidFill>
                  <a:srgbClr val="0000FF"/>
                </a:solidFill>
              </a:rPr>
              <a:t>У детей появляется интерес к животным.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5100" dirty="0" smtClean="0">
                <a:solidFill>
                  <a:srgbClr val="0000FF"/>
                </a:solidFill>
              </a:rPr>
              <a:t>Дети узнают животное на картинке, в игрушке и называют его отличительные особенности.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5100" dirty="0" smtClean="0">
                <a:solidFill>
                  <a:srgbClr val="0000FF"/>
                </a:solidFill>
              </a:rPr>
              <a:t>Воспитывается заботливое, чуткое, внимательное 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solidFill>
                  <a:srgbClr val="0000FF"/>
                </a:solidFill>
              </a:rPr>
              <a:t>	отношение к ним.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0050" y="5924221"/>
            <a:ext cx="2047363" cy="16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Zcy;&amp;iecy;&amp;lcy;&amp;iecy;&amp;ncy;&amp;ycy;&amp;jcy; &amp;vcy;&amp;iecy;&amp;scy;&amp;iecy;&amp;ncy;&amp;ncy;&amp;icy;&amp;jcy; &amp;fcy;&amp;ocy;&amp;ncy; Green spring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447" y="302802"/>
            <a:ext cx="9494044" cy="83462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0000FF"/>
                </a:solidFill>
              </a:rPr>
              <a:t>Этапы </a:t>
            </a:r>
            <a:r>
              <a:rPr lang="ru-RU" b="1" dirty="0">
                <a:solidFill>
                  <a:srgbClr val="0000FF"/>
                </a:solidFill>
              </a:rPr>
              <a:t>проекта:</a:t>
            </a:r>
            <a:r>
              <a:rPr lang="ru-RU" dirty="0">
                <a:solidFill>
                  <a:srgbClr val="0000FF"/>
                </a:solidFill>
              </a:rPr>
              <a:t/>
            </a:r>
            <a:br>
              <a:rPr lang="ru-RU" dirty="0">
                <a:solidFill>
                  <a:srgbClr val="0000FF"/>
                </a:solidFill>
              </a:rPr>
            </a:b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1-й этап. </a:t>
            </a:r>
            <a:r>
              <a:rPr lang="ru-RU" dirty="0" err="1">
                <a:solidFill>
                  <a:srgbClr val="0000FF"/>
                </a:solidFill>
              </a:rPr>
              <a:t>Целеполагание</a:t>
            </a:r>
            <a:r>
              <a:rPr lang="ru-RU" dirty="0">
                <a:solidFill>
                  <a:srgbClr val="0000FF"/>
                </a:solidFill>
              </a:rPr>
              <a:t>. (Выявление проблемы, определение цели, задач.)</a:t>
            </a:r>
          </a:p>
          <a:p>
            <a:r>
              <a:rPr lang="ru-RU" b="1" dirty="0">
                <a:solidFill>
                  <a:srgbClr val="0000FF"/>
                </a:solidFill>
              </a:rPr>
              <a:t>2-й этап. </a:t>
            </a:r>
            <a:r>
              <a:rPr lang="ru-RU" dirty="0">
                <a:solidFill>
                  <a:srgbClr val="0000FF"/>
                </a:solidFill>
              </a:rPr>
              <a:t>Разработка проекта. Поиск решения задач проекта.</a:t>
            </a:r>
          </a:p>
          <a:p>
            <a:r>
              <a:rPr lang="ru-RU" b="1" dirty="0">
                <a:solidFill>
                  <a:srgbClr val="0000FF"/>
                </a:solidFill>
              </a:rPr>
              <a:t>3-й этап. </a:t>
            </a:r>
            <a:r>
              <a:rPr lang="ru-RU" dirty="0">
                <a:solidFill>
                  <a:srgbClr val="0000FF"/>
                </a:solidFill>
              </a:rPr>
              <a:t>Выполнение проекта. (Практическая деятельность по решению проблемы, планирование совместной деятельности.) </a:t>
            </a:r>
          </a:p>
          <a:p>
            <a:r>
              <a:rPr lang="ru-RU" b="1" dirty="0">
                <a:solidFill>
                  <a:srgbClr val="0000FF"/>
                </a:solidFill>
              </a:rPr>
              <a:t>4-й этап. </a:t>
            </a:r>
            <a:r>
              <a:rPr lang="ru-RU" dirty="0">
                <a:solidFill>
                  <a:srgbClr val="0000FF"/>
                </a:solidFill>
              </a:rPr>
              <a:t>Подведение итогов. (Презентация в виде выставки детских работ и иллюстраций к занятиям.)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7339" y="6003613"/>
            <a:ext cx="1765843" cy="141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&amp;Zcy;&amp;iecy;&amp;lcy;&amp;iecy;&amp;ncy;&amp;ycy;&amp;jcy; &amp;vcy;&amp;iecy;&amp;scy;&amp;iecy;&amp;ncy;&amp;ncy;&amp;icy;&amp;jcy; &amp;fcy;&amp;ocy;&amp;ncy; Green spring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447" y="604945"/>
            <a:ext cx="9494044" cy="1111490"/>
          </a:xfrm>
        </p:spPr>
        <p:txBody>
          <a:bodyPr>
            <a:normAutofit fontScale="90000"/>
          </a:bodyPr>
          <a:lstStyle/>
          <a:p>
            <a:r>
              <a:rPr lang="ru-RU" sz="3500" b="1" dirty="0" smtClean="0">
                <a:solidFill>
                  <a:srgbClr val="0000FF"/>
                </a:solidFill>
              </a:rPr>
              <a:t>"В гости к нам пришел Зайчишка, длинноухий шалунишка..."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290165" y="1557651"/>
          <a:ext cx="10051680" cy="583552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47555"/>
                <a:gridCol w="3605990"/>
                <a:gridCol w="4498134"/>
              </a:tblGrid>
              <a:tr h="907352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День</a:t>
                      </a:r>
                      <a:endParaRPr lang="ru-RU" sz="1800" baseline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489" marR="105489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Организованная образовательная деятельность детей</a:t>
                      </a:r>
                      <a:endParaRPr lang="ru-RU" sz="1800" baseline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489" marR="105489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Совместная деятельность детей и взрослых</a:t>
                      </a:r>
                      <a:endParaRPr lang="ru-RU" sz="1800" baseline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489" marR="105489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11751"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ru-RU" sz="18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неделя</a:t>
                      </a:r>
                      <a:endParaRPr lang="ru-RU" sz="1800" b="1" baseline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489" marR="105489" marT="50408" marB="504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Беседа “В гости к нам пришел Зайчишка, длинноухий шалунишка…”. Презентация “Заинька-зайка”.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Приложение 1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Цель. Познакомить детей с зайцем. Формировать первые представления об их жизни в лесу. Учить детей отвечать на вопросы воспитателя. Учить правильно, подбирать прилагательные и глаголы. Активизировать словарь. Воспитывать у детей доброе отношение и любовь к животным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489" marR="105489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Чтение. Знакомство с произведениями о зайчике. </a:t>
                      </a:r>
                      <a:r>
                        <a:rPr lang="ru-RU" sz="15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4"/>
                        </a:rPr>
                        <a:t>.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Русская народная сказка “Лиса, заяц и петух”,Ю. Коваль «Заячьи тропы»</a:t>
                      </a:r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4"/>
                        </a:rPr>
                        <a:t>Приложение 10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Пальчиковые игры: 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“Зайка” 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Приложение 11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Физкультурные минутки: “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Зайка” ,”Охотники и зайцы”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6"/>
                        </a:rPr>
                        <a:t>Приложение 12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Подвижные игры: 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“Зайцы и волк”, “Солнечный зайчик”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7"/>
                        </a:rPr>
                        <a:t>Приложение 13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Хороводные игры: 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“Зайка”.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Приложение 14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Дидактические игры: “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Помоги зайчику”. Игровая ситуация “Встреча гостей”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8"/>
                        </a:rPr>
                        <a:t>Приложение 15</a:t>
                      </a:r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489" marR="105489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Рисунок 10" descr="&amp;Pcy;&amp;acy;&amp;scy;&amp;khcy;&amp;acy;&amp;lcy;&amp;softcy;&amp;ncy;&amp;ycy;&amp;iecy; &amp;zcy;&amp;acy;&amp;jcy;&amp;chcy;&amp;icy;&amp;kcy;&amp;icy; &amp;icy; &amp;kcy;&amp;rcy;&amp;ocy;&amp;lcy;&amp;icy;&amp;kcy;&amp;icy; - &amp;kcy;&amp;lcy;&amp;icy;&amp;pcy;&amp;acy;&amp;rcy;&amp;tcy; &amp;ncy;&amp;acy; &amp;pcy;&amp;rcy;&amp;ocy;&amp;zcy;&amp;rcy;&amp;acy;&amp;chcy;&amp;ncy;&amp;ocy;&amp;mcy; &amp;fcy;&amp;ocy;&amp;ncy;&amp;iecy; &amp;kcy; &amp;pcy;&amp;rcy;&amp;acy;&amp;zcy;&amp;dcy;&amp;ncy;&amp;icy;&amp;kcy;&amp;ucy; &quot; &amp;Vcy;&amp;ycy;&amp;pcy;&amp;ucy;&amp;scy;&amp;kcy;&amp;ncy;&amp;ycy;&amp;iecy; &amp;fcy;&amp;ocy;&amp;tcy;&amp;ocy;&amp;kcy;&amp;ncy;&amp;icy;&amp;gcy;&amp;icy;, &amp;dcy;&amp;iecy;&amp;tcy;&amp;scy;&amp;kcy;&amp;icy;&amp;iecy; &amp;pcy;&amp;ocy;&amp;rcy;&amp;tcy;&amp;rcy;&amp;iecy;&amp;tcy;&amp;ycy;, &amp;scy;&amp;vcy;&amp;acy;&amp;dcy;&amp;iecy;&amp;bcy;&amp;ncy;&amp;ycy;&amp;iecy; &amp;fcy;&amp;ocy;&amp;tcy;&amp;ocy;&amp;acy;&amp;lcy;&amp;softcy;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6309" y="5130298"/>
            <a:ext cx="2492152" cy="19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&amp;Zcy;&amp;iecy;&amp;lcy;&amp;iecy;&amp;ncy;&amp;ycy;&amp;jcy; &amp;vcy;&amp;iecy;&amp;scy;&amp;iecy;&amp;ncy;&amp;ncy;&amp;icy;&amp;jcy; &amp;fcy;&amp;ocy;&amp;ncy; Green spring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207095" y="0"/>
          <a:ext cx="10094640" cy="734175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48037"/>
                <a:gridCol w="3298212"/>
                <a:gridCol w="5148392"/>
              </a:tblGrid>
              <a:tr h="3670879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II  </a:t>
                      </a:r>
                      <a:r>
                        <a:rPr lang="ru-RU" sz="1800" b="1" kern="12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неделя </a:t>
                      </a:r>
                      <a:endParaRPr lang="ru-RU" sz="1800" baseline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489" marR="105489" marT="50408" marB="504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Организованная образовательная деятельность (интеграция областей Коммуникация и Художественное творчество) “На лесной опушке”. </a:t>
                      </a:r>
                      <a:r>
                        <a:rPr lang="ru-RU" sz="1500" b="1" u="sng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Приложение 2</a:t>
                      </a:r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5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Цели. Уточнить приметы зимы. Развивать речь детей. Учить аккуратно, наклеивать готовые формы на лист бумаги. Создать радостное настроение у детей. 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489" marR="105489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Чтение. Знакомство с произведениями о зайчике. Русская народная сказка “</a:t>
                      </a:r>
                      <a:r>
                        <a:rPr lang="ru-RU" sz="15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Заюшкина</a:t>
                      </a:r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избушка” Ю. Коваль “Заячьи тропы”, Е. </a:t>
                      </a:r>
                      <a:r>
                        <a:rPr lang="ru-RU" sz="15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Бехлерова</a:t>
                      </a:r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“Капустный лист”.</a:t>
                      </a:r>
                      <a:endParaRPr lang="ru-RU" sz="15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u="sng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Приложение 10</a:t>
                      </a:r>
                      <a:endParaRPr lang="ru-RU" sz="15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Пальчиковые игры: “Зайчик”</a:t>
                      </a:r>
                      <a:endParaRPr lang="ru-RU" sz="15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="1" u="sng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4"/>
                        </a:rPr>
                        <a:t>Приложение 11</a:t>
                      </a:r>
                      <a:endParaRPr lang="ru-RU" sz="15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Подвижные игры: “Зайка беленький сидит”</a:t>
                      </a:r>
                      <a:endParaRPr lang="ru-RU" sz="15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u="sng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Приложение 13</a:t>
                      </a:r>
                      <a:endParaRPr lang="ru-RU" sz="15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Хороводные игры: “Заинька, выйди в сад…”,. </a:t>
                      </a:r>
                      <a:r>
                        <a:rPr lang="ru-RU" sz="1500" b="1" u="sng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Приложение 14</a:t>
                      </a:r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5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Дидактические игры “Угости зайку”</a:t>
                      </a:r>
                      <a:endParaRPr lang="ru-RU" sz="15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u="sng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6"/>
                        </a:rPr>
                        <a:t>Приложение 15</a:t>
                      </a:r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5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Мозаика “Картинка для Зайчика”.	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489" marR="105489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0879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III </a:t>
                      </a:r>
                      <a:r>
                        <a:rPr lang="ru-RU" sz="1800" b="1" kern="12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неделя</a:t>
                      </a:r>
                      <a:endParaRPr lang="ru-RU" sz="1800" baseline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489" marR="105489" marT="50408" marB="504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Организованная образовательная деятельность </a:t>
                      </a:r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“Спрячь зайку. Большой и маленький зайчики”.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7"/>
                        </a:rPr>
                        <a:t>Приложение 3</a:t>
                      </a:r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Цели. Побуждать детей к конструированию, учить строить из различных фигур стену, ставить один кубик (брусок или кирпичик) на другой; учить различать предметы по величине;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удвух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ногах на месте и с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продвижениемпражнять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детей в прыжках на 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489" marR="105489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Чтение. Знакомство с произведениями о зайчике.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Е.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Чарушин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“Заяц”, В. Орлов. “Заяц”,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Приложение 10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Пальчиковые игры: 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“Зайчики”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4"/>
                        </a:rPr>
                        <a:t>Приложение 11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Подвижные игры: 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“Морковка для зайчика”.</a:t>
                      </a:r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</a:p>
                    <a:p>
                      <a:r>
                        <a:rPr lang="ru-RU" sz="15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8"/>
                        </a:rPr>
                        <a:t>Приложение 13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Хороводные игры: 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“Зайка серый…”.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Приложение 14</a:t>
                      </a:r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Дидактические игры: 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“Мы – помощники”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6"/>
                        </a:rPr>
                        <a:t>Приложение 15</a:t>
                      </a:r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5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Рассматривание иллюстраций и картинок с изображением зайцев.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489" marR="105489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166" y="5844829"/>
            <a:ext cx="1743791" cy="139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&amp;Zcy;&amp;iecy;&amp;lcy;&amp;iecy;&amp;ncy;&amp;ycy;&amp;jcy; &amp;vcy;&amp;iecy;&amp;scy;&amp;iecy;&amp;ncy;&amp;ncy;&amp;icy;&amp;jcy; &amp;fcy;&amp;ocy;&amp;ncy; Green spring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247206" y="157502"/>
          <a:ext cx="10136941" cy="731240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49418"/>
                <a:gridCol w="4068352"/>
                <a:gridCol w="4119171"/>
              </a:tblGrid>
              <a:tr h="4489531">
                <a:tc>
                  <a:txBody>
                    <a:bodyPr/>
                    <a:lstStyle/>
                    <a:p>
                      <a:pPr marR="711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IV</a:t>
                      </a: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неделя</a:t>
                      </a:r>
                      <a:endParaRPr lang="ru-RU" sz="1800" dirty="0">
                        <a:latin typeface="Calibri"/>
                        <a:ea typeface="Times New Roman"/>
                      </a:endParaRPr>
                    </a:p>
                  </a:txBody>
                  <a:tcPr marL="79118" marR="79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Организованная образовательная </a:t>
                      </a: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деятельность (интеграция областей Чтение, Художественное творчество (лепка)). Стихотворение В. Хорола “Зайчик”. Морковка для зайчика. </a:t>
                      </a:r>
                      <a:r>
                        <a:rPr lang="ru-RU" sz="1500" b="1" u="sng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hlinkClick r:id="rId3"/>
                        </a:rPr>
                        <a:t>Приложение 4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Цель. Познакомить с содержанием стихотворения В. Хорола “Зайчик”, развивать память; закреплять умение раскатывать пластилин между ладонями, закреплять ранее приобретенные навыки; различать красный цвет, любоваться готовым изделием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79118" marR="791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Чтение. Знакомство с произведениями о зайчике. 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Г. </a:t>
                      </a:r>
                      <a:r>
                        <a:rPr lang="ru-RU" sz="1500" baseline="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Ладонщиков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“На поляне”, ,М. </a:t>
                      </a:r>
                      <a:r>
                        <a:rPr lang="ru-RU" sz="1500" baseline="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Клокова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“Зайчик ”,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О. Белявская “Кто это?”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u="sng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hlinkClick r:id="rId4"/>
                        </a:rPr>
                        <a:t>Приложение 10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Пальчиковые игры: 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“Зайка и охотник”.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u="sng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hlinkClick r:id="rId5"/>
                        </a:rPr>
                        <a:t>Приложение 11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Физкультурные минутки: 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“Зайка”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u="sng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hlinkClick r:id="rId6"/>
                        </a:rPr>
                        <a:t>Приложение 12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Подвижные игры: “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Медведь и добрые зайчата”, “Солнечные зайчики”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u="sng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hlinkClick r:id="rId7"/>
                        </a:rPr>
                        <a:t>Приложение 13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Хороводные игры: 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“Заинька”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u="sng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hlinkClick r:id="rId8"/>
                        </a:rPr>
                        <a:t>Приложение 14</a:t>
                      </a: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Дидактические игры: 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“Найди такую же картинку”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u="sng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hlinkClick r:id="rId9"/>
                        </a:rPr>
                        <a:t>Приложение 15</a:t>
                      </a: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Игра 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“Подари 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подарок</a:t>
                      </a:r>
                      <a:r>
                        <a:rPr lang="ru-RU" sz="1500" dirty="0" smtClean="0">
                          <a:latin typeface="Times New Roman"/>
                          <a:ea typeface="Times New Roman"/>
                        </a:rPr>
                        <a:t>”</a:t>
                      </a:r>
                      <a:r>
                        <a:rPr lang="ru-RU" sz="1500" dirty="0" err="1" smtClean="0">
                          <a:latin typeface="Times New Roman"/>
                          <a:ea typeface="Times New Roman"/>
                        </a:rPr>
                        <a:t>шш</a:t>
                      </a:r>
                      <a:endParaRPr lang="ru-RU" sz="1500" dirty="0">
                        <a:latin typeface="Calibri"/>
                        <a:ea typeface="Times New Roman"/>
                      </a:endParaRPr>
                    </a:p>
                  </a:txBody>
                  <a:tcPr marL="79118" marR="791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22872">
                <a:tc>
                  <a:txBody>
                    <a:bodyPr/>
                    <a:lstStyle/>
                    <a:p>
                      <a:pPr marL="71120" marR="711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V </a:t>
                      </a:r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неделя</a:t>
                      </a:r>
                      <a:endParaRPr lang="ru-RU" sz="1800" dirty="0">
                        <a:latin typeface="Calibri"/>
                        <a:ea typeface="Times New Roman"/>
                      </a:endParaRPr>
                    </a:p>
                  </a:txBody>
                  <a:tcPr marL="79118" marR="79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Организованная </a:t>
                      </a:r>
                      <a:r>
                        <a:rPr lang="ru-RU" sz="1500" b="1" dirty="0" smtClean="0">
                          <a:latin typeface="Times New Roman"/>
                          <a:ea typeface="Times New Roman"/>
                        </a:rPr>
                        <a:t>образовательная </a:t>
                      </a:r>
                      <a:r>
                        <a:rPr lang="ru-RU" sz="1500" b="1" dirty="0">
                          <a:latin typeface="Times New Roman"/>
                          <a:ea typeface="Times New Roman"/>
                        </a:rPr>
                        <a:t>деятельность по рисованию “Снег-снежок”.</a:t>
                      </a:r>
                      <a:endParaRPr lang="ru-RU" sz="15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hlinkClick r:id="rId10"/>
                        </a:rPr>
                        <a:t>Приложение 5</a:t>
                      </a:r>
                      <a:r>
                        <a:rPr lang="ru-RU" sz="1500" dirty="0"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500" dirty="0"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Times New Roman"/>
                        </a:rPr>
                        <a:t>Цель.</a:t>
                      </a:r>
                      <a:r>
                        <a:rPr lang="ru-RU" sz="1500" dirty="0">
                          <a:latin typeface="Times New Roman"/>
                          <a:ea typeface="Times New Roman"/>
                        </a:rPr>
                        <a:t> Продолжать воспитывать у детей доброе отношение к игровым персонажам, желание помогать им; закреплять умение правильно работать с изобразительными материалами, рисовать снег нетрадиционным способом методом тычка ватной палочкой, свободно располагать на всей поверхности листа.</a:t>
                      </a:r>
                      <a:endParaRPr lang="ru-RU" sz="1500" dirty="0">
                        <a:latin typeface="Calibri"/>
                        <a:ea typeface="Times New Roman"/>
                      </a:endParaRPr>
                    </a:p>
                  </a:txBody>
                  <a:tcPr marL="79118" marR="791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Times New Roman"/>
                        </a:rPr>
                        <a:t>Чтение. Знакомство с произведениями о зайчике. </a:t>
                      </a:r>
                      <a:r>
                        <a:rPr lang="ru-RU" sz="1500" dirty="0">
                          <a:latin typeface="Times New Roman"/>
                          <a:ea typeface="Times New Roman"/>
                        </a:rPr>
                        <a:t>И. </a:t>
                      </a:r>
                      <a:r>
                        <a:rPr lang="ru-RU" sz="1500" dirty="0" err="1" smtClean="0">
                          <a:latin typeface="Times New Roman"/>
                          <a:ea typeface="Times New Roman"/>
                        </a:rPr>
                        <a:t>Токмакова</a:t>
                      </a:r>
                      <a:r>
                        <a:rPr lang="ru-RU" sz="150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500" dirty="0">
                          <a:latin typeface="Times New Roman"/>
                          <a:ea typeface="Times New Roman"/>
                        </a:rPr>
                        <a:t>«Стой, зайчонок» , К. Журавлев “Солнечный зайчик”. Загадки о зайце</a:t>
                      </a:r>
                      <a:r>
                        <a:rPr lang="ru-RU" sz="1500" b="1" dirty="0"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500" dirty="0"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hlinkClick r:id="rId4"/>
                        </a:rPr>
                        <a:t>Приложение 10</a:t>
                      </a:r>
                      <a:r>
                        <a:rPr lang="ru-RU" sz="1500" dirty="0"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500" dirty="0"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Times New Roman"/>
                        </a:rPr>
                        <a:t>Подвижные игры: </a:t>
                      </a:r>
                      <a:r>
                        <a:rPr lang="ru-RU" sz="1500" dirty="0">
                          <a:latin typeface="Times New Roman"/>
                          <a:ea typeface="Times New Roman"/>
                        </a:rPr>
                        <a:t>“Аккуратные зайчата”.</a:t>
                      </a:r>
                      <a:endParaRPr lang="ru-RU" sz="1500" dirty="0"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hlinkClick r:id="rId7"/>
                        </a:rPr>
                        <a:t>Приложение 13</a:t>
                      </a:r>
                      <a:endParaRPr lang="ru-RU" sz="1500" dirty="0"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Times New Roman"/>
                        </a:rPr>
                        <a:t>Дидактические игры:  </a:t>
                      </a:r>
                      <a:r>
                        <a:rPr lang="ru-RU" sz="1500" dirty="0">
                          <a:latin typeface="Times New Roman"/>
                          <a:ea typeface="Times New Roman"/>
                        </a:rPr>
                        <a:t>“Парные картинки”.</a:t>
                      </a:r>
                      <a:endParaRPr lang="ru-RU" sz="1500" dirty="0"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hlinkClick r:id="rId9"/>
                        </a:rPr>
                        <a:t>Приложение 15</a:t>
                      </a:r>
                      <a:r>
                        <a:rPr lang="ru-RU" sz="1500" b="1" dirty="0"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500" dirty="0"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Times New Roman"/>
                        </a:rPr>
                        <a:t>Сюжетная игра </a:t>
                      </a:r>
                      <a:r>
                        <a:rPr lang="ru-RU" sz="1500" dirty="0">
                          <a:latin typeface="Times New Roman"/>
                          <a:ea typeface="Times New Roman"/>
                        </a:rPr>
                        <a:t>“Зайчата в гостях у ребят”.</a:t>
                      </a:r>
                      <a:endParaRPr lang="ru-RU" sz="1500" dirty="0">
                        <a:latin typeface="Calibri"/>
                        <a:ea typeface="Times New Roman"/>
                      </a:endParaRPr>
                    </a:p>
                  </a:txBody>
                  <a:tcPr marL="79118" marR="791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309" y="6265845"/>
            <a:ext cx="1577648" cy="126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&amp;Zcy;&amp;iecy;&amp;lcy;&amp;iecy;&amp;ncy;&amp;ycy;&amp;jcy; &amp;vcy;&amp;iecy;&amp;scy;&amp;iecy;&amp;ncy;&amp;ncy;&amp;icy;&amp;jcy; &amp;fcy;&amp;ocy;&amp;ncy; Green spring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48938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716" y="1708147"/>
            <a:ext cx="4497807" cy="157241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Рассматривание игрушки зайца и дидактическая игра   </a:t>
            </a:r>
            <a:r>
              <a:rPr lang="ru-RU" sz="2800" b="1" dirty="0">
                <a:solidFill>
                  <a:srgbClr val="0000FF"/>
                </a:solidFill>
              </a:rPr>
              <a:t>“Угости зайку”</a:t>
            </a:r>
            <a:r>
              <a:rPr lang="ru-RU" sz="3700" dirty="0"/>
              <a:t/>
            </a:r>
            <a:br>
              <a:rPr lang="ru-RU" sz="3700" dirty="0"/>
            </a:br>
            <a:endParaRPr lang="ru-RU" sz="3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26833" y="2264361"/>
            <a:ext cx="4394658" cy="130195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/>
              <a:t>                                                  </a:t>
            </a:r>
            <a:r>
              <a:rPr lang="ru-RU" sz="3000" b="1" dirty="0" smtClean="0">
                <a:solidFill>
                  <a:srgbClr val="0000FF"/>
                </a:solidFill>
              </a:rPr>
              <a:t>Хороводная игра:</a:t>
            </a:r>
            <a:endParaRPr lang="ru-RU" sz="3000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ru-RU" sz="3000" b="1" dirty="0" smtClean="0">
                <a:solidFill>
                  <a:srgbClr val="0000FF"/>
                </a:solidFill>
              </a:rPr>
              <a:t> </a:t>
            </a:r>
            <a:r>
              <a:rPr lang="ru-RU" sz="3000" b="1" dirty="0">
                <a:solidFill>
                  <a:srgbClr val="0000FF"/>
                </a:solidFill>
              </a:rPr>
              <a:t>“Зайка серый</a:t>
            </a:r>
            <a:r>
              <a:rPr lang="ru-RU" sz="3000" b="1" dirty="0" smtClean="0">
                <a:solidFill>
                  <a:srgbClr val="0000FF"/>
                </a:solidFill>
              </a:rPr>
              <a:t>…”</a:t>
            </a:r>
            <a:endParaRPr lang="ru-RU" sz="3000" dirty="0">
              <a:solidFill>
                <a:srgbClr val="0000FF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6834" y="3709193"/>
            <a:ext cx="4580739" cy="3071834"/>
          </a:xfrm>
          <a:prstGeom prst="flowChartAlternateProcess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470" y="5495143"/>
            <a:ext cx="2488891" cy="199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607" y="2923375"/>
            <a:ext cx="4383444" cy="3000396"/>
          </a:xfrm>
          <a:prstGeom prst="flowChartAlternateProcess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27447" y="302802"/>
            <a:ext cx="9494044" cy="906062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 marL="0" marR="0" lvl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Организованная образовательная деятельность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1267</Words>
  <Application>Microsoft Office PowerPoint</Application>
  <PresentationFormat>Произвольный</PresentationFormat>
  <Paragraphs>150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Игровой проект  «В гости к нам пришел Зайчишка, длинноухий шалунишка...»  для детей 2-3 лет </vt:lpstr>
      <vt:lpstr>Актуальность: </vt:lpstr>
      <vt:lpstr>ПАСПОРТ ПРОЕКТА </vt:lpstr>
      <vt:lpstr>Слайд 4</vt:lpstr>
      <vt:lpstr> Этапы проекта: </vt:lpstr>
      <vt:lpstr>"В гости к нам пришел Зайчишка, длинноухий шалунишка..." </vt:lpstr>
      <vt:lpstr>Слайд 7</vt:lpstr>
      <vt:lpstr>Слайд 8</vt:lpstr>
      <vt:lpstr>Рассматривание игрушки зайца и дидактическая игра   “Угости зайку” </vt:lpstr>
      <vt:lpstr>«Морковка для зайчика» - лепка </vt:lpstr>
      <vt:lpstr>         </vt:lpstr>
      <vt:lpstr>Слайд 12</vt:lpstr>
      <vt:lpstr>Пальчиковые     игры:  «Зайка- серые ушки»,   «Мы капусту рубим-рубим…» </vt:lpstr>
      <vt:lpstr> 1. Дети узнают зайчика на картинке, в игрушке и называют его отличительные особенности (пушистый; длинные ушки, короткий хвост; прыгает быстро; ест морковку, капусту и т.д.) 2. С желанием играют в подвижные игры, имитируя движения зайца. 3. В играх проявляют  заботливое, чуткое, внимательное отношение к нему.  </vt:lpstr>
      <vt:lpstr>Литература </vt:lpstr>
      <vt:lpstr>Зайчик</vt:lpstr>
      <vt:lpstr>Зайчик живёт в лесу</vt:lpstr>
      <vt:lpstr>Заяц живёт в норке, которую он роет сам. Так он прячется от врагов: лисы и волка</vt:lpstr>
      <vt:lpstr>Лиса и волк охотятся на зайца, чтобы съесть</vt:lpstr>
      <vt:lpstr>Летом заяц ест разную травку, яблоки, семена, ягоды, очень любит морковку и капусту</vt:lpstr>
      <vt:lpstr>Зимой заяц грызет кору деревьев</vt:lpstr>
      <vt:lpstr>Летом он серенький и его трудно увидеть в лесу</vt:lpstr>
      <vt:lpstr>А зимой он белый и его совсем не видно на снегу</vt:lpstr>
      <vt:lpstr>Зайцы очень любят играть</vt:lpstr>
      <vt:lpstr>Маленький зайчонок рад встрече  с мамой</vt:lpstr>
      <vt:lpstr>Длинное ухо, комочек пуха, прыгает ловко, любит морковку</vt:lpstr>
      <vt:lpstr>По полю скачет – ушки прячет, Встанет столбом – ушки торчком</vt:lpstr>
      <vt:lpstr>Зимой – белый, а летом - серый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Игровой проект в первой младшей группе "В гости к нам пришел Зайчишка, длинноухий шалунишка..." </dc:title>
  <dc:creator>Admin</dc:creator>
  <cp:lastModifiedBy>5</cp:lastModifiedBy>
  <cp:revision>41</cp:revision>
  <dcterms:created xsi:type="dcterms:W3CDTF">2015-11-28T10:36:16Z</dcterms:created>
  <dcterms:modified xsi:type="dcterms:W3CDTF">2016-03-29T05:29:15Z</dcterms:modified>
</cp:coreProperties>
</file>