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0"/>
  </p:notesMasterIdLst>
  <p:sldIdLst>
    <p:sldId id="256" r:id="rId2"/>
    <p:sldId id="267" r:id="rId3"/>
    <p:sldId id="270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72" r:id="rId13"/>
    <p:sldId id="273" r:id="rId14"/>
    <p:sldId id="271" r:id="rId15"/>
    <p:sldId id="269" r:id="rId16"/>
    <p:sldId id="274" r:id="rId17"/>
    <p:sldId id="275" r:id="rId18"/>
    <p:sldId id="276" r:id="rId19"/>
    <p:sldId id="278" r:id="rId20"/>
    <p:sldId id="283" r:id="rId21"/>
    <p:sldId id="277" r:id="rId22"/>
    <p:sldId id="280" r:id="rId23"/>
    <p:sldId id="281" r:id="rId24"/>
    <p:sldId id="287" r:id="rId25"/>
    <p:sldId id="284" r:id="rId26"/>
    <p:sldId id="286" r:id="rId27"/>
    <p:sldId id="285" r:id="rId28"/>
    <p:sldId id="28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C77"/>
    <a:srgbClr val="7E1476"/>
    <a:srgbClr val="005828"/>
    <a:srgbClr val="011C7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7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8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659D9E-F230-4497-B04B-7663E290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98E1A-C11D-4966-B597-56B9B9F3876A}" type="slidenum">
              <a:rPr lang="ru-RU"/>
              <a:pPr/>
              <a:t>1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59D9E-F230-4497-B04B-7663E2905F8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58232C-097C-4A78-A838-A1DDF25D4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3364-3E83-42D4-8BE8-669C6BE25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1D74-6EFA-4CD0-9062-7B9AA0C2E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C674B-C258-421F-BE4B-F9DAF30C8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91CC-DFE2-4296-B879-8780EC454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4FD16-46D0-4222-ACAB-B985FBB54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F49E-C7CB-4FCD-AA7C-34050CC9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C7A2-2161-4A98-A62B-62E4D15F2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D90F-F7DD-4275-A05D-57C97481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EBABF-EB8F-489D-AB50-410FE9409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FBEC3-A27A-44D7-9261-64E6DF029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5345-97F5-47B9-B4B5-FDAC7C995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3835-B4F9-4F6B-AA9B-B566D718E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ECA40E9-0088-496F-882F-AE53F6D8D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7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8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5728"/>
            <a:ext cx="7086600" cy="2928958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3600" b="1" i="1" dirty="0" smtClean="0"/>
              <a:t>Тема: </a:t>
            </a:r>
            <a:br>
              <a:rPr lang="ru-RU" sz="3600" b="1" i="1" dirty="0" smtClean="0"/>
            </a:br>
            <a:r>
              <a:rPr lang="ru-RU" sz="3600" b="1" i="1" dirty="0" smtClean="0"/>
              <a:t>МОТИВАЦИЯ, </a:t>
            </a:r>
            <a:br>
              <a:rPr lang="ru-RU" sz="3600" b="1" i="1" dirty="0" smtClean="0"/>
            </a:br>
            <a:r>
              <a:rPr lang="ru-RU" sz="3600" b="1" i="1" dirty="0" smtClean="0"/>
              <a:t>ПОТРЕБНОСТИ и  </a:t>
            </a:r>
            <a:br>
              <a:rPr lang="ru-RU" sz="3600" b="1" i="1" dirty="0" smtClean="0"/>
            </a:br>
            <a:r>
              <a:rPr lang="ru-RU" sz="3600" b="1" i="1" dirty="0" smtClean="0"/>
              <a:t>ДЕЛЕГИРОВАНИЕ.</a:t>
            </a:r>
          </a:p>
        </p:txBody>
      </p:sp>
      <p:pic>
        <p:nvPicPr>
          <p:cNvPr id="1027" name="Picture 3" descr="C:\Users\Гавриловы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357562"/>
            <a:ext cx="592935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dirty="0" smtClean="0"/>
              <a:t>Свободное время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9138"/>
            <a:ext cx="4533902" cy="436882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 может поощрять подчиненных за хорошую работу увеличением продолжительности отпуска, давать работнику задание на день и отпускать его с работы, если оно выполнено раньше.</a:t>
            </a:r>
          </a:p>
        </p:txBody>
      </p:sp>
      <p:pic>
        <p:nvPicPr>
          <p:cNvPr id="10244" name="Picture 7" descr="r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 rot="416220">
            <a:off x="4852336" y="2097288"/>
            <a:ext cx="4140200" cy="2759075"/>
          </a:xfrm>
          <a:noFill/>
        </p:spPr>
      </p:pic>
      <p:pic>
        <p:nvPicPr>
          <p:cNvPr id="10245" name="Picture 6" descr="redarrowu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21014177">
            <a:off x="6078228" y="4667698"/>
            <a:ext cx="2635250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dirty="0" smtClean="0"/>
              <a:t>Интерес к  работе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37544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Многие ищут такую работу, которая требовала бы мастерства и не была бы слишком простой. Само содержание работы может мотивировать работников.</a:t>
            </a:r>
          </a:p>
        </p:txBody>
      </p:sp>
      <p:pic>
        <p:nvPicPr>
          <p:cNvPr id="11268" name="Picture 7" descr="Безымянны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663" y="1916113"/>
            <a:ext cx="4319587" cy="431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ПОТРЕБНОСТИ</a:t>
            </a:r>
            <a:r>
              <a:rPr lang="ru-RU" sz="4800" b="1" dirty="0" smtClean="0"/>
              <a:t> - 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57356" y="1981200"/>
            <a:ext cx="6715171" cy="1590676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Причина поступков человека, первоисточником и движущей силы его деятельности.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im2-tub-ru.yandex.net/i?id=284733159-4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15025"/>
            <a:ext cx="3929058" cy="38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Пирамида потребностей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nag.ru:90/upload/images/19313/80488499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85413"/>
            <a:ext cx="6929486" cy="4915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8319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Упрощенная модель мотивации поведения через потребности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Текст 5"/>
          <p:cNvGrpSpPr>
            <a:grpSpLocks noGrp="1"/>
          </p:cNvGrpSpPr>
          <p:nvPr>
            <p:ph type="body" sz="half" idx="1"/>
          </p:nvPr>
        </p:nvGrpSpPr>
        <p:grpSpPr>
          <a:xfrm>
            <a:off x="285720" y="2143116"/>
            <a:ext cx="8643997" cy="3952884"/>
            <a:chOff x="323528" y="2636912"/>
            <a:chExt cx="8496944" cy="292453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23528" y="2636912"/>
              <a:ext cx="201622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Потребности (недостаток чего-либо)</a:t>
              </a:r>
              <a:endParaRPr lang="ru-RU" sz="2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87824" y="2636912"/>
              <a:ext cx="1728192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Побуждения или мотивы</a:t>
              </a:r>
              <a:endParaRPr lang="ru-RU" sz="2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20072" y="2636912"/>
              <a:ext cx="158417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Поведение (действия)</a:t>
              </a:r>
              <a:endParaRPr lang="ru-RU" sz="20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36296" y="2636912"/>
              <a:ext cx="158417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Цель</a:t>
              </a:r>
              <a:endParaRPr lang="ru-RU" sz="20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11760" y="4337315"/>
              <a:ext cx="4392488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Результат удовлетворения потребностей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ru-RU" sz="2000" dirty="0" smtClean="0"/>
                <a:t>Удовлетворение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ru-RU" sz="2000" dirty="0" smtClean="0"/>
                <a:t>Частичное удовлетворение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ru-RU" sz="2000" dirty="0" smtClean="0"/>
                <a:t>Отсутствие удовлетворения</a:t>
              </a:r>
              <a:endParaRPr lang="ru-RU" sz="2000" dirty="0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339752" y="3212976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8" idx="3"/>
            </p:cNvCxnSpPr>
            <p:nvPr/>
          </p:nvCxnSpPr>
          <p:spPr>
            <a:xfrm>
              <a:off x="4716016" y="321297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9" idx="3"/>
            </p:cNvCxnSpPr>
            <p:nvPr/>
          </p:nvCxnSpPr>
          <p:spPr>
            <a:xfrm>
              <a:off x="6804248" y="3212976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Соединительная линия уступом 15"/>
            <p:cNvCxnSpPr>
              <a:stCxn id="10" idx="2"/>
            </p:cNvCxnSpPr>
            <p:nvPr/>
          </p:nvCxnSpPr>
          <p:spPr>
            <a:xfrm rot="5400000">
              <a:off x="6836145" y="3757143"/>
              <a:ext cx="1160343" cy="122413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Соединительная линия уступом 20"/>
            <p:cNvCxnSpPr>
              <a:stCxn id="11" idx="1"/>
            </p:cNvCxnSpPr>
            <p:nvPr/>
          </p:nvCxnSpPr>
          <p:spPr>
            <a:xfrm rot="10800000">
              <a:off x="1331640" y="3789041"/>
              <a:ext cx="1080120" cy="1160343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потребностей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2500306"/>
            <a:ext cx="5286412" cy="1162048"/>
          </a:xfrm>
        </p:spPr>
        <p:txBody>
          <a:bodyPr/>
          <a:lstStyle/>
          <a:p>
            <a:r>
              <a:rPr lang="ru-RU" dirty="0" smtClean="0"/>
              <a:t>Первичные потребности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 bwMode="auto">
          <a:xfrm>
            <a:off x="7000892" y="4429132"/>
            <a:ext cx="21431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335756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являются по своей природе физиологическими и, как правило, врожденными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5-tub-ru.yandex.net/i?id=246013789-5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0" y="2000240"/>
            <a:ext cx="2857520" cy="2143140"/>
          </a:xfrm>
          <a:prstGeom prst="rect">
            <a:avLst/>
          </a:prstGeom>
          <a:noFill/>
        </p:spPr>
      </p:pic>
      <p:pic>
        <p:nvPicPr>
          <p:cNvPr id="3076" name="Picture 4" descr="http://im0-tub-ru.yandex.net/i?id=53142606-1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901220"/>
            <a:ext cx="3000396" cy="1956780"/>
          </a:xfrm>
          <a:prstGeom prst="rect">
            <a:avLst/>
          </a:prstGeom>
          <a:noFill/>
        </p:spPr>
      </p:pic>
      <p:pic>
        <p:nvPicPr>
          <p:cNvPr id="3078" name="Picture 6" descr="http://im4-tub-ru.yandex.net/i?id=63855481-1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27" y="4143380"/>
            <a:ext cx="3333773" cy="2500330"/>
          </a:xfrm>
          <a:prstGeom prst="rect">
            <a:avLst/>
          </a:prstGeom>
          <a:noFill/>
        </p:spPr>
      </p:pic>
      <p:pic>
        <p:nvPicPr>
          <p:cNvPr id="3080" name="Picture 8" descr="http://im6-tub-ru.yandex.net/i?id=206925087-0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84"/>
            <a:ext cx="3214674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Вторичные потребности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1785926"/>
            <a:ext cx="7929618" cy="1714512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 природе своей психологические (потребности в успехе, уважении, привязанности, власти и потребность в принадлежности кому или чему-либо)</a:t>
            </a:r>
          </a:p>
          <a:p>
            <a:endParaRPr lang="ru-RU" dirty="0"/>
          </a:p>
        </p:txBody>
      </p:sp>
      <p:pic>
        <p:nvPicPr>
          <p:cNvPr id="2050" name="Picture 2" descr="http://im0-tub-ru.yandex.net/i?id=80422582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3776674" cy="2529023"/>
          </a:xfrm>
          <a:prstGeom prst="rect">
            <a:avLst/>
          </a:prstGeom>
          <a:noFill/>
        </p:spPr>
      </p:pic>
      <p:pic>
        <p:nvPicPr>
          <p:cNvPr id="2052" name="Picture 4" descr="http://im2-tub-ru.yandex.net/i?id=170918890-0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143366"/>
            <a:ext cx="3619512" cy="2714634"/>
          </a:xfrm>
          <a:prstGeom prst="rect">
            <a:avLst/>
          </a:prstGeom>
          <a:noFill/>
        </p:spPr>
      </p:pic>
      <p:pic>
        <p:nvPicPr>
          <p:cNvPr id="2056" name="Picture 8" descr="http://im6-tub-ru.yandex.net/i?id=133824489-2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6416" y="3571876"/>
            <a:ext cx="333758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9"/>
            <a:ext cx="7497789" cy="118902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Иерархия потребностей по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Маслоу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4488"/>
            <a:ext cx="8430204" cy="485778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ДЕЛЕГИРОВАНИЕ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3108" y="1981200"/>
            <a:ext cx="6643734" cy="2090742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Передача менеджером полномочий и ответственности за выполнение задач одному или нескольким подчинённым.</a:t>
            </a:r>
            <a:endParaRPr lang="ru-RU" b="1" i="1" dirty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im6-tub-ru.yandex.net/i?id=18602894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000504"/>
            <a:ext cx="3857619" cy="257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Picture 4" descr="http://im2-tub-ru.yandex.net/i?id=58175911-4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2700826" cy="378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285728"/>
            <a:ext cx="7569227" cy="857256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Правила делегирования полномочий</a:t>
            </a:r>
            <a:endParaRPr lang="ru-RU" sz="33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1857364"/>
            <a:ext cx="8429684" cy="45720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i="1" dirty="0" smtClean="0">
                <a:solidFill>
                  <a:srgbClr val="7E1476"/>
                </a:solidFill>
                <a:latin typeface="Times New Roman" pitchFamily="18" charset="0"/>
                <a:cs typeface="Times New Roman" pitchFamily="18" charset="0"/>
              </a:rPr>
              <a:t>Понимание главных целей решаемых проблем при передаче полномочий подчинённым;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7E1476"/>
                </a:solidFill>
                <a:latin typeface="Times New Roman" pitchFamily="18" charset="0"/>
                <a:cs typeface="Times New Roman" pitchFamily="18" charset="0"/>
              </a:rPr>
              <a:t>       Делегирование полномочий в первую очередь способным, инициативным работникам;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7E1476"/>
                </a:solidFill>
                <a:latin typeface="Times New Roman" pitchFamily="18" charset="0"/>
                <a:cs typeface="Times New Roman" pitchFamily="18" charset="0"/>
              </a:rPr>
              <a:t>Объективная оценка возможного риска;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7E1476"/>
                </a:solidFill>
                <a:latin typeface="Times New Roman" pitchFamily="18" charset="0"/>
                <a:cs typeface="Times New Roman" pitchFamily="18" charset="0"/>
              </a:rPr>
              <a:t>Выбирать помощников с учётом мнения группы.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7E1476"/>
                </a:solidFill>
                <a:latin typeface="Times New Roman" pitchFamily="18" charset="0"/>
                <a:cs typeface="Times New Roman" pitchFamily="18" charset="0"/>
              </a:rPr>
              <a:t>Регулярное консультирование и контроль за работой сотрудников;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96838"/>
            <a:ext cx="4429156" cy="1260460"/>
          </a:xfrm>
        </p:spPr>
        <p:txBody>
          <a:bodyPr/>
          <a:lstStyle/>
          <a:p>
            <a:r>
              <a:rPr lang="ru-RU" dirty="0" smtClean="0"/>
              <a:t>Цели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9325" y="1857364"/>
            <a:ext cx="7661275" cy="4500594"/>
          </a:xfrm>
        </p:spPr>
        <p:txBody>
          <a:bodyPr/>
          <a:lstStyle/>
          <a:p>
            <a:r>
              <a:rPr lang="ru-RU" sz="2400" b="1" u="sng" dirty="0" smtClean="0"/>
              <a:t>Образовательная</a:t>
            </a:r>
            <a:r>
              <a:rPr lang="ru-RU" sz="2400" b="1" dirty="0" smtClean="0"/>
              <a:t>: </a:t>
            </a:r>
            <a:r>
              <a:rPr lang="ru-RU" sz="2400" dirty="0" smtClean="0"/>
              <a:t>Формирование знаний: о сущности и критериях мотивации; о первичных и вторичных потребностях человека; об основных правилах и принципах делегирования.</a:t>
            </a:r>
          </a:p>
          <a:p>
            <a:endParaRPr lang="ru-RU" sz="2400" dirty="0" smtClean="0"/>
          </a:p>
          <a:p>
            <a:r>
              <a:rPr lang="ru-RU" sz="2400" b="1" u="sng" dirty="0" smtClean="0"/>
              <a:t>Развивающая</a:t>
            </a:r>
            <a:r>
              <a:rPr lang="ru-RU" sz="2400" dirty="0" smtClean="0"/>
              <a:t>: Развитие речи и мышления; умение делать выводы, выделять цели и способы деятельности.</a:t>
            </a:r>
            <a:r>
              <a:rPr lang="ru-RU" sz="2000" dirty="0" smtClean="0"/>
              <a:t>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u="sng" dirty="0" smtClean="0"/>
              <a:t>Воспитательная</a:t>
            </a:r>
            <a:r>
              <a:rPr lang="ru-RU" sz="2400" dirty="0" smtClean="0"/>
              <a:t>: Создание способностей следовать нормам и правилам поведения.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96839"/>
            <a:ext cx="6875486" cy="118902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делегирования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1981200"/>
            <a:ext cx="8572560" cy="4519634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Компетентность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вера в то, что от каждого сотрудника можно ожидать работы на пределе его возможностей при минимальном надзоре.</a:t>
            </a:r>
          </a:p>
          <a:p>
            <a:pPr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Доверие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нужно не только полагаться на компетентность людей, но и  доверять им в выполнении работы.</a:t>
            </a:r>
          </a:p>
          <a:p>
            <a:pPr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Командный стиль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постоянные изменения и экономические вихри означают, что как только появляются новые задачи и проблемы, люди должны естественным образом перегруппироваться в гибкие команды.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428604"/>
            <a:ext cx="7640665" cy="92869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Полномочия проявляются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виде двух общих типов: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2285992"/>
            <a:ext cx="3357586" cy="14287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Линейные полномочия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4643438" y="5214950"/>
            <a:ext cx="40719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u="sng" dirty="0" smtClean="0"/>
              <a:t>Штабные </a:t>
            </a:r>
          </a:p>
          <a:p>
            <a:pPr algn="ctr"/>
            <a:r>
              <a:rPr lang="ru-RU" sz="3200" b="1" u="sng" dirty="0" smtClean="0"/>
              <a:t>полномочия</a:t>
            </a:r>
          </a:p>
          <a:p>
            <a:endParaRPr lang="ru-RU" sz="3200" b="1" dirty="0" smtClean="0"/>
          </a:p>
          <a:p>
            <a:endParaRPr lang="ru-RU" sz="3200" b="1" dirty="0" smtClean="0"/>
          </a:p>
        </p:txBody>
      </p:sp>
      <p:pic>
        <p:nvPicPr>
          <p:cNvPr id="37892" name="Picture 4" descr="http://im4-tub-ru.yandex.net/i?id=313882774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19501"/>
            <a:ext cx="4286280" cy="2857520"/>
          </a:xfrm>
          <a:prstGeom prst="rect">
            <a:avLst/>
          </a:prstGeom>
          <a:noFill/>
        </p:spPr>
      </p:pic>
      <p:pic>
        <p:nvPicPr>
          <p:cNvPr id="37894" name="Picture 6" descr="http://im8-tub-ru.yandex.net/i?id=257381953-1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948128" cy="325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446858" cy="1428759"/>
          </a:xfrm>
        </p:spPr>
        <p:txBody>
          <a:bodyPr/>
          <a:lstStyle/>
          <a:p>
            <a:r>
              <a:rPr lang="ru-RU" b="1" u="sng" dirty="0" smtClean="0"/>
              <a:t>Линейные полномочия</a:t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1981200"/>
            <a:ext cx="6429420" cy="411480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Передаются непосредственно от начальника к подчиненному и далее по цепочке к другим подчиненным. </a:t>
            </a:r>
          </a:p>
          <a:p>
            <a:endParaRPr lang="ru-RU" dirty="0"/>
          </a:p>
        </p:txBody>
      </p:sp>
      <p:pic>
        <p:nvPicPr>
          <p:cNvPr id="6" name="Picture 2" descr="C:\Users\Гавриловы\Desktop\delegation-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876"/>
            <a:ext cx="535781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617650"/>
          </a:xfrm>
        </p:spPr>
        <p:txBody>
          <a:bodyPr/>
          <a:lstStyle/>
          <a:p>
            <a:pPr algn="ctr"/>
            <a:r>
              <a:rPr lang="ru-RU" b="1" u="sng" dirty="0" smtClean="0"/>
              <a:t>Штабные  полномочия</a:t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1981200"/>
            <a:ext cx="8001056" cy="2947998"/>
          </a:xfrm>
        </p:spPr>
        <p:txBody>
          <a:bodyPr/>
          <a:lstStyle/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Помогают организации использовать специалистов без нарушения принципа единоначалия для решения задач консультативного или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обслуживающего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характера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9938" name="Picture 2" descr="http://im3-tub-ru.yandex.net/i?id=339507235-5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41787"/>
            <a:ext cx="3143272" cy="310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ДЕЛОВАЯ  ИГРА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4" y="1428736"/>
            <a:ext cx="7623203" cy="466726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тему: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Мотивация персонала»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вриловы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00372"/>
            <a:ext cx="3857652" cy="378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158037" cy="100013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ЭФФЕКТИВНОЙ РАБОТЫ  В ГРУППЕ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158" y="1981200"/>
            <a:ext cx="8572560" cy="4519634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70C77"/>
                </a:solidFill>
                <a:latin typeface="Times New Roman" pitchFamily="18" charset="0"/>
                <a:cs typeface="Times New Roman" pitchFamily="18" charset="0"/>
              </a:rPr>
              <a:t>Взгляды каждого участника группы являются важными и должны уважаться членами группы.</a:t>
            </a:r>
          </a:p>
          <a:p>
            <a:r>
              <a:rPr lang="ru-RU" sz="2400" i="1" dirty="0" smtClean="0">
                <a:solidFill>
                  <a:srgbClr val="070C77"/>
                </a:solidFill>
                <a:latin typeface="Times New Roman" pitchFamily="18" charset="0"/>
                <a:cs typeface="Times New Roman" pitchFamily="18" charset="0"/>
              </a:rPr>
              <a:t>Комментарии и возражения не должны задевать личность. Если вы не согласны, объясните почему.</a:t>
            </a:r>
          </a:p>
          <a:p>
            <a:r>
              <a:rPr lang="ru-RU" sz="2400" i="1" dirty="0" smtClean="0">
                <a:solidFill>
                  <a:srgbClr val="070C77"/>
                </a:solidFill>
                <a:latin typeface="Times New Roman" pitchFamily="18" charset="0"/>
                <a:cs typeface="Times New Roman" pitchFamily="18" charset="0"/>
              </a:rPr>
              <a:t>Каждый участник имеет право высказаться, относитесь с уважением к чужим высказываниям.</a:t>
            </a:r>
          </a:p>
          <a:p>
            <a:r>
              <a:rPr lang="ru-RU" sz="2400" i="1" dirty="0" smtClean="0">
                <a:solidFill>
                  <a:srgbClr val="070C77"/>
                </a:solidFill>
                <a:latin typeface="Times New Roman" pitchFamily="18" charset="0"/>
                <a:cs typeface="Times New Roman" pitchFamily="18" charset="0"/>
              </a:rPr>
              <a:t>Защищая свою точку зрения, будьте открытыми для восприятия чужих идей, мнений, и интересов других участников. </a:t>
            </a:r>
          </a:p>
          <a:p>
            <a:r>
              <a:rPr lang="ru-RU" sz="2400" i="1" dirty="0" smtClean="0">
                <a:solidFill>
                  <a:srgbClr val="070C77"/>
                </a:solidFill>
                <a:latin typeface="Times New Roman" pitchFamily="18" charset="0"/>
                <a:cs typeface="Times New Roman" pitchFamily="18" charset="0"/>
              </a:rPr>
              <a:t>Старайтесь, чтобы ваши замечания были кратки и по существу.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158037" cy="652481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Порядок выполнения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4" y="1643050"/>
            <a:ext cx="7337451" cy="4452950"/>
          </a:xfrm>
        </p:spPr>
        <p:txBody>
          <a:bodyPr/>
          <a:lstStyle/>
          <a:p>
            <a:r>
              <a:rPr lang="ru-RU" sz="1800" dirty="0" smtClean="0"/>
              <a:t>1. </a:t>
            </a:r>
            <a:r>
              <a:rPr lang="ru-RU" sz="1800" dirty="0" smtClean="0">
                <a:solidFill>
                  <a:srgbClr val="0070C0"/>
                </a:solidFill>
              </a:rPr>
              <a:t>Деление</a:t>
            </a:r>
            <a:r>
              <a:rPr lang="ru-RU" sz="1800" dirty="0" smtClean="0"/>
              <a:t> группы студентов на подгруппы по 4-5 чел.</a:t>
            </a:r>
          </a:p>
          <a:p>
            <a:r>
              <a:rPr lang="ru-RU" sz="1800" dirty="0" smtClean="0"/>
              <a:t>2</a:t>
            </a:r>
            <a:r>
              <a:rPr lang="ru-RU" sz="1800" dirty="0" smtClean="0">
                <a:solidFill>
                  <a:srgbClr val="0070C0"/>
                </a:solidFill>
              </a:rPr>
              <a:t>. Этап формирования </a:t>
            </a:r>
            <a:r>
              <a:rPr lang="ru-RU" sz="1800" dirty="0" smtClean="0"/>
              <a:t>подгруппы:</a:t>
            </a:r>
          </a:p>
          <a:p>
            <a:pPr>
              <a:buNone/>
            </a:pPr>
            <a:r>
              <a:rPr lang="ru-RU" sz="1800" dirty="0" smtClean="0"/>
              <a:t>            2.1 координатор процесса реализации задания;</a:t>
            </a:r>
          </a:p>
          <a:p>
            <a:pPr>
              <a:buNone/>
            </a:pPr>
            <a:r>
              <a:rPr lang="ru-RU" sz="1800" dirty="0" smtClean="0"/>
              <a:t>            2.2 помощник координатора;</a:t>
            </a:r>
          </a:p>
          <a:p>
            <a:pPr>
              <a:buNone/>
            </a:pPr>
            <a:r>
              <a:rPr lang="ru-RU" sz="1800" dirty="0" smtClean="0"/>
              <a:t>            2.3 эксперт;</a:t>
            </a:r>
          </a:p>
          <a:p>
            <a:pPr>
              <a:buNone/>
            </a:pPr>
            <a:r>
              <a:rPr lang="ru-RU" sz="1800" dirty="0" smtClean="0"/>
              <a:t>            2.4 докладчик, объявляющий полученные результаты и обосновывающий их перед аудиторией.</a:t>
            </a:r>
          </a:p>
          <a:p>
            <a:r>
              <a:rPr lang="ru-RU" sz="1800" dirty="0" smtClean="0"/>
              <a:t>3. </a:t>
            </a:r>
            <a:r>
              <a:rPr lang="ru-RU" sz="1800" dirty="0" smtClean="0">
                <a:solidFill>
                  <a:srgbClr val="0070C0"/>
                </a:solidFill>
              </a:rPr>
              <a:t>Этап молчаливого генерирования </a:t>
            </a:r>
            <a:r>
              <a:rPr lang="ru-RU" sz="1800" dirty="0" smtClean="0"/>
              <a:t>(10 минут). Членам подгруппы  предлагают дать ответы на поставленную задачу;</a:t>
            </a:r>
          </a:p>
          <a:p>
            <a:r>
              <a:rPr lang="ru-RU" sz="1800" dirty="0" smtClean="0"/>
              <a:t>4. </a:t>
            </a:r>
            <a:r>
              <a:rPr lang="ru-RU" sz="1800" dirty="0" smtClean="0">
                <a:solidFill>
                  <a:srgbClr val="0070C0"/>
                </a:solidFill>
              </a:rPr>
              <a:t>Этап уяснения идей</a:t>
            </a:r>
            <a:r>
              <a:rPr lang="ru-RU" sz="1800" dirty="0" smtClean="0"/>
              <a:t>. Координатор систематизирует все предлагаемые  членами подгруппы ответы, добивается правильного понимания проблем всеми участниками;</a:t>
            </a:r>
          </a:p>
          <a:p>
            <a:r>
              <a:rPr lang="ru-RU" sz="1800" dirty="0" smtClean="0"/>
              <a:t>5. </a:t>
            </a:r>
            <a:r>
              <a:rPr lang="ru-RU" sz="1800" dirty="0" smtClean="0">
                <a:solidFill>
                  <a:srgbClr val="0070C0"/>
                </a:solidFill>
              </a:rPr>
              <a:t>Выступление докладчика </a:t>
            </a:r>
            <a:r>
              <a:rPr lang="ru-RU" sz="1800" dirty="0" smtClean="0"/>
              <a:t>с анализом проделанной работы представлении полученных результатов;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4" y="1857364"/>
            <a:ext cx="7766080" cy="464347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МОТИВАЦИЯ 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процесс формирования у работника    необходимых стимулов, являющихся внешним побуждением к труду.  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ПОТРЕБНОСТИ 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причина поступков человека, первоисточником и движущей силы его деятельности.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ДЕЛЕГИРОВАНИЕ 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передача менеджером полномочий и ответственности за выполнение задач одному или нескольким подчинённым.</a:t>
            </a:r>
          </a:p>
          <a:p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4" y="571480"/>
            <a:ext cx="7908956" cy="5524520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latin typeface="Georgia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4800" b="1" dirty="0" smtClean="0">
                <a:latin typeface="Georgia" pitchFamily="18" charset="0"/>
              </a:rPr>
              <a:t>ЗА </a:t>
            </a:r>
          </a:p>
          <a:p>
            <a:pPr algn="ctr">
              <a:buNone/>
            </a:pPr>
            <a:r>
              <a:rPr lang="ru-RU" sz="4800" b="1" dirty="0" smtClean="0">
                <a:latin typeface="Georgia" pitchFamily="18" charset="0"/>
              </a:rPr>
              <a:t>ОТЛИЧНУЮ  РАБОТУ!</a:t>
            </a:r>
            <a:endParaRPr lang="ru-RU" sz="4800" b="1" dirty="0">
              <a:latin typeface="Georgia" pitchFamily="18" charset="0"/>
            </a:endParaRPr>
          </a:p>
        </p:txBody>
      </p:sp>
      <p:pic>
        <p:nvPicPr>
          <p:cNvPr id="1028" name="Picture 4" descr="http://im4-tub-ru.yandex.net/i?id=25544090-4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7959697" cy="302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6838"/>
            <a:ext cx="6732610" cy="1412875"/>
          </a:xfrm>
        </p:spPr>
        <p:txBody>
          <a:bodyPr/>
          <a:lstStyle/>
          <a:p>
            <a:r>
              <a:rPr lang="ru-RU" dirty="0" smtClean="0"/>
              <a:t>План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Изучение нового материала</a:t>
            </a:r>
          </a:p>
          <a:p>
            <a:r>
              <a:rPr lang="ru-RU" dirty="0" smtClean="0"/>
              <a:t>2. Закрепление материала</a:t>
            </a:r>
          </a:p>
          <a:p>
            <a:pPr>
              <a:buNone/>
            </a:pPr>
            <a:r>
              <a:rPr lang="ru-RU" dirty="0" smtClean="0"/>
              <a:t>  2.1 Работа в малых группах</a:t>
            </a:r>
          </a:p>
          <a:p>
            <a:pPr>
              <a:buNone/>
            </a:pPr>
            <a:r>
              <a:rPr lang="ru-RU" dirty="0" smtClean="0"/>
              <a:t>  2.2 Кроссворд</a:t>
            </a:r>
          </a:p>
          <a:p>
            <a:r>
              <a:rPr lang="ru-RU" dirty="0" smtClean="0"/>
              <a:t>3. Подведение итогов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МОТИВАЦИЯ </a:t>
            </a:r>
            <a:r>
              <a:rPr lang="ru-RU" dirty="0" smtClean="0"/>
              <a:t>-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85852" y="1989138"/>
            <a:ext cx="7286676" cy="1011234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b="1" i="1" dirty="0" smtClean="0">
                <a:solidFill>
                  <a:srgbClr val="011C73"/>
                </a:solidFill>
                <a:latin typeface="Times New Roman" pitchFamily="18" charset="0"/>
                <a:cs typeface="Times New Roman" pitchFamily="18" charset="0"/>
              </a:rPr>
              <a:t>Процесс формирования у работника    необходимых стимулов, являющихся внешним побуждением к труду.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dirty="0" smtClean="0">
              <a:latin typeface="Monotype Corsiva" pitchFamily="66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572000" y="3644900"/>
            <a:ext cx="425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3200" b="1">
              <a:latin typeface="Monotype Corsiva" pitchFamily="66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55650" y="3644900"/>
            <a:ext cx="26860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3200" b="1">
              <a:latin typeface="Monotype Corsiva" pitchFamily="66" charset="0"/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771775" y="5084763"/>
            <a:ext cx="2686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3200" b="1">
              <a:latin typeface="Monotype Corsiva" pitchFamily="66" charset="0"/>
            </a:endParaRPr>
          </a:p>
        </p:txBody>
      </p:sp>
      <p:pic>
        <p:nvPicPr>
          <p:cNvPr id="24587" name="Picture 11" descr="fitness-motivati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876"/>
            <a:ext cx="4886343" cy="295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Факторы мотивации: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49325" y="2143116"/>
            <a:ext cx="7661275" cy="3952884"/>
          </a:xfrm>
        </p:spPr>
        <p:txBody>
          <a:bodyPr/>
          <a:lstStyle/>
          <a:p>
            <a:pPr marL="514350" lvl="0" indent="-5143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tx2"/>
                </a:solidFill>
                <a:latin typeface="Monotype Corsiva" pitchFamily="66" charset="0"/>
              </a:rPr>
              <a:t>Материальное вознаграждение</a:t>
            </a:r>
          </a:p>
          <a:p>
            <a:pPr marL="514350" lvl="0" indent="-5143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tx2"/>
                </a:solidFill>
                <a:latin typeface="Monotype Corsiva" pitchFamily="66" charset="0"/>
              </a:rPr>
              <a:t> Перспектива</a:t>
            </a:r>
          </a:p>
          <a:p>
            <a:pPr marL="514350" lvl="0" indent="-5143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tx2"/>
                </a:solidFill>
                <a:latin typeface="Monotype Corsiva" pitchFamily="66" charset="0"/>
              </a:rPr>
              <a:t>Лучшие условия труда</a:t>
            </a:r>
          </a:p>
          <a:p>
            <a:pPr marL="514350" lvl="0" indent="-5143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tx2"/>
                </a:solidFill>
                <a:latin typeface="Monotype Corsiva" pitchFamily="66" charset="0"/>
              </a:rPr>
              <a:t>Признание</a:t>
            </a:r>
          </a:p>
          <a:p>
            <a:pPr marL="514350" lvl="0" indent="-5143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tx2"/>
                </a:solidFill>
                <a:latin typeface="Monotype Corsiva" pitchFamily="66" charset="0"/>
              </a:rPr>
              <a:t>Свободное время</a:t>
            </a:r>
          </a:p>
          <a:p>
            <a:pPr marL="514350" lvl="0" indent="-5143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500" dirty="0" smtClean="0">
                <a:solidFill>
                  <a:schemeClr val="tx2"/>
                </a:solidFill>
                <a:latin typeface="Monotype Corsiva" pitchFamily="66" charset="0"/>
              </a:rPr>
              <a:t>Интерес к работе</a:t>
            </a:r>
          </a:p>
          <a:p>
            <a:pPr lvl="5"/>
            <a:endParaRPr lang="ru-RU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28688" y="1989138"/>
            <a:ext cx="7643840" cy="286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AutoNum type="arabicPeriod"/>
              <a:tabLst/>
              <a:defRPr/>
            </a:pPr>
            <a:endParaRPr kumimoji="0" lang="ru-RU" sz="280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4340" name="Picture 4" descr="http://krasnodar.freeadsin.ru/content/root/users/2013/20130523/visitor/images/201305/f20130523074902-mot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0" y="3071810"/>
            <a:ext cx="3786189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14290"/>
            <a:ext cx="6557984" cy="1309676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Материальное вознаграждение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57364"/>
            <a:ext cx="7654925" cy="571504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денежного поощрения: </a:t>
            </a:r>
          </a:p>
        </p:txBody>
      </p:sp>
      <p:pic>
        <p:nvPicPr>
          <p:cNvPr id="25604" name="Picture 4" descr="doll23"/>
          <p:cNvPicPr>
            <a:picLocks noChangeAspect="1" noChangeArrowheads="1"/>
          </p:cNvPicPr>
          <p:nvPr/>
        </p:nvPicPr>
        <p:blipFill>
          <a:blip r:embed="rId2" cstate="email">
            <a:lum bright="24000" contrast="-24000"/>
          </a:blip>
          <a:srcRect/>
          <a:stretch>
            <a:fillRect/>
          </a:stretch>
        </p:blipFill>
        <p:spPr bwMode="auto">
          <a:xfrm>
            <a:off x="3571867" y="2811895"/>
            <a:ext cx="4986345" cy="339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0825" y="2928934"/>
            <a:ext cx="30257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повышение </a:t>
            </a:r>
          </a:p>
          <a:p>
            <a:pPr algn="ctr"/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заработной платы     </a:t>
            </a:r>
          </a:p>
          <a:p>
            <a:pPr algn="ctr"/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премии</a:t>
            </a:r>
          </a:p>
          <a:p>
            <a:pPr algn="ctr"/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поощрения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dirty="0" smtClean="0"/>
              <a:t>Перспектива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358246" cy="2000264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 из наиболее эффективных  способов увеличения вклада людей в  работу фирмы заключается в  возможности «расти». 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785787" y="4286255"/>
            <a:ext cx="528641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возможность занять более высокую должность</a:t>
            </a:r>
          </a:p>
          <a:p>
            <a:pPr algn="ctr"/>
            <a:endParaRPr lang="ru-RU" sz="25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более сложная и ответственная работа.</a:t>
            </a:r>
          </a:p>
        </p:txBody>
      </p:sp>
      <p:pic>
        <p:nvPicPr>
          <p:cNvPr id="2050" name="Picture 2" descr="C:\Users\Гавриловы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658" y="3429000"/>
            <a:ext cx="272034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dirty="0" smtClean="0"/>
              <a:t>Лучшие условия труда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857364"/>
            <a:ext cx="4071966" cy="4500594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Трудовое поведение работника в значительной степени определяется рабочей средой, </a:t>
            </a:r>
          </a:p>
          <a:p>
            <a:pPr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т. е. обстановкой, в которой осуществляется работа.</a:t>
            </a:r>
          </a:p>
        </p:txBody>
      </p:sp>
      <p:pic>
        <p:nvPicPr>
          <p:cNvPr id="32774" name="Picture 6" descr="article_image-image-article36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31880">
            <a:off x="5289241" y="1758052"/>
            <a:ext cx="34909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article_image-image-articlejxgjj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07706">
            <a:off x="4290984" y="2709733"/>
            <a:ext cx="4226165" cy="281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article_image-image-articlefkd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07376">
            <a:off x="5276436" y="4018639"/>
            <a:ext cx="3615880" cy="240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dirty="0" smtClean="0"/>
              <a:t>Признание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4103688" cy="372746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Большинству людей нравится чувствовать себя частью организации , в которой они работают.</a:t>
            </a:r>
          </a:p>
        </p:txBody>
      </p:sp>
      <p:pic>
        <p:nvPicPr>
          <p:cNvPr id="34821" name="Picture 5" descr="konfli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1700213"/>
            <a:ext cx="3671887" cy="4897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653</TotalTime>
  <Words>596</Words>
  <Application>Microsoft Office PowerPoint</Application>
  <PresentationFormat>Экран (4:3)</PresentationFormat>
  <Paragraphs>115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Идея</vt:lpstr>
      <vt:lpstr>Тема:  МОТИВАЦИЯ,  ПОТРЕБНОСТИ и   ДЕЛЕГИРОВАНИЕ.</vt:lpstr>
      <vt:lpstr>Цели занятия:</vt:lpstr>
      <vt:lpstr>План занятия:</vt:lpstr>
      <vt:lpstr> МОТИВАЦИЯ - </vt:lpstr>
      <vt:lpstr> Факторы мотивации:</vt:lpstr>
      <vt:lpstr>Материальное вознаграждение</vt:lpstr>
      <vt:lpstr>Перспектива</vt:lpstr>
      <vt:lpstr>Лучшие условия труда</vt:lpstr>
      <vt:lpstr>Признание</vt:lpstr>
      <vt:lpstr>Свободное время</vt:lpstr>
      <vt:lpstr>Интерес к  работе</vt:lpstr>
      <vt:lpstr>ПОТРЕБНОСТИ - </vt:lpstr>
      <vt:lpstr>Пирамида потребностей</vt:lpstr>
      <vt:lpstr>Упрощенная модель мотивации поведения через потребности</vt:lpstr>
      <vt:lpstr>Виды потребностей</vt:lpstr>
      <vt:lpstr>Вторичные потребности</vt:lpstr>
      <vt:lpstr>Иерархия потребностей по Маслоу</vt:lpstr>
      <vt:lpstr>ДЕЛЕГИРОВАНИЕ - </vt:lpstr>
      <vt:lpstr>        Правила делегирования полномочий</vt:lpstr>
      <vt:lpstr>Принципы делегирования</vt:lpstr>
      <vt:lpstr>   Полномочия проявляются  в виде двух общих типов:</vt:lpstr>
      <vt:lpstr>Линейные полномочия </vt:lpstr>
      <vt:lpstr>Штабные  полномочия </vt:lpstr>
      <vt:lpstr>ДЕЛОВАЯ  ИГРА</vt:lpstr>
      <vt:lpstr> ПРАВИЛА  ЭФФЕКТИВНОЙ РАБОТЫ  В ГРУППЕ</vt:lpstr>
      <vt:lpstr>Порядок выполнения работы</vt:lpstr>
      <vt:lpstr>ПОДВЕДЕНИЕ ИТОГОВ</vt:lpstr>
      <vt:lpstr>Слайд 28</vt:lpstr>
    </vt:vector>
  </TitlesOfParts>
  <Company>Школа128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</dc:title>
  <dc:creator>student</dc:creator>
  <cp:lastModifiedBy>Гавриловы</cp:lastModifiedBy>
  <cp:revision>48</cp:revision>
  <dcterms:created xsi:type="dcterms:W3CDTF">2011-04-21T10:53:46Z</dcterms:created>
  <dcterms:modified xsi:type="dcterms:W3CDTF">2013-10-11T06:23:24Z</dcterms:modified>
</cp:coreProperties>
</file>