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62" r:id="rId3"/>
    <p:sldId id="270" r:id="rId4"/>
    <p:sldId id="269" r:id="rId5"/>
    <p:sldId id="267" r:id="rId6"/>
    <p:sldId id="257" r:id="rId7"/>
    <p:sldId id="263" r:id="rId8"/>
    <p:sldId id="271" r:id="rId9"/>
    <p:sldId id="279" r:id="rId10"/>
    <p:sldId id="278" r:id="rId11"/>
    <p:sldId id="280" r:id="rId12"/>
    <p:sldId id="281" r:id="rId13"/>
    <p:sldId id="284" r:id="rId14"/>
    <p:sldId id="283" r:id="rId15"/>
    <p:sldId id="282" r:id="rId16"/>
    <p:sldId id="285" r:id="rId17"/>
    <p:sldId id="286" r:id="rId18"/>
    <p:sldId id="289" r:id="rId19"/>
    <p:sldId id="294" r:id="rId20"/>
    <p:sldId id="295" r:id="rId21"/>
    <p:sldId id="296" r:id="rId22"/>
    <p:sldId id="297" r:id="rId23"/>
    <p:sldId id="299" r:id="rId24"/>
    <p:sldId id="301" r:id="rId25"/>
    <p:sldId id="290" r:id="rId26"/>
    <p:sldId id="293" r:id="rId27"/>
    <p:sldId id="303" r:id="rId28"/>
    <p:sldId id="302" r:id="rId29"/>
    <p:sldId id="30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present/>
    <p:sldRg st="1" end="29"/>
    <p:penClr>
      <a:srgbClr val="FF0000"/>
    </p:penClr>
  </p:showPr>
  <p:clrMru>
    <a:srgbClr val="FFFF99"/>
    <a:srgbClr val="FFCC99"/>
    <a:srgbClr val="CCFFCC"/>
    <a:srgbClr val="FFCCFF"/>
    <a:srgbClr val="CCECFF"/>
    <a:srgbClr val="FFCC66"/>
    <a:srgbClr val="66FF99"/>
    <a:srgbClr val="99FFCC"/>
    <a:srgbClr val="990033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1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Опосредованная</a:t>
            </a:r>
            <a:r>
              <a:rPr lang="ru-RU" baseline="0" dirty="0" smtClean="0"/>
              <a:t> </a:t>
            </a:r>
            <a:r>
              <a:rPr lang="ru-RU" dirty="0" smtClean="0"/>
              <a:t>память=0,48</a:t>
            </a:r>
            <a:r>
              <a:rPr lang="ru-RU" dirty="0" smtClean="0">
                <a:latin typeface="Times New Roman"/>
                <a:cs typeface="Times New Roman"/>
              </a:rPr>
              <a:t>%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Опосред.память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Двиг.</c:v>
                </c:pt>
                <c:pt idx="1">
                  <c:v>Эмоц.</c:v>
                </c:pt>
                <c:pt idx="2">
                  <c:v>Слух.</c:v>
                </c:pt>
                <c:pt idx="3">
                  <c:v>Зрит.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0.47000000000000008</c:v>
                </c:pt>
                <c:pt idx="1">
                  <c:v>0.32000000000000051</c:v>
                </c:pt>
                <c:pt idx="2">
                  <c:v>0.53</c:v>
                </c:pt>
                <c:pt idx="3">
                  <c:v>0.62000000000000088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Опосредованная</a:t>
            </a:r>
            <a:r>
              <a:rPr lang="ru-RU" baseline="0" dirty="0" smtClean="0"/>
              <a:t> </a:t>
            </a:r>
            <a:r>
              <a:rPr lang="ru-RU" dirty="0" smtClean="0"/>
              <a:t>память=0,56</a:t>
            </a:r>
            <a:r>
              <a:rPr lang="ru-RU" dirty="0" smtClean="0">
                <a:latin typeface="Times New Roman"/>
                <a:cs typeface="Times New Roman"/>
              </a:rPr>
              <a:t>%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Опоср.память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Двиг.</c:v>
                </c:pt>
                <c:pt idx="1">
                  <c:v>Эмоц.</c:v>
                </c:pt>
                <c:pt idx="2">
                  <c:v>Слух.</c:v>
                </c:pt>
                <c:pt idx="3">
                  <c:v>Зрит.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0.54</c:v>
                </c:pt>
                <c:pt idx="1">
                  <c:v>0.4</c:v>
                </c:pt>
                <c:pt idx="2">
                  <c:v>0.61000000000000065</c:v>
                </c:pt>
                <c:pt idx="3">
                  <c:v>0.69000000000000061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 b="0" i="0">
          <a:latin typeface="+mn-lt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 Экспер. гр. в конст.экс.</c:v>
                </c:pt>
                <c:pt idx="1">
                  <c:v>Контр.гр.в конст.экс.</c:v>
                </c:pt>
                <c:pt idx="2">
                  <c:v>Экспер.гр.в контр.эксп.</c:v>
                </c:pt>
                <c:pt idx="3">
                  <c:v>Контр.гр.в контр.эксп.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0.4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 Экспер. гр. в конст.экс.</c:v>
                </c:pt>
                <c:pt idx="1">
                  <c:v>Контр.гр.в конст.экс.</c:v>
                </c:pt>
                <c:pt idx="2">
                  <c:v>Экспер.гр.в контр.эксп.</c:v>
                </c:pt>
                <c:pt idx="3">
                  <c:v>Контр.гр.в контр.эксп.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0.60000000000000064</c:v>
                </c:pt>
                <c:pt idx="1">
                  <c:v>0.9</c:v>
                </c:pt>
                <c:pt idx="2">
                  <c:v>1</c:v>
                </c:pt>
                <c:pt idx="3">
                  <c:v>0.70000000000000062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 Экспер. гр. в конст.экс.</c:v>
                </c:pt>
                <c:pt idx="1">
                  <c:v>Контр.гр.в конст.экс.</c:v>
                </c:pt>
                <c:pt idx="2">
                  <c:v>Экспер.гр.в контр.эксп.</c:v>
                </c:pt>
                <c:pt idx="3">
                  <c:v>Контр.гр.в контр.эксп.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0.30000000000000032</c:v>
                </c:pt>
              </c:numCache>
            </c:numRef>
          </c:val>
        </c:ser>
        <c:shape val="pyramid"/>
        <c:axId val="56405376"/>
        <c:axId val="56415360"/>
        <c:axId val="0"/>
      </c:bar3DChart>
      <c:catAx>
        <c:axId val="56405376"/>
        <c:scaling>
          <c:orientation val="minMax"/>
        </c:scaling>
        <c:axPos val="b"/>
        <c:tickLblPos val="nextTo"/>
        <c:crossAx val="56415360"/>
        <c:crosses val="autoZero"/>
        <c:auto val="1"/>
        <c:lblAlgn val="ctr"/>
        <c:lblOffset val="100"/>
      </c:catAx>
      <c:valAx>
        <c:axId val="56415360"/>
        <c:scaling>
          <c:orientation val="minMax"/>
        </c:scaling>
        <c:axPos val="l"/>
        <c:majorGridlines/>
        <c:numFmt formatCode="General" sourceLinked="1"/>
        <c:tickLblPos val="nextTo"/>
        <c:crossAx val="56405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Опосредованная </a:t>
            </a:r>
            <a:r>
              <a:rPr lang="ru-RU" dirty="0" smtClean="0"/>
              <a:t>память=0,59</a:t>
            </a:r>
            <a:r>
              <a:rPr lang="ru-RU" dirty="0" smtClean="0">
                <a:latin typeface="Times New Roman"/>
                <a:cs typeface="Times New Roman"/>
              </a:rPr>
              <a:t>%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Опосредованная память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Двиг.</c:v>
                </c:pt>
                <c:pt idx="1">
                  <c:v>Эмоц.</c:v>
                </c:pt>
                <c:pt idx="2">
                  <c:v>Слух.</c:v>
                </c:pt>
                <c:pt idx="3">
                  <c:v>Зрит.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0.58000000000000007</c:v>
                </c:pt>
                <c:pt idx="1">
                  <c:v>0.43000000000000038</c:v>
                </c:pt>
                <c:pt idx="2">
                  <c:v>0.59</c:v>
                </c:pt>
                <c:pt idx="3">
                  <c:v>0.76000000000000112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Опосредованная </a:t>
            </a:r>
            <a:r>
              <a:rPr lang="ru-RU" dirty="0" smtClean="0"/>
              <a:t>память=0,64</a:t>
            </a:r>
            <a:r>
              <a:rPr lang="ru-RU" dirty="0" smtClean="0">
                <a:latin typeface="Times New Roman"/>
                <a:cs typeface="Times New Roman"/>
              </a:rPr>
              <a:t>%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Опосредованная память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Двиг.</c:v>
                </c:pt>
                <c:pt idx="1">
                  <c:v>Эмоц.</c:v>
                </c:pt>
                <c:pt idx="2">
                  <c:v>Слух.</c:v>
                </c:pt>
                <c:pt idx="3">
                  <c:v>Зрит.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0.61000000000000065</c:v>
                </c:pt>
                <c:pt idx="1">
                  <c:v>0.5</c:v>
                </c:pt>
                <c:pt idx="2">
                  <c:v>0.630000000000001</c:v>
                </c:pt>
                <c:pt idx="3">
                  <c:v>0.83000000000000063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Двигательная опосредованная память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Экспер. гр. в конст. экс.</c:v>
                </c:pt>
                <c:pt idx="1">
                  <c:v>Эксп.гр.в контр.экс.</c:v>
                </c:pt>
                <c:pt idx="2">
                  <c:v>Контр.гр.в конст.экс.</c:v>
                </c:pt>
                <c:pt idx="3">
                  <c:v>Контр.гр.в контр.экс.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0.47000000000000008</c:v>
                </c:pt>
                <c:pt idx="1">
                  <c:v>0.58000000000000007</c:v>
                </c:pt>
                <c:pt idx="2">
                  <c:v>0.54</c:v>
                </c:pt>
                <c:pt idx="3">
                  <c:v>0.61000000000000065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Эмоциональная опосредованная память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Экспер. гр. в конст. экс.</c:v>
                </c:pt>
                <c:pt idx="1">
                  <c:v>Эксп.гр.в контр.экс.</c:v>
                </c:pt>
                <c:pt idx="2">
                  <c:v>Контр.гр.в конст.экс.</c:v>
                </c:pt>
                <c:pt idx="3">
                  <c:v>Контр.гр.в контр.экс.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0.32000000000000056</c:v>
                </c:pt>
                <c:pt idx="1">
                  <c:v>0.43000000000000038</c:v>
                </c:pt>
                <c:pt idx="2">
                  <c:v>0.4</c:v>
                </c:pt>
                <c:pt idx="3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Слуховая опосредованная память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Экспер. гр. в конст. экс.</c:v>
                </c:pt>
                <c:pt idx="1">
                  <c:v>Эксп.гр.в контр.экс.</c:v>
                </c:pt>
                <c:pt idx="2">
                  <c:v>Контр.гр.в конст.экс.</c:v>
                </c:pt>
                <c:pt idx="3">
                  <c:v>Контр.гр.в контр.экс.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0.53</c:v>
                </c:pt>
                <c:pt idx="1">
                  <c:v>0.59</c:v>
                </c:pt>
                <c:pt idx="2">
                  <c:v>0.61000000000000065</c:v>
                </c:pt>
                <c:pt idx="3">
                  <c:v>0.63000000000000111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Зрительная опосредованная память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Экспер. гр. в конст. экс.</c:v>
                </c:pt>
                <c:pt idx="1">
                  <c:v>Эксп.гр.в контр.экс.</c:v>
                </c:pt>
                <c:pt idx="2">
                  <c:v>Контр.гр.в конст.экс.</c:v>
                </c:pt>
                <c:pt idx="3">
                  <c:v>Контр.гр.в контр.экс.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0.62000000000000099</c:v>
                </c:pt>
                <c:pt idx="1">
                  <c:v>0.76000000000000112</c:v>
                </c:pt>
                <c:pt idx="2">
                  <c:v>0.69000000000000061</c:v>
                </c:pt>
                <c:pt idx="3">
                  <c:v>0.83000000000000063</c:v>
                </c:pt>
              </c:numCache>
            </c:numRef>
          </c:val>
        </c:ser>
        <c:marker val="1"/>
        <c:axId val="58863616"/>
        <c:axId val="58865152"/>
      </c:lineChart>
      <c:catAx>
        <c:axId val="58863616"/>
        <c:scaling>
          <c:orientation val="minMax"/>
        </c:scaling>
        <c:axPos val="b"/>
        <c:tickLblPos val="nextTo"/>
        <c:crossAx val="58865152"/>
        <c:crosses val="autoZero"/>
        <c:auto val="1"/>
        <c:lblAlgn val="ctr"/>
        <c:lblOffset val="100"/>
      </c:catAx>
      <c:valAx>
        <c:axId val="58865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tickLblPos val="nextTo"/>
        <c:crossAx val="58863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BF93F-B5A6-4139-87A8-7C7BB2882E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204401-7CF9-4A25-A2C2-11300394ADC4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 rtl="0">
            <a:spcAft>
              <a:spcPct val="35000"/>
            </a:spcAft>
          </a:pP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Практическая значимость исследования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</a:t>
          </a:r>
        </a:p>
        <a:p>
          <a:pPr algn="ctr" rtl="0">
            <a:spcAft>
              <a:spcPts val="0"/>
            </a:spcAft>
          </a:pPr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Модификация коррекционной  методики по формированию  опосредованной  памяти у дошкольников с общим недоразвитием речи  посредством дидактических компьютерных игр</a:t>
          </a:r>
        </a:p>
        <a:p>
          <a:pPr algn="ctr" rtl="0">
            <a:spcAft>
              <a:spcPts val="0"/>
            </a:spcAft>
          </a:pPr>
          <a:r>
            <a:rPr lang="ru-RU" sz="1600" b="1" dirty="0" smtClean="0">
              <a:solidFill>
                <a:schemeClr val="accent1">
                  <a:lumMod val="50000"/>
                </a:schemeClr>
              </a:solidFill>
            </a:rPr>
            <a:t> на основе анализа научной и научно-методической литературы по различным областям знаний (общая и специальная педагогика, психолингвистика и др.) и данных проведенного нами констатирующего эксперимента</a:t>
          </a:r>
          <a:endParaRPr lang="ru-RU" sz="1600" b="1" dirty="0">
            <a:solidFill>
              <a:schemeClr val="accent1">
                <a:lumMod val="50000"/>
              </a:schemeClr>
            </a:solidFill>
          </a:endParaRPr>
        </a:p>
      </dgm:t>
    </dgm:pt>
    <dgm:pt modelId="{F86195E2-C1A4-49FA-A91D-710E78DC7B4D}" type="parTrans" cxnId="{A8131363-A4E0-4311-BC0F-CA4E99AC2BA3}">
      <dgm:prSet/>
      <dgm:spPr/>
      <dgm:t>
        <a:bodyPr/>
        <a:lstStyle/>
        <a:p>
          <a:endParaRPr lang="ru-RU"/>
        </a:p>
      </dgm:t>
    </dgm:pt>
    <dgm:pt modelId="{BAB1A530-DB2C-4380-9BA7-1CE016AA63C8}" type="sibTrans" cxnId="{A8131363-A4E0-4311-BC0F-CA4E99AC2BA3}">
      <dgm:prSet/>
      <dgm:spPr/>
      <dgm:t>
        <a:bodyPr/>
        <a:lstStyle/>
        <a:p>
          <a:endParaRPr lang="ru-RU"/>
        </a:p>
      </dgm:t>
    </dgm:pt>
    <dgm:pt modelId="{660E9E62-D8AC-4CF3-AFD2-C25A171F14F1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 rtl="0">
            <a:spcAft>
              <a:spcPct val="35000"/>
            </a:spcAft>
          </a:pP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Теоретическая значимость исследования </a:t>
          </a:r>
        </a:p>
        <a:p>
          <a:pPr algn="ctr" rtl="0">
            <a:spcAft>
              <a:spcPts val="0"/>
            </a:spcAft>
          </a:pPr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Обобщение психологических и педагогических исследований по проблеме коррекции опосредованной памяти у старших дошкольников с общим недоразвитием речи посредством дидактических компьютерных игр, в дифференцированном изучении особенностей формирования опосредованной памяти посредством дидактических компьютерных игр в сравнительном аспекте детей без речевой патологии и детей с общим недоразвитием речи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9A7B81DD-88CE-4272-B4A4-F6EF5AD5FFCA}" type="parTrans" cxnId="{56350BFA-1664-46F8-8991-9617AADCA667}">
      <dgm:prSet/>
      <dgm:spPr/>
      <dgm:t>
        <a:bodyPr/>
        <a:lstStyle/>
        <a:p>
          <a:endParaRPr lang="ru-RU"/>
        </a:p>
      </dgm:t>
    </dgm:pt>
    <dgm:pt modelId="{AF4D8588-1740-4D35-8A51-A4FA17576FF3}" type="sibTrans" cxnId="{56350BFA-1664-46F8-8991-9617AADCA667}">
      <dgm:prSet/>
      <dgm:spPr/>
      <dgm:t>
        <a:bodyPr/>
        <a:lstStyle/>
        <a:p>
          <a:endParaRPr lang="ru-RU"/>
        </a:p>
      </dgm:t>
    </dgm:pt>
    <dgm:pt modelId="{31B07C2F-C41A-4091-9EE1-8FB084BC6EF6}">
      <dgm:prSet custT="1"/>
      <dgm:spPr>
        <a:solidFill>
          <a:srgbClr val="FFCC99"/>
        </a:solidFill>
      </dgm:spPr>
      <dgm:t>
        <a:bodyPr/>
        <a:lstStyle/>
        <a:p>
          <a:pPr algn="ctr"/>
          <a:r>
            <a:rPr lang="ru-RU" sz="2000" b="1" dirty="0" smtClean="0">
              <a:solidFill>
                <a:srgbClr val="7030A0"/>
              </a:solidFill>
            </a:rPr>
            <a:t>Научная новизна исследования </a:t>
          </a:r>
        </a:p>
        <a:p>
          <a:pPr algn="ctr"/>
          <a:r>
            <a:rPr lang="ru-RU" sz="1600" b="1" dirty="0" smtClean="0">
              <a:solidFill>
                <a:srgbClr val="990033"/>
              </a:solidFill>
            </a:rPr>
            <a:t>Теоретическое обоснование целесообразности и продуктивности использования компьютерных дидактических игр в коррекции опосредованной памяти у детей старшего дошкольного возраста с общим недоразвитием речи</a:t>
          </a:r>
          <a:r>
            <a:rPr lang="ru-RU" sz="2000" dirty="0" smtClean="0">
              <a:solidFill>
                <a:srgbClr val="990033"/>
              </a:solidFill>
            </a:rPr>
            <a:t/>
          </a:r>
          <a:br>
            <a:rPr lang="ru-RU" sz="2000" dirty="0" smtClean="0">
              <a:solidFill>
                <a:srgbClr val="990033"/>
              </a:solidFill>
            </a:rPr>
          </a:br>
          <a:endParaRPr lang="ru-RU" sz="2000" dirty="0">
            <a:solidFill>
              <a:srgbClr val="990033"/>
            </a:solidFill>
          </a:endParaRPr>
        </a:p>
      </dgm:t>
    </dgm:pt>
    <dgm:pt modelId="{AAAB8980-8874-4596-9E9B-A1FE47390E69}" type="parTrans" cxnId="{88B747A3-C340-4932-A0FA-6203E4AF057F}">
      <dgm:prSet/>
      <dgm:spPr/>
      <dgm:t>
        <a:bodyPr/>
        <a:lstStyle/>
        <a:p>
          <a:endParaRPr lang="ru-RU"/>
        </a:p>
      </dgm:t>
    </dgm:pt>
    <dgm:pt modelId="{06961AA0-887C-4823-9040-2CFFFAE6E850}" type="sibTrans" cxnId="{88B747A3-C340-4932-A0FA-6203E4AF057F}">
      <dgm:prSet/>
      <dgm:spPr/>
      <dgm:t>
        <a:bodyPr/>
        <a:lstStyle/>
        <a:p>
          <a:endParaRPr lang="ru-RU"/>
        </a:p>
      </dgm:t>
    </dgm:pt>
    <dgm:pt modelId="{88984305-6465-4C2F-A775-17235F3CCD0D}" type="pres">
      <dgm:prSet presAssocID="{93DBF93F-B5A6-4139-87A8-7C7BB2882E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E01288-59CA-490C-8C8B-2CD34E3DA441}" type="pres">
      <dgm:prSet presAssocID="{31B07C2F-C41A-4091-9EE1-8FB084BC6EF6}" presName="parentText" presStyleLbl="node1" presStyleIdx="0" presStyleCnt="3" custScaleY="125297" custLinFactNeighborY="-431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62663-96CC-444E-A4C6-97828B69E000}" type="pres">
      <dgm:prSet presAssocID="{06961AA0-887C-4823-9040-2CFFFAE6E850}" presName="spacer" presStyleCnt="0"/>
      <dgm:spPr/>
    </dgm:pt>
    <dgm:pt modelId="{284047E9-976C-45AD-9DE4-ADF3B46BC5E5}" type="pres">
      <dgm:prSet presAssocID="{660E9E62-D8AC-4CF3-AFD2-C25A171F14F1}" presName="parentText" presStyleLbl="node1" presStyleIdx="1" presStyleCnt="3" custScaleY="129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4CE29-39C2-4428-A079-453F15C3AF97}" type="pres">
      <dgm:prSet presAssocID="{AF4D8588-1740-4D35-8A51-A4FA17576FF3}" presName="spacer" presStyleCnt="0"/>
      <dgm:spPr/>
    </dgm:pt>
    <dgm:pt modelId="{AF2D9BB4-4B36-4B65-8D8E-696A57950619}" type="pres">
      <dgm:prSet presAssocID="{3B204401-7CF9-4A25-A2C2-11300394ADC4}" presName="parentText" presStyleLbl="node1" presStyleIdx="2" presStyleCnt="3" custScaleY="1239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350BFA-1664-46F8-8991-9617AADCA667}" srcId="{93DBF93F-B5A6-4139-87A8-7C7BB2882E58}" destId="{660E9E62-D8AC-4CF3-AFD2-C25A171F14F1}" srcOrd="1" destOrd="0" parTransId="{9A7B81DD-88CE-4272-B4A4-F6EF5AD5FFCA}" sibTransId="{AF4D8588-1740-4D35-8A51-A4FA17576FF3}"/>
    <dgm:cxn modelId="{621FC086-767B-449E-A13E-9024F3D4D2B1}" type="presOf" srcId="{660E9E62-D8AC-4CF3-AFD2-C25A171F14F1}" destId="{284047E9-976C-45AD-9DE4-ADF3B46BC5E5}" srcOrd="0" destOrd="0" presId="urn:microsoft.com/office/officeart/2005/8/layout/vList2"/>
    <dgm:cxn modelId="{A8131363-A4E0-4311-BC0F-CA4E99AC2BA3}" srcId="{93DBF93F-B5A6-4139-87A8-7C7BB2882E58}" destId="{3B204401-7CF9-4A25-A2C2-11300394ADC4}" srcOrd="2" destOrd="0" parTransId="{F86195E2-C1A4-49FA-A91D-710E78DC7B4D}" sibTransId="{BAB1A530-DB2C-4380-9BA7-1CE016AA63C8}"/>
    <dgm:cxn modelId="{B86704DD-6E76-43B7-BD3B-20FA91C50F6E}" type="presOf" srcId="{93DBF93F-B5A6-4139-87A8-7C7BB2882E58}" destId="{88984305-6465-4C2F-A775-17235F3CCD0D}" srcOrd="0" destOrd="0" presId="urn:microsoft.com/office/officeart/2005/8/layout/vList2"/>
    <dgm:cxn modelId="{88B747A3-C340-4932-A0FA-6203E4AF057F}" srcId="{93DBF93F-B5A6-4139-87A8-7C7BB2882E58}" destId="{31B07C2F-C41A-4091-9EE1-8FB084BC6EF6}" srcOrd="0" destOrd="0" parTransId="{AAAB8980-8874-4596-9E9B-A1FE47390E69}" sibTransId="{06961AA0-887C-4823-9040-2CFFFAE6E850}"/>
    <dgm:cxn modelId="{1A6FBD60-A6B8-47EA-A178-4E0817949693}" type="presOf" srcId="{31B07C2F-C41A-4091-9EE1-8FB084BC6EF6}" destId="{00E01288-59CA-490C-8C8B-2CD34E3DA441}" srcOrd="0" destOrd="0" presId="urn:microsoft.com/office/officeart/2005/8/layout/vList2"/>
    <dgm:cxn modelId="{56185C98-3101-4D7A-A3E0-5DF66CB917D5}" type="presOf" srcId="{3B204401-7CF9-4A25-A2C2-11300394ADC4}" destId="{AF2D9BB4-4B36-4B65-8D8E-696A57950619}" srcOrd="0" destOrd="0" presId="urn:microsoft.com/office/officeart/2005/8/layout/vList2"/>
    <dgm:cxn modelId="{F4CDA442-E0CC-415B-93D9-6EDD1E41DB69}" type="presParOf" srcId="{88984305-6465-4C2F-A775-17235F3CCD0D}" destId="{00E01288-59CA-490C-8C8B-2CD34E3DA441}" srcOrd="0" destOrd="0" presId="urn:microsoft.com/office/officeart/2005/8/layout/vList2"/>
    <dgm:cxn modelId="{710651B9-52CD-4492-B8CB-6EF4D2819CD6}" type="presParOf" srcId="{88984305-6465-4C2F-A775-17235F3CCD0D}" destId="{0E562663-96CC-444E-A4C6-97828B69E000}" srcOrd="1" destOrd="0" presId="urn:microsoft.com/office/officeart/2005/8/layout/vList2"/>
    <dgm:cxn modelId="{1B27FA72-0275-4A9A-B774-A3D36C892BB1}" type="presParOf" srcId="{88984305-6465-4C2F-A775-17235F3CCD0D}" destId="{284047E9-976C-45AD-9DE4-ADF3B46BC5E5}" srcOrd="2" destOrd="0" presId="urn:microsoft.com/office/officeart/2005/8/layout/vList2"/>
    <dgm:cxn modelId="{508FECEB-B6F0-4F2E-B456-32A7FAB5B802}" type="presParOf" srcId="{88984305-6465-4C2F-A775-17235F3CCD0D}" destId="{7CA4CE29-39C2-4428-A079-453F15C3AF97}" srcOrd="3" destOrd="0" presId="urn:microsoft.com/office/officeart/2005/8/layout/vList2"/>
    <dgm:cxn modelId="{CEDC05D8-62F1-48E1-8955-294055DE704F}" type="presParOf" srcId="{88984305-6465-4C2F-A775-17235F3CCD0D}" destId="{AF2D9BB4-4B36-4B65-8D8E-696A579506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DC506C-B79E-4595-8414-7E3DA6FDB91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5F5C72-34AA-4ECD-8D1B-0AA2E96AC9C7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pPr rtl="0"/>
          <a:r>
            <a:rPr lang="ru-RU" sz="3200" b="1" dirty="0" smtClean="0"/>
            <a:t>Многообразие компьютерных игр для  детей дошкольников</a:t>
          </a:r>
        </a:p>
        <a:p>
          <a:pPr rtl="0"/>
          <a:r>
            <a:rPr lang="ru-RU" sz="2000" b="1" dirty="0" smtClean="0"/>
            <a:t>Аркадные   Творческие     Ролевые </a:t>
          </a:r>
        </a:p>
        <a:p>
          <a:pPr rtl="0"/>
          <a:r>
            <a:rPr lang="ru-RU" sz="2000" b="1" dirty="0" smtClean="0"/>
            <a:t>Квестовые</a:t>
          </a:r>
          <a:r>
            <a:rPr lang="ru-RU" sz="2000" dirty="0" smtClean="0"/>
            <a:t>      </a:t>
          </a:r>
          <a:r>
            <a:rPr lang="ru-RU" sz="2000" b="1" dirty="0" smtClean="0"/>
            <a:t>Логические</a:t>
          </a:r>
          <a:r>
            <a:rPr lang="ru-RU" sz="2000" dirty="0" smtClean="0"/>
            <a:t/>
          </a:r>
          <a:br>
            <a:rPr lang="ru-RU" sz="2000" dirty="0" smtClean="0"/>
          </a:br>
          <a:endParaRPr lang="ru-RU" sz="2000" b="1" dirty="0"/>
        </a:p>
      </dgm:t>
    </dgm:pt>
    <dgm:pt modelId="{2B18991C-74FA-4619-A53F-0055BB19D5B3}" type="parTrans" cxnId="{2B950289-30CD-4BDA-9FC5-A929D2A5B5AF}">
      <dgm:prSet/>
      <dgm:spPr/>
      <dgm:t>
        <a:bodyPr/>
        <a:lstStyle/>
        <a:p>
          <a:endParaRPr lang="ru-RU"/>
        </a:p>
      </dgm:t>
    </dgm:pt>
    <dgm:pt modelId="{F7CAAD04-2A6A-47B7-A29E-0C397CB3D7FE}" type="sibTrans" cxnId="{2B950289-30CD-4BDA-9FC5-A929D2A5B5AF}">
      <dgm:prSet/>
      <dgm:spPr/>
      <dgm:t>
        <a:bodyPr/>
        <a:lstStyle/>
        <a:p>
          <a:endParaRPr lang="ru-RU"/>
        </a:p>
      </dgm:t>
    </dgm:pt>
    <dgm:pt modelId="{A6340085-A095-4B24-A41C-104CA2A1737C}" type="pres">
      <dgm:prSet presAssocID="{61DC506C-B79E-4595-8414-7E3DA6FDB9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10E4FE-2345-47B2-993B-F81862595E6E}" type="pres">
      <dgm:prSet presAssocID="{2E5F5C72-34AA-4ECD-8D1B-0AA2E96AC9C7}" presName="Name5" presStyleLbl="vennNode1" presStyleIdx="0" presStyleCnt="1" custScaleX="453599" custScaleY="152239" custLinFactNeighborX="91583" custLinFactNeighborY="2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BE578C-FB2F-4AEB-9231-EA322724DC4B}" type="presOf" srcId="{61DC506C-B79E-4595-8414-7E3DA6FDB91B}" destId="{A6340085-A095-4B24-A41C-104CA2A1737C}" srcOrd="0" destOrd="0" presId="urn:microsoft.com/office/officeart/2005/8/layout/venn3"/>
    <dgm:cxn modelId="{2B950289-30CD-4BDA-9FC5-A929D2A5B5AF}" srcId="{61DC506C-B79E-4595-8414-7E3DA6FDB91B}" destId="{2E5F5C72-34AA-4ECD-8D1B-0AA2E96AC9C7}" srcOrd="0" destOrd="0" parTransId="{2B18991C-74FA-4619-A53F-0055BB19D5B3}" sibTransId="{F7CAAD04-2A6A-47B7-A29E-0C397CB3D7FE}"/>
    <dgm:cxn modelId="{99288223-2AED-4A21-9174-060712DF7A7A}" type="presOf" srcId="{2E5F5C72-34AA-4ECD-8D1B-0AA2E96AC9C7}" destId="{B110E4FE-2345-47B2-993B-F81862595E6E}" srcOrd="0" destOrd="0" presId="urn:microsoft.com/office/officeart/2005/8/layout/venn3"/>
    <dgm:cxn modelId="{E02117F5-EE0A-4262-8C02-3F17785B9CF5}" type="presParOf" srcId="{A6340085-A095-4B24-A41C-104CA2A1737C}" destId="{B110E4FE-2345-47B2-993B-F81862595E6E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01288-59CA-490C-8C8B-2CD34E3DA441}">
      <dsp:nvSpPr>
        <dsp:cNvPr id="0" name=""/>
        <dsp:cNvSpPr/>
      </dsp:nvSpPr>
      <dsp:spPr>
        <a:xfrm>
          <a:off x="0" y="10603"/>
          <a:ext cx="9144000" cy="2227365"/>
        </a:xfrm>
        <a:prstGeom prst="roundRect">
          <a:avLst/>
        </a:prstGeom>
        <a:solidFill>
          <a:srgbClr val="FF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Научная новизна исследования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990033"/>
              </a:solidFill>
            </a:rPr>
            <a:t>Теоретическое обоснование целесообразности и продуктивности использования компьютерных дидактических игр в коррекции опосредованной памяти у детей старшего дошкольного возраста с общим недоразвитием речи</a:t>
          </a:r>
          <a:r>
            <a:rPr lang="ru-RU" sz="2000" kern="1200" dirty="0" smtClean="0">
              <a:solidFill>
                <a:srgbClr val="990033"/>
              </a:solidFill>
            </a:rPr>
            <a:t/>
          </a:r>
          <a:br>
            <a:rPr lang="ru-RU" sz="2000" kern="1200" dirty="0" smtClean="0">
              <a:solidFill>
                <a:srgbClr val="990033"/>
              </a:solidFill>
            </a:rPr>
          </a:br>
          <a:endParaRPr lang="ru-RU" sz="2000" kern="1200" dirty="0">
            <a:solidFill>
              <a:srgbClr val="990033"/>
            </a:solidFill>
          </a:endParaRPr>
        </a:p>
      </dsp:txBody>
      <dsp:txXfrm>
        <a:off x="0" y="10603"/>
        <a:ext cx="9144000" cy="2227365"/>
      </dsp:txXfrm>
    </dsp:sp>
    <dsp:sp modelId="{284047E9-976C-45AD-9DE4-ADF3B46BC5E5}">
      <dsp:nvSpPr>
        <dsp:cNvPr id="0" name=""/>
        <dsp:cNvSpPr/>
      </dsp:nvSpPr>
      <dsp:spPr>
        <a:xfrm>
          <a:off x="0" y="2291567"/>
          <a:ext cx="9144000" cy="2297956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Теоретическая значимость исследования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Обобщение психологических и педагогических исследований по проблеме коррекции опосредованной памяти у старших дошкольников с общим недоразвитием речи посредством дидактических компьютерных игр, в дифференцированном изучении особенностей формирования опосредованной памяти посредством дидактических компьютерных игр в сравнительном аспекте детей без речевой патологии и детей с общим недоразвитием речи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0" y="2291567"/>
        <a:ext cx="9144000" cy="2297956"/>
      </dsp:txXfrm>
    </dsp:sp>
    <dsp:sp modelId="{AF2D9BB4-4B36-4B65-8D8E-696A57950619}">
      <dsp:nvSpPr>
        <dsp:cNvPr id="0" name=""/>
        <dsp:cNvSpPr/>
      </dsp:nvSpPr>
      <dsp:spPr>
        <a:xfrm>
          <a:off x="0" y="4626964"/>
          <a:ext cx="9144000" cy="2204273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Практическая значимость исследования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Модификация коррекционной  методики по формированию  опосредованной  памяти у дошкольников с общим недоразвитием речи  посредством дидактических компьютерных игр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</a:rPr>
            <a:t> на основе анализа научной и научно-методической литературы по различным областям знаний (общая и специальная педагогика, психолингвистика и др.) и данных проведенного нами констатирующего эксперимента</a:t>
          </a:r>
          <a:endParaRPr lang="ru-RU" sz="16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4626964"/>
        <a:ext cx="9144000" cy="22042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10E4FE-2345-47B2-993B-F81862595E6E}">
      <dsp:nvSpPr>
        <dsp:cNvPr id="0" name=""/>
        <dsp:cNvSpPr/>
      </dsp:nvSpPr>
      <dsp:spPr>
        <a:xfrm>
          <a:off x="2" y="9"/>
          <a:ext cx="9143997" cy="3068950"/>
        </a:xfrm>
        <a:prstGeom prst="ellipse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t="100000" r="100000"/>
          </a:path>
          <a:tileRect l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940" tIns="40640" rIns="1109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Многообразие компьютерных игр для  детей дошкольников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Аркадные   Творческие     Ролевые 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Квестовые</a:t>
          </a:r>
          <a:r>
            <a:rPr lang="ru-RU" sz="2000" kern="1200" dirty="0" smtClean="0"/>
            <a:t>      </a:t>
          </a:r>
          <a:r>
            <a:rPr lang="ru-RU" sz="2000" b="1" kern="1200" dirty="0" smtClean="0"/>
            <a:t>Логические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b="1" kern="1200" dirty="0"/>
        </a:p>
      </dsp:txBody>
      <dsp:txXfrm>
        <a:off x="2" y="9"/>
        <a:ext cx="9143997" cy="3068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E02FF-FCB8-4514-AD6C-A47AA6935060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9D458-F694-4F14-8523-81D5942D8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9D458-F694-4F14-8523-81D5942D85D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9D458-F694-4F14-8523-81D5942D85D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9048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514D2-FCDD-417D-84DD-9C700DE3C074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95C67-21BC-40DB-ADFD-F6A5397B1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Tm="9048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2808312"/>
          </a:xfrm>
          <a:blipFill>
            <a:blip r:embed="rId2" cstate="print"/>
            <a:tile tx="0" ty="0" sx="100000" sy="100000" flip="none" algn="tl"/>
          </a:blipFill>
        </p:spPr>
        <p:txBody>
          <a:bodyPr anchor="ctr"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Выпускная квалификационная работа на тему: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</a:rPr>
              <a:t>Формирование опосредованной памяти у старших дошкольников с ОНР посредством дидактических компьютерных игр»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44000" cy="288032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Автор  - Кузнецова Марина Владимировна,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</a:rPr>
              <a:t>обучающийся 3 курса по программе </a:t>
            </a:r>
            <a:r>
              <a:rPr lang="ru-RU" sz="2000" b="1" dirty="0" err="1" smtClean="0">
                <a:solidFill>
                  <a:srgbClr val="7030A0"/>
                </a:solidFill>
              </a:rPr>
              <a:t>бакалавриата</a:t>
            </a:r>
            <a:r>
              <a:rPr lang="ru-RU" sz="2000" b="1" dirty="0" smtClean="0">
                <a:solidFill>
                  <a:srgbClr val="7030A0"/>
                </a:solidFill>
              </a:rPr>
              <a:t> 44.03.03 специальное (дефектологическое) образование ( заочной формы обучения)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 Руководитель  – Маркова Светлана Витальевна,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</a:rPr>
              <a:t> кандидат психологических  наук,  доцент кафедры дошкольного и специального образования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459432"/>
            <a:ext cx="9144000" cy="178510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образования и науки РФ Федеральное государственное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бюджетное образовательное учреждение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«Елецкий государственный университет имени И.А. Бунина»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64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Особенности развития опосредованной памяти у старших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дошкольников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77500" lnSpcReduction="20000"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преобладание непроизвольной памяти;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-интеллектуальный характер образной памяти, все больше объединяющейся с речью и мышлением;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-опосредованное познание и расширение сферы познавательной деятельности ребенка благодаря словесно – смысловой памяти;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-элементы произвольной памяти, которые складываются как способности к регуляции данного процесса со стороны взрослого, а потом и самого ребенка;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-формирование предпосылок для превращения процесса запоминания в особую умственную деятельность, для овладения логическими приемами запоминания;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-включение памяти в развитие личности по мере накопления и обобщения опыта поведения, опыта общения ребенка с взрослыми и сверстниками.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15553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990033"/>
                </a:solidFill>
              </a:rPr>
              <a:t>Специфика развития опосредованной памяти у старших</a:t>
            </a:r>
            <a:r>
              <a:rPr lang="ru-RU" sz="3200" dirty="0" smtClean="0">
                <a:solidFill>
                  <a:srgbClr val="990033"/>
                </a:solidFill>
              </a:rPr>
              <a:t/>
            </a:r>
            <a:br>
              <a:rPr lang="ru-RU" sz="3200" dirty="0" smtClean="0">
                <a:solidFill>
                  <a:srgbClr val="990033"/>
                </a:solidFill>
              </a:rPr>
            </a:br>
            <a:r>
              <a:rPr lang="ru-RU" sz="3200" b="1" dirty="0" smtClean="0">
                <a:solidFill>
                  <a:srgbClr val="990033"/>
                </a:solidFill>
              </a:rPr>
              <a:t>дошкольников с общим недоразвитием речи</a:t>
            </a:r>
            <a:endParaRPr lang="ru-RU" sz="3200" dirty="0">
              <a:solidFill>
                <a:srgbClr val="99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endParaRPr lang="ru-RU" sz="28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/>
              <a:t>      - </a:t>
            </a:r>
            <a:r>
              <a:rPr lang="ru-RU" sz="2400" b="1" dirty="0" smtClean="0"/>
              <a:t>Средний уровень сформированности зрительной памяти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/>
              <a:t>       - Низкий уровень слухоречевой памяти является также характеризующим данную категорию детей: неравномерность воспроизведения с тенденцией к уменьшению количества слов, наиболее частотны ошибки соскальзывания на побочные ассоциации, снижение объёма и прочности, а также замедленность с тенденцией к снижению количества ошибок в процессе заучивания.</a:t>
            </a:r>
            <a:endParaRPr lang="ru-RU" sz="2400" b="1" dirty="0"/>
          </a:p>
        </p:txBody>
      </p:sp>
    </p:spTree>
  </p:cSld>
  <p:clrMapOvr>
    <a:masterClrMapping/>
  </p:clrMapOvr>
  <p:transition spd="med" advTm="17488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Психолого-педагогические</a:t>
            </a:r>
            <a:r>
              <a:rPr lang="ru-RU" sz="3200" dirty="0" smtClean="0"/>
              <a:t>  </a:t>
            </a:r>
            <a:r>
              <a:rPr lang="ru-RU" sz="3200" b="1" dirty="0" smtClean="0"/>
              <a:t>исследования по проблеме формирования опосредованной  памяти у дошкольников с общим недоразвитием речи посредством дидактических компьютерных игр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8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/>
              <a:t>   	 </a:t>
            </a:r>
            <a:r>
              <a:rPr lang="ru-RU" sz="2400" b="1" dirty="0" smtClean="0"/>
              <a:t>Изучены и представлены особенности формирования опосредованной  памяти у дошкольников с общим недоразвитием речи посредством дидактических компьютерных игр в работах Т.Т.Малафеевой,  О.И.Кукушкиной, О.Е.Грибовой, Н.В.Мазуровой, Л.Р.Лизуновой, Н.Э.Куликовской, </a:t>
            </a:r>
            <a:r>
              <a:rPr lang="ru-RU" sz="2400" b="1" dirty="0" err="1" smtClean="0"/>
              <a:t>Новосёловой</a:t>
            </a:r>
            <a:endParaRPr lang="ru-RU" sz="2400" b="1" dirty="0"/>
          </a:p>
        </p:txBody>
      </p:sp>
    </p:spTree>
  </p:cSld>
  <p:clrMapOvr>
    <a:masterClrMapping/>
  </p:clrMapOvr>
  <p:transition spd="med" advTm="14774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306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96952"/>
            <a:ext cx="9144000" cy="3861048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/>
              <a:t>• развивающие логическое мышление и память ребенка;</a:t>
            </a:r>
          </a:p>
          <a:p>
            <a:pPr>
              <a:buNone/>
            </a:pPr>
            <a:r>
              <a:rPr lang="ru-RU" sz="2600" b="1" dirty="0" smtClean="0"/>
              <a:t>• улучшающие координацию движений (мелкую моторику рук);</a:t>
            </a:r>
          </a:p>
          <a:p>
            <a:pPr>
              <a:buNone/>
            </a:pPr>
            <a:r>
              <a:rPr lang="ru-RU" sz="2600" b="1" dirty="0" smtClean="0"/>
              <a:t>• упражняющие навыки счета и чтения;</a:t>
            </a:r>
          </a:p>
          <a:p>
            <a:pPr>
              <a:buNone/>
            </a:pPr>
            <a:r>
              <a:rPr lang="ru-RU" sz="2600" b="1" dirty="0" smtClean="0"/>
              <a:t>• продолжающие развивать  фантазию и объемное восприятие;</a:t>
            </a:r>
          </a:p>
          <a:p>
            <a:pPr>
              <a:buNone/>
            </a:pPr>
            <a:r>
              <a:rPr lang="ru-RU" sz="2600" b="1" dirty="0" smtClean="0"/>
              <a:t>• совершенствующие художественный вкус и музыкальный слух ребенка;</a:t>
            </a:r>
          </a:p>
          <a:p>
            <a:pPr>
              <a:buNone/>
            </a:pPr>
            <a:r>
              <a:rPr lang="ru-RU" sz="2600" b="1" dirty="0" smtClean="0"/>
              <a:t>• формирующие наблюдательность, глазомер; логическое , пространственное, творческое мышление.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15756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 flip="none" rotWithShape="1">
            <a:gsLst>
              <a:gs pos="0">
                <a:srgbClr val="CCECFF">
                  <a:shade val="30000"/>
                  <a:satMod val="11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Специализированные компьютерные игры для дошкольников  с ОНР</a:t>
            </a: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«Мир за твоим окном»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- программы для старших дошкольников и младших школьников с нарушениями слуха, речи (Королевская Т.К., Кукушкина О.И., Гончарова Е.Л.)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 «Игры для Тигры» - комплексная логопедическая программа Лизуновой Л.Р. ,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предназначенная для коррекции ОНР у детей старшего дошкольного и младшего школьного возраста.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7768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dirty="0" smtClean="0">
                <a:solidFill>
                  <a:srgbClr val="990033"/>
                </a:solidFill>
              </a:rPr>
              <a:t>Модифицированные компьютерные дидактические игры И.О.Кукушкиной, Л.Р.Лизуновой и др.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rmAutofit lnSpcReduction="10000"/>
          </a:bodyPr>
          <a:lstStyle/>
          <a:p>
            <a:endParaRPr lang="ru-RU" sz="2000" dirty="0" smtClean="0"/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Формируют опосредованную память у детей с ОНР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Оказывают параллельное воздействие на восприятие, внимание, другие виды памяти, воображение, сенсорную, эмоциональную и коммуникативную сферы, познавательную деятельность ребёнка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Способствуют обогащению сознания детей представлениями и понятиями об окружающем мире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Развивают речь на основе развития содержательной стороны мышления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9313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 flip="none" rotWithShape="1">
            <a:gsLst>
              <a:gs pos="0">
                <a:srgbClr val="66FF99">
                  <a:tint val="66000"/>
                  <a:satMod val="160000"/>
                </a:srgbClr>
              </a:gs>
              <a:gs pos="50000">
                <a:srgbClr val="66FF99">
                  <a:tint val="44500"/>
                  <a:satMod val="160000"/>
                </a:srgbClr>
              </a:gs>
              <a:gs pos="100000">
                <a:srgbClr val="66FF99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Глава II. Опытно – экспериментальное изучение проблемы формирования  опосредованной  памяти у дошкольников с общим недоразвитием речи посредством дидактических компьютерных игр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Исследовательская работа с  целью изучения специфики развития опосредованной памяти у старших дошкольников с общим недоразвитием речи  включала в себя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констатирующий, формирующий и контрольный эксперименты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Были сформированы две группы: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экспериментальная (дошкольники с ОНР) и  контрольная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12511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Этап констатирующего эксперимента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Диагностические задания были представлены следующими адаптированными  методиками: И.Б. Дермановой,  А.Р. Лурии, Е.Д. Хомской, Л. С. Цветковой, Т.В. Башаевой, A.B. Семенович,  П.И. Зинченко</a:t>
            </a:r>
            <a:endParaRPr lang="ru-RU" b="1" dirty="0"/>
          </a:p>
        </p:txBody>
      </p:sp>
    </p:spTree>
  </p:cSld>
  <p:clrMapOvr>
    <a:masterClrMapping/>
  </p:clrMapOvr>
  <p:transition spd="med" advTm="1989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Коэффициент опосредованной памяти на этапе констатирующего эксперимента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Экспериментальная группа -дошкольники 6-7лет с ОНР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Контрольная группа – дошкольники 6-7 лет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Содержимое 6"/>
          <p:cNvGraphicFramePr>
            <a:graphicFrameLocks/>
          </p:cNvGraphicFramePr>
          <p:nvPr/>
        </p:nvGraphicFramePr>
        <p:xfrm>
          <a:off x="467544" y="2204864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 advTm="15085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Содержание и основные направления коррекционной работы по формированию  опосредованной  памяти у дошкольников с общим недоразвитием речи  посредством дидактических компьютерных игр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581128"/>
          </a:xfrm>
          <a:gradFill flip="none" rotWithShape="1">
            <a:gsLst>
              <a:gs pos="0">
                <a:srgbClr val="CCECFF">
                  <a:shade val="30000"/>
                  <a:satMod val="11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endParaRPr lang="ru-RU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b="1" dirty="0" smtClean="0"/>
              <a:t>разработана методика формирующего эксперимента, в основу которой были положены исследования О.И. Кукушкиной, О.Е. Грибовой, Н.В. Мазуровой, Л.Р. Лизуновой и др.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2000" dirty="0"/>
          </a:p>
        </p:txBody>
      </p:sp>
    </p:spTree>
  </p:cSld>
  <p:clrMapOvr>
    <a:masterClrMapping/>
  </p:clrMapOvr>
  <p:transition spd="med" advTm="21918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896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7030A0"/>
                </a:solidFill>
              </a:rPr>
              <a:t>Актуальность темы 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развитие познавательных процессов у детей с речевыми нарушениями в силу повышения требований к качеству получения знаний, к подготовке дошкольников к школе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436510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endParaRPr lang="ru-RU" sz="2000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-   Решение этой проблемы  важно как для педагогов школ, так и для специалистов дошкольных образовательных учреждений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-  Построение новых стратегий развития личности ребенка предполагает тщательное исследование закономерностей всех психологических процессов, включая память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 spd="med" advTm="10858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gradFill flip="none" rotWithShape="1">
            <a:gsLst>
              <a:gs pos="0">
                <a:srgbClr val="CCECFF">
                  <a:shade val="30000"/>
                  <a:satMod val="115000"/>
                </a:srgbClr>
              </a:gs>
              <a:gs pos="50000">
                <a:srgbClr val="CCECFF">
                  <a:shade val="67500"/>
                  <a:satMod val="115000"/>
                </a:srgbClr>
              </a:gs>
              <a:gs pos="100000">
                <a:srgbClr val="CCECFF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Требования  к  дидактическим компьютерным играм для старших дошкольников с ОНР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• Соответствие возрастным психофизиологическим особенностям занимающихся, простота в управлении;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• Занимательный сюжет, наличие элементов сюрпризности;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•  Соответствие объема учебного материала, сюжетной линии компьютерных логопедических игр особенностям развития дошкольников, их речевым возможностям;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• Неторопливый темп хода игры; 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 • Соблюдение временных параметров игры: быстрота реакции программы на выполненные действия ребенка, продолжительность игры.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 • Индивидуальная настройка параметров в зависимости от уровня развития опосредованной памяти и уровнем развития у ребенка фонетической стороны речи, лексико-грамматических категорий и связной речи.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7955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Формирующий эксперимент</a:t>
            </a:r>
            <a:br>
              <a:rPr lang="ru-RU" sz="3200" b="1" dirty="0" smtClean="0"/>
            </a:br>
            <a:r>
              <a:rPr lang="ru-RU" sz="3200" b="1" dirty="0" smtClean="0"/>
              <a:t> 1 этап. </a:t>
            </a:r>
            <a:r>
              <a:rPr lang="ru-RU" sz="3200" b="1" i="1" u="sng" dirty="0" smtClean="0"/>
              <a:t>Пропедевтический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Задачи:</a:t>
            </a:r>
          </a:p>
          <a:p>
            <a:pPr>
              <a:buNone/>
            </a:pPr>
            <a:r>
              <a:rPr lang="ru-RU" sz="2000" b="1" dirty="0" smtClean="0"/>
              <a:t>    ● Создание благоприятной, эмоциональной обстановки перед игрой за счет сюрпризного, игрового момента, уточнения пройденного материала; задание нужного ритма динамике игры.</a:t>
            </a:r>
          </a:p>
          <a:p>
            <a:pPr>
              <a:buNone/>
            </a:pPr>
            <a:r>
              <a:rPr lang="ru-RU" sz="2000" b="1" dirty="0" smtClean="0"/>
              <a:t>    ● Подготовка всех анализаторов к восприятию нового материала, через разнообразные игровые упражнения: артикуляционных и мимических мышц, пальчиковой моторики, слухового анализатора, зрительного анализатора.</a:t>
            </a:r>
          </a:p>
          <a:p>
            <a:pPr>
              <a:buNone/>
            </a:pPr>
            <a:r>
              <a:rPr lang="ru-RU" sz="2000" b="1" dirty="0" smtClean="0"/>
              <a:t>     ● Коррекция первоначальных элементов зрительной памяти; </a:t>
            </a:r>
          </a:p>
          <a:p>
            <a:pPr>
              <a:buNone/>
            </a:pPr>
            <a:r>
              <a:rPr lang="ru-RU" sz="2000" b="1" dirty="0" smtClean="0"/>
              <a:t>     ● Развитие первоначальных элементов эмоциональной памяти; </a:t>
            </a:r>
          </a:p>
          <a:p>
            <a:pPr>
              <a:buNone/>
            </a:pPr>
            <a:r>
              <a:rPr lang="ru-RU" sz="2000" b="1" dirty="0" smtClean="0"/>
              <a:t>     ● Коррекция первоначальных элементов слухоречевой памяти; </a:t>
            </a:r>
          </a:p>
          <a:p>
            <a:pPr>
              <a:buNone/>
            </a:pPr>
            <a:r>
              <a:rPr lang="ru-RU" sz="2000" b="1" dirty="0" smtClean="0"/>
              <a:t>     ● Развитие первоначальных компонентов моторной памяти; </a:t>
            </a:r>
            <a:endParaRPr lang="ru-RU" sz="2000" b="1" dirty="0"/>
          </a:p>
        </p:txBody>
      </p:sp>
    </p:spTree>
  </p:cSld>
  <p:clrMapOvr>
    <a:masterClrMapping/>
  </p:clrMapOvr>
  <p:transition spd="med" advTm="14180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Формирующий эксперимент</a:t>
            </a:r>
            <a:br>
              <a:rPr lang="ru-RU" sz="3200" b="1" dirty="0" smtClean="0"/>
            </a:br>
            <a:r>
              <a:rPr lang="ru-RU" sz="3200" b="1" dirty="0" smtClean="0"/>
              <a:t>2 этап. </a:t>
            </a:r>
            <a:r>
              <a:rPr lang="ru-RU" sz="3200" i="1" u="sng" dirty="0" smtClean="0"/>
              <a:t>Основной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Задачи:</a:t>
            </a:r>
          </a:p>
          <a:p>
            <a:pPr>
              <a:buNone/>
            </a:pPr>
            <a:r>
              <a:rPr lang="ru-RU" sz="2000" b="1" dirty="0" smtClean="0"/>
              <a:t>      ● Формирование опосредованной зрительной памяти;</a:t>
            </a:r>
          </a:p>
          <a:p>
            <a:pPr>
              <a:buNone/>
            </a:pPr>
            <a:r>
              <a:rPr lang="ru-RU" sz="2000" b="1" dirty="0" smtClean="0"/>
              <a:t>      ● Развитие опосредованной эмоциональной памяти;</a:t>
            </a:r>
          </a:p>
          <a:p>
            <a:pPr>
              <a:buNone/>
            </a:pPr>
            <a:r>
              <a:rPr lang="ru-RU" sz="2000" b="1" dirty="0" smtClean="0"/>
              <a:t>      ● Формирование опосредованной слуховой памяти;</a:t>
            </a:r>
          </a:p>
          <a:p>
            <a:pPr>
              <a:buNone/>
            </a:pPr>
            <a:r>
              <a:rPr lang="ru-RU" sz="2000" b="1" dirty="0" smtClean="0"/>
              <a:t>      ● Развитие опосредованной двигательной памяти;</a:t>
            </a:r>
          </a:p>
          <a:p>
            <a:pPr>
              <a:buNone/>
            </a:pPr>
            <a:r>
              <a:rPr lang="ru-RU" sz="2000" b="1" dirty="0" smtClean="0"/>
              <a:t>      ● Развитие фонематического слуха;</a:t>
            </a:r>
          </a:p>
          <a:p>
            <a:pPr>
              <a:buNone/>
            </a:pPr>
            <a:r>
              <a:rPr lang="ru-RU" sz="2000" b="1" dirty="0" smtClean="0"/>
              <a:t>      ●Автоматизация звуков в словах, словосочетаниях;</a:t>
            </a:r>
          </a:p>
          <a:p>
            <a:pPr>
              <a:buNone/>
            </a:pPr>
            <a:r>
              <a:rPr lang="ru-RU" sz="2000" b="1" dirty="0" smtClean="0"/>
              <a:t>      ● Развитие умения дифференцировать два звука (по твердости и мягкости).</a:t>
            </a:r>
          </a:p>
          <a:p>
            <a:pPr>
              <a:buNone/>
            </a:pPr>
            <a:r>
              <a:rPr lang="ru-RU" sz="2000" b="1" dirty="0" smtClean="0"/>
              <a:t>      ●Развитие лексико-грамматического строя </a:t>
            </a:r>
            <a:endParaRPr lang="ru-RU" sz="2000" b="1" dirty="0"/>
          </a:p>
        </p:txBody>
      </p:sp>
    </p:spTree>
  </p:cSld>
  <p:clrMapOvr>
    <a:masterClrMapping/>
  </p:clrMapOvr>
  <p:transition spd="med" advTm="20015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Формирующий эксперимент</a:t>
            </a:r>
            <a:br>
              <a:rPr lang="ru-RU" sz="3200" b="1" dirty="0" smtClean="0"/>
            </a:br>
            <a:r>
              <a:rPr lang="ru-RU" sz="3600" b="1" dirty="0" smtClean="0"/>
              <a:t>3 этап.  </a:t>
            </a:r>
            <a:r>
              <a:rPr lang="ru-RU" sz="3600" b="1" i="1" u="sng" dirty="0" smtClean="0"/>
              <a:t>Заключительный</a:t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Задачи:</a:t>
            </a:r>
          </a:p>
          <a:p>
            <a:pPr>
              <a:buNone/>
            </a:pPr>
            <a:r>
              <a:rPr lang="ru-RU" sz="2000" b="1" dirty="0" smtClean="0"/>
              <a:t>      ● Усовершенствование опосредованной зрительной памяти;</a:t>
            </a:r>
          </a:p>
          <a:p>
            <a:pPr>
              <a:buNone/>
            </a:pPr>
            <a:r>
              <a:rPr lang="ru-RU" sz="2000" b="1" dirty="0" smtClean="0"/>
              <a:t>      ● Совершенствование опосредованной двигательной памяти;</a:t>
            </a:r>
          </a:p>
          <a:p>
            <a:pPr>
              <a:buNone/>
            </a:pPr>
            <a:r>
              <a:rPr lang="ru-RU" sz="2000" b="1" dirty="0" smtClean="0"/>
              <a:t>      ● Усовершенствование опосредованной слуховой памяти;</a:t>
            </a:r>
          </a:p>
          <a:p>
            <a:pPr>
              <a:buNone/>
            </a:pPr>
            <a:r>
              <a:rPr lang="ru-RU" sz="2000" b="1" dirty="0" smtClean="0"/>
              <a:t>      ● Совершенствование опосредованной эмоциональной  памяти;</a:t>
            </a:r>
          </a:p>
          <a:p>
            <a:pPr>
              <a:buNone/>
            </a:pPr>
            <a:r>
              <a:rPr lang="ru-RU" sz="2000" b="1" dirty="0" smtClean="0"/>
              <a:t>      ● Дальнейшее развитие фонематического восприятия;</a:t>
            </a:r>
          </a:p>
          <a:p>
            <a:pPr>
              <a:buNone/>
            </a:pPr>
            <a:r>
              <a:rPr lang="ru-RU" sz="2000" b="1" dirty="0" smtClean="0"/>
              <a:t>      ● Совершенствование умения дифференцировать звуки; </a:t>
            </a:r>
          </a:p>
          <a:p>
            <a:pPr>
              <a:buNone/>
            </a:pPr>
            <a:r>
              <a:rPr lang="ru-RU" sz="2000" b="1" dirty="0" smtClean="0"/>
              <a:t>      ● Автоматизация звуков в словах, словосочетаниях;</a:t>
            </a:r>
          </a:p>
          <a:p>
            <a:pPr>
              <a:buNone/>
            </a:pPr>
            <a:r>
              <a:rPr lang="ru-RU" sz="2000" b="1" dirty="0" smtClean="0"/>
              <a:t>      ● Совершенствование лексико-грамматического строя речи;</a:t>
            </a:r>
          </a:p>
          <a:p>
            <a:endParaRPr lang="ru-RU" sz="2000" b="1" dirty="0"/>
          </a:p>
        </p:txBody>
      </p:sp>
    </p:spTree>
  </p:cSld>
  <p:clrMapOvr>
    <a:masterClrMapping/>
  </p:clrMapOvr>
  <p:transition spd="med" advTm="10858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 smtClean="0"/>
              <a:t>Сравнительный анализ показателей уровня развития опосредованной  памяти у старших дошкольников с общим недоразвитием речи посредством дидактических компьютерных игр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708920"/>
          <a:ext cx="8229600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Tm="16395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Коэффициент опосредованной памяти на этапе контрольного эксперимента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Экспериментальная группа -дошкольники 6-7лет с ОНР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Контрольная группа – дошкольники 6-7 лет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 advTm="9360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b="1" dirty="0" smtClean="0"/>
              <a:t>Динамика  развития опосредованной памяти детей экспериментальной и контрольной групп  в констатирующем и контрольном экспериментах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12418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Выводы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 процессе исследовательской работы  были успешно решены следующие задачи: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1.Изучена психолого-педагогическая литература по проблеме формирования  опосредованной  памяти у дошкольников с общим недоразвитием речи;</a:t>
            </a:r>
          </a:p>
          <a:p>
            <a:r>
              <a:rPr lang="ru-RU" sz="2000" b="1" dirty="0" smtClean="0"/>
              <a:t>2.Подобрана методика для определения уровня развития опосредованной памяти у старших дошкольников с общим недоразвитием речи, проанализированы результаты диагностического исследования;</a:t>
            </a:r>
          </a:p>
          <a:p>
            <a:r>
              <a:rPr lang="ru-RU" sz="2000" b="1" dirty="0" smtClean="0"/>
              <a:t>3.Разработана методика коррекции опосредованной  памяти у дошкольников с общим недоразвитием речи посредством дидактических компьютерных игр;</a:t>
            </a:r>
          </a:p>
          <a:p>
            <a:r>
              <a:rPr lang="ru-RU" sz="2000" b="1" dirty="0" smtClean="0"/>
              <a:t>4.Изучена динамика развития опосредованной  памяти у дошкольников с общим недоразвитием речи посредством дидактических компьютерных игр.</a:t>
            </a:r>
            <a:endParaRPr lang="ru-RU" sz="2000" b="1" dirty="0"/>
          </a:p>
        </p:txBody>
      </p:sp>
    </p:spTree>
  </p:cSld>
  <p:clrMapOvr>
    <a:masterClrMapping/>
  </p:clrMapOvr>
  <p:transition spd="med" advTm="11497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r>
              <a:rPr lang="ru-RU" sz="3200" b="1" dirty="0" smtClean="0"/>
              <a:t>Практическое применение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gradFill flip="none" rotWithShape="1">
            <a:gsLst>
              <a:gs pos="0">
                <a:srgbClr val="FFCC99">
                  <a:shade val="30000"/>
                  <a:satMod val="115000"/>
                </a:srgbClr>
              </a:gs>
              <a:gs pos="50000">
                <a:srgbClr val="FFCC99">
                  <a:shade val="67500"/>
                  <a:satMod val="115000"/>
                </a:srgbClr>
              </a:gs>
              <a:gs pos="100000">
                <a:srgbClr val="FFCC99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/>
              <a:t>       В целом, теоретически обоснованная и методически разработанная  нами педагогическая технология формирования опосредованной памяти  у детей с ОНР посредством дидактических компьютерных игр может быть использована в коррекционной работе с детьми старшего дошкольного возраста с  ОНР с целью повышения качества логопедической работы и оптимизации рабочего времени специалистов</a:t>
            </a:r>
            <a:endParaRPr lang="ru-RU" sz="2000" b="1" dirty="0"/>
          </a:p>
        </p:txBody>
      </p:sp>
    </p:spTree>
  </p:cSld>
  <p:clrMapOvr>
    <a:masterClrMapping/>
  </p:clrMapOvr>
  <p:transition spd="med" advTm="33727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3200" b="1" dirty="0" smtClean="0"/>
              <a:t>Спасибо за внимание!</a:t>
            </a:r>
            <a:endParaRPr lang="ru-RU" sz="3200" b="1" dirty="0"/>
          </a:p>
        </p:txBody>
      </p:sp>
      <p:pic>
        <p:nvPicPr>
          <p:cNvPr id="1026" name="Picture 2" descr="C:\Users\Марина\Desktop\фото дети +компьютерные игры\13_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Цель исследования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изучение специфики формирования  опосредованной  памяти у дошкольников с общим недоразвитием речи  посредством дидактических компьютерных игр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Объект исследования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pPr algn="ctr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опосредованная  память у детей дошкольного возраста</a:t>
            </a:r>
          </a:p>
          <a:p>
            <a:endParaRPr lang="ru-RU" sz="2800" b="1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Предмет исследования </a:t>
            </a:r>
            <a:endParaRPr lang="ru-RU" sz="2000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процесс формирования опосредованной  памяти у детей дошкольного возраста с общим недоразвитием речи посредством дидактических компьютерных игр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 advTm="13135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Гипотеза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формирование  опосредованной  памяти у дошкольников с общим недоразвитием речи  посредством дидактических компьютерных игр будет эффективным, если: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    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1) обеспечивается их полисенсорное и эмоциональное воздействие,  способствующее актуализации адаптивных и компенсаторных механизмов у детей с общим недоразвитием речи</a:t>
            </a:r>
          </a:p>
          <a:p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   2) формирование опосредованной памяти в процессе использования дидактических компьютерных  игр обеспечивает  коррекцию фонетической стороны речи, фонематических процессов, лексико-грамматического строя речи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med" advTm="17706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Задачи исследования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Изучение психолого-педагогической литературы по проблеме формирования  опосредованной  памяти у дошкольников с общим недоразвитием речи</a:t>
            </a:r>
          </a:p>
          <a:p>
            <a:endParaRPr lang="ru-RU" sz="2000" b="1" dirty="0" smtClean="0">
              <a:solidFill>
                <a:srgbClr val="7030A0"/>
              </a:solidFill>
            </a:endParaRPr>
          </a:p>
          <a:p>
            <a:r>
              <a:rPr lang="ru-RU" sz="2000" b="1" dirty="0" smtClean="0">
                <a:solidFill>
                  <a:srgbClr val="7030A0"/>
                </a:solidFill>
              </a:rPr>
              <a:t>Подбор методики для определения уровня развития опосредованной памяти у старших дошкольников с общим недоразвитием речи, анализ результатов диагностического исследования</a:t>
            </a:r>
          </a:p>
          <a:p>
            <a:pPr lvl="0"/>
            <a:endParaRPr lang="ru-RU" sz="2000" b="1" dirty="0" smtClean="0">
              <a:solidFill>
                <a:srgbClr val="7030A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Разработка методики коррекции опосредованной  памяти у дошкольников с общим недоразвитием речи посредством дидактических компьютерных игр</a:t>
            </a:r>
            <a:endParaRPr lang="ru-RU" sz="2000" dirty="0" smtClean="0">
              <a:solidFill>
                <a:srgbClr val="7030A0"/>
              </a:solidFill>
            </a:endParaRPr>
          </a:p>
          <a:p>
            <a:pPr lvl="0"/>
            <a:endParaRPr lang="ru-RU" sz="2000" b="1" dirty="0" smtClean="0">
              <a:solidFill>
                <a:srgbClr val="7030A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7030A0"/>
                </a:solidFill>
              </a:rPr>
              <a:t>Изучение динамики развития опосредованной  памяти у дошкольников с общим недоразвитием речи посредством дидактических компьютерных игр</a:t>
            </a:r>
          </a:p>
          <a:p>
            <a:endParaRPr lang="ru-RU" sz="2000" b="1" dirty="0" smtClean="0"/>
          </a:p>
          <a:p>
            <a:pPr lvl="0"/>
            <a:endParaRPr lang="ru-RU" sz="2000" b="1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med" advTm="21482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Tm="19781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990033"/>
                </a:solidFill>
              </a:rPr>
              <a:t>Методы исследования</a:t>
            </a:r>
            <a:endParaRPr lang="ru-RU" sz="3200" dirty="0">
              <a:solidFill>
                <a:srgbClr val="99003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методы теоретического исследования: </a:t>
            </a:r>
          </a:p>
          <a:p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обобщение научной литературы по проблеме овладения социальным опытом старшими дошкольниками с общим недоразвитием речи посредством дидактических компьютерных игр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методы практического исследования: 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    проведение констатирующего, формирующего,  контрольного экспериментов; качественно-количественному анализ данных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 advTm="16864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База исследования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МБДОУ ЦРР детский сад № 2 «Ромашка» г. Данков,  Липецкой области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фото детского сада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729706"/>
            <a:ext cx="4267200" cy="2266950"/>
          </a:xfrm>
        </p:spPr>
      </p:pic>
    </p:spTree>
  </p:cSld>
  <p:clrMapOvr>
    <a:masterClrMapping/>
  </p:clrMapOvr>
  <p:transition spd="med" advTm="16645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8092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ru-RU" sz="3200" b="1" dirty="0" smtClean="0"/>
              <a:t>Глава I.Теоретические основы изучения проблемы формирования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опосредованной  памяти у дошкольников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414908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 работах видных психологов и учёных  С.Л. Рубинштейна ,Р.С.Немова, Л.С.Выготского, А.Н.Леонтьева, А.Р.Лурия, П.П.Блонского,Г.А. 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Урунтаевой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рассмотрены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особенности развития опосредованной памяти у старших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дошкольников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4056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3637</TotalTime>
  <Words>1218</Words>
  <Application>Microsoft Office PowerPoint</Application>
  <PresentationFormat>Экран (4:3)</PresentationFormat>
  <Paragraphs>170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Выпускная квалификационная работа на тему: «Формирование опосредованной памяти у старших дошкольников с ОНР посредством дидактических компьютерных игр»</vt:lpstr>
      <vt:lpstr>Актуальность темы   развитие познавательных процессов у детей с речевыми нарушениями в силу повышения требований к качеству получения знаний, к подготовке дошкольников к школе </vt:lpstr>
      <vt:lpstr>Цель исследования  изучение специфики формирования  опосредованной  памяти у дошкольников с общим недоразвитием речи  посредством дидактических компьютерных игр</vt:lpstr>
      <vt:lpstr> Гипотеза  формирование  опосредованной  памяти у дошкольников с общим недоразвитием речи  посредством дидактических компьютерных игр будет эффективным, если: </vt:lpstr>
      <vt:lpstr> Задачи исследования </vt:lpstr>
      <vt:lpstr>Слайд 6</vt:lpstr>
      <vt:lpstr>Методы исследования</vt:lpstr>
      <vt:lpstr>База исследования  МБДОУ ЦРР детский сад № 2 «Ромашка» г. Данков,  Липецкой области</vt:lpstr>
      <vt:lpstr>Глава I.Теоретические основы изучения проблемы формирования опосредованной  памяти у дошкольников </vt:lpstr>
      <vt:lpstr>Особенности развития опосредованной памяти у старших дошкольников</vt:lpstr>
      <vt:lpstr>Специфика развития опосредованной памяти у старших дошкольников с общим недоразвитием речи</vt:lpstr>
      <vt:lpstr>Психолого-педагогические  исследования по проблеме формирования опосредованной  памяти у дошкольников с общим недоразвитием речи посредством дидактических компьютерных игр</vt:lpstr>
      <vt:lpstr>Слайд 13</vt:lpstr>
      <vt:lpstr>Специализированные компьютерные игры для дошкольников  с ОНР</vt:lpstr>
      <vt:lpstr>  Модифицированные компьютерные дидактические игры И.О.Кукушкиной, Л.Р.Лизуновой и др. </vt:lpstr>
      <vt:lpstr>Глава II. Опытно – экспериментальное изучение проблемы формирования  опосредованной  памяти у дошкольников с общим недоразвитием речи посредством дидактических компьютерных игр</vt:lpstr>
      <vt:lpstr>Этап констатирующего эксперимента </vt:lpstr>
      <vt:lpstr>Коэффициент опосредованной памяти на этапе констатирующего эксперимента</vt:lpstr>
      <vt:lpstr>Содержание и основные направления коррекционной работы по формированию  опосредованной  памяти у дошкольников с общим недоразвитием речи  посредством дидактических компьютерных игр</vt:lpstr>
      <vt:lpstr>Требования  к  дидактическим компьютерным играм для старших дошкольников с ОНР</vt:lpstr>
      <vt:lpstr> Формирующий эксперимент  1 этап. Пропедевтический </vt:lpstr>
      <vt:lpstr> Формирующий эксперимент 2 этап. Основной  </vt:lpstr>
      <vt:lpstr>  Формирующий эксперимент 3 этап.  Заключительный  </vt:lpstr>
      <vt:lpstr>Сравнительный анализ показателей уровня развития опосредованной  памяти у старших дошкольников с общим недоразвитием речи посредством дидактических компьютерных игр</vt:lpstr>
      <vt:lpstr>Коэффициент опосредованной памяти на этапе контрольного эксперимента</vt:lpstr>
      <vt:lpstr>Динамика  развития опосредованной памяти детей экспериментальной и контрольной групп  в констатирующем и контрольном экспериментах</vt:lpstr>
      <vt:lpstr> Выводы </vt:lpstr>
      <vt:lpstr>Практическое применение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опосредованной памяти у старших дошкольников с ОНР посредством дидактических компьютерных игр</dc:title>
  <dc:creator>Марина</dc:creator>
  <cp:lastModifiedBy>Марина</cp:lastModifiedBy>
  <cp:revision>346</cp:revision>
  <dcterms:created xsi:type="dcterms:W3CDTF">2016-05-19T17:10:01Z</dcterms:created>
  <dcterms:modified xsi:type="dcterms:W3CDTF">2016-06-24T00:00:12Z</dcterms:modified>
</cp:coreProperties>
</file>