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7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81" r:id="rId18"/>
    <p:sldId id="270"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3750" autoAdjust="0"/>
  </p:normalViewPr>
  <p:slideViewPr>
    <p:cSldViewPr>
      <p:cViewPr varScale="1">
        <p:scale>
          <a:sx n="48" d="100"/>
          <a:sy n="48" d="100"/>
        </p:scale>
        <p:origin x="-1158" y="-90"/>
      </p:cViewPr>
      <p:guideLst>
        <p:guide orient="horz" pos="2160"/>
        <p:guide pos="2880"/>
      </p:guideLst>
    </p:cSldViewPr>
  </p:slideViewPr>
  <p:outlineViewPr>
    <p:cViewPr>
      <p:scale>
        <a:sx n="33" d="100"/>
        <a:sy n="33" d="100"/>
      </p:scale>
      <p:origin x="408" y="53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A565-AD52-4CB7-9A77-A292A1443AB0}" type="datetimeFigureOut">
              <a:rPr lang="ru-RU" smtClean="0"/>
              <a:pPr/>
              <a:t>22.08.2016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F5A3E-6FCB-4547-BCD1-93C09096786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5F5A3E-6FCB-4547-BCD1-93C090967866}"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6495A5-ADA5-4888-B836-8FB8DB868354}" type="datetimeFigureOut">
              <a:rPr lang="ru-RU" smtClean="0"/>
              <a:pPr/>
              <a:t>22.08.2016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D5F356-115B-4F9D-93C6-3173869A9E9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495A5-ADA5-4888-B836-8FB8DB868354}" type="datetimeFigureOut">
              <a:rPr lang="ru-RU" smtClean="0"/>
              <a:pPr/>
              <a:t>22.08.2016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5F356-115B-4F9D-93C6-3173869A9E9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4231385.jpg"/>
          <p:cNvPicPr>
            <a:picLocks noChangeAspect="1"/>
          </p:cNvPicPr>
          <p:nvPr/>
        </p:nvPicPr>
        <p:blipFill>
          <a:blip r:embed="rId2" cstate="print"/>
          <a:stretch>
            <a:fillRect/>
          </a:stretch>
        </p:blipFill>
        <p:spPr>
          <a:xfrm>
            <a:off x="395536" y="260648"/>
            <a:ext cx="8352928" cy="6336704"/>
          </a:xfrm>
          <a:prstGeom prst="rect">
            <a:avLst/>
          </a:prstGeom>
        </p:spPr>
      </p:pic>
      <p:sp>
        <p:nvSpPr>
          <p:cNvPr id="3" name="TextBox 2"/>
          <p:cNvSpPr txBox="1"/>
          <p:nvPr/>
        </p:nvSpPr>
        <p:spPr>
          <a:xfrm>
            <a:off x="1259632" y="620688"/>
            <a:ext cx="6120680" cy="2123658"/>
          </a:xfrm>
          <a:prstGeom prst="rect">
            <a:avLst/>
          </a:prstGeom>
          <a:noFill/>
        </p:spPr>
        <p:txBody>
          <a:bodyPr wrap="square" rtlCol="0">
            <a:spAutoFit/>
          </a:bodyPr>
          <a:lstStyle/>
          <a:p>
            <a:pPr algn="ctr"/>
            <a:r>
              <a:rPr lang="en-US" sz="6600" i="1" dirty="0" smtClean="0">
                <a:latin typeface="Segoe Script" pitchFamily="34" charset="0"/>
              </a:rPr>
              <a:t>Paris- </a:t>
            </a:r>
            <a:r>
              <a:rPr lang="en-US" sz="6600" i="1" dirty="0" err="1" smtClean="0">
                <a:latin typeface="Segoe Script" pitchFamily="34" charset="0"/>
              </a:rPr>
              <a:t>mon</a:t>
            </a:r>
            <a:r>
              <a:rPr lang="en-US" sz="6600" i="1" dirty="0" smtClean="0">
                <a:latin typeface="Segoe Script" pitchFamily="34" charset="0"/>
              </a:rPr>
              <a:t> amour.</a:t>
            </a:r>
            <a:endParaRPr lang="ru-RU" sz="6600" i="1" dirty="0">
              <a:latin typeface="Segoe Scrip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661248"/>
            <a:ext cx="8229600" cy="864096"/>
          </a:xfrm>
        </p:spPr>
        <p:txBody>
          <a:bodyPr>
            <a:normAutofit/>
          </a:bodyPr>
          <a:lstStyle/>
          <a:p>
            <a:pPr algn="ctr">
              <a:buNone/>
            </a:pPr>
            <a:r>
              <a:rPr lang="en-US" sz="4400" dirty="0" smtClean="0">
                <a:solidFill>
                  <a:schemeClr val="accent2">
                    <a:lumMod val="75000"/>
                  </a:schemeClr>
                </a:solidFill>
              </a:rPr>
              <a:t>La Tour </a:t>
            </a:r>
            <a:r>
              <a:rPr lang="en-US" sz="4400" dirty="0" smtClean="0">
                <a:solidFill>
                  <a:schemeClr val="accent2">
                    <a:lumMod val="75000"/>
                  </a:schemeClr>
                </a:solidFill>
              </a:rPr>
              <a:t>Eiffel.</a:t>
            </a:r>
            <a:endParaRPr lang="ru-RU" sz="4400" dirty="0">
              <a:solidFill>
                <a:schemeClr val="accent2">
                  <a:lumMod val="75000"/>
                </a:schemeClr>
              </a:solidFill>
            </a:endParaRPr>
          </a:p>
        </p:txBody>
      </p:sp>
      <p:pic>
        <p:nvPicPr>
          <p:cNvPr id="10242" name="Picture 2" descr="D:\школа\7e18686540e698c76dbcd80f72f93d0d.jpg"/>
          <p:cNvPicPr>
            <a:picLocks noChangeAspect="1" noChangeArrowheads="1"/>
          </p:cNvPicPr>
          <p:nvPr/>
        </p:nvPicPr>
        <p:blipFill>
          <a:blip r:embed="rId2" cstate="print"/>
          <a:srcRect/>
          <a:stretch>
            <a:fillRect/>
          </a:stretch>
        </p:blipFill>
        <p:spPr bwMode="auto">
          <a:xfrm>
            <a:off x="899592" y="260648"/>
            <a:ext cx="7344816" cy="5400600"/>
          </a:xfrm>
          <a:prstGeom prst="rect">
            <a:avLst/>
          </a:prstGeom>
          <a:noFill/>
        </p:spPr>
      </p:pic>
      <p:sp>
        <p:nvSpPr>
          <p:cNvPr id="4" name="TextBox 3"/>
          <p:cNvSpPr txBox="1"/>
          <p:nvPr/>
        </p:nvSpPr>
        <p:spPr>
          <a:xfrm>
            <a:off x="1043608" y="764704"/>
            <a:ext cx="6912768" cy="3416320"/>
          </a:xfrm>
          <a:prstGeom prst="rect">
            <a:avLst/>
          </a:prstGeom>
          <a:noFill/>
        </p:spPr>
        <p:txBody>
          <a:bodyPr wrap="square" rtlCol="0">
            <a:spAutoFit/>
          </a:bodyPr>
          <a:lstStyle/>
          <a:p>
            <a:pPr algn="just"/>
            <a:r>
              <a:rPr lang="fr-FR" sz="2400" b="1" i="1" dirty="0" smtClean="0">
                <a:solidFill>
                  <a:schemeClr val="accent6">
                    <a:lumMod val="50000"/>
                  </a:schemeClr>
                </a:solidFill>
                <a:effectLst>
                  <a:outerShdw blurRad="38100" dist="38100" dir="2700000" algn="tl">
                    <a:srgbClr val="000000">
                      <a:alpha val="43137"/>
                    </a:srgbClr>
                  </a:outerShdw>
                </a:effectLst>
              </a:rPr>
              <a:t>Sur le champs de Mars tout près de la Seine se dresse la Tour Eiffel. Elle a été construite en 1889 par l’ingénieur français Gustave Eiffel. La hauteur de cette tour est 300 mètres, mais avec l’antenne de télévision elle a 320 mètres. La Tour a 3 plate-formes. On peut prendre l’ascenseur et monter sur la première et la deuxième plate-formes de la Tour pour admirer le panorama de Paris.</a:t>
            </a:r>
            <a:endParaRPr lang="ru-RU" sz="2400" b="1" i="1" dirty="0" smtClean="0">
              <a:solidFill>
                <a:schemeClr val="accent6">
                  <a:lumMod val="50000"/>
                </a:schemeClr>
              </a:solidFill>
              <a:effectLst>
                <a:outerShdw blurRad="38100" dist="38100" dir="2700000" algn="tl">
                  <a:srgbClr val="000000">
                    <a:alpha val="43137"/>
                  </a:srgbClr>
                </a:outerShdw>
              </a:effectLst>
            </a:endParaRPr>
          </a:p>
          <a:p>
            <a:pPr algn="just"/>
            <a:endParaRPr lang="ru-RU" sz="2400" b="1" i="1"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5301208"/>
            <a:ext cx="8424936" cy="1152128"/>
          </a:xfrm>
        </p:spPr>
        <p:txBody>
          <a:bodyPr>
            <a:normAutofit fontScale="85000" lnSpcReduction="20000"/>
          </a:bodyPr>
          <a:lstStyle/>
          <a:p>
            <a:pPr algn="ctr">
              <a:buNone/>
            </a:pPr>
            <a:endParaRPr lang="en-US" sz="4400" dirty="0" smtClean="0">
              <a:solidFill>
                <a:schemeClr val="accent5">
                  <a:lumMod val="50000"/>
                </a:schemeClr>
              </a:solidFill>
            </a:endParaRPr>
          </a:p>
          <a:p>
            <a:pPr algn="ctr">
              <a:buNone/>
            </a:pPr>
            <a:r>
              <a:rPr lang="en-US" sz="4400" dirty="0" smtClean="0">
                <a:solidFill>
                  <a:schemeClr val="accent5">
                    <a:lumMod val="50000"/>
                  </a:schemeClr>
                </a:solidFill>
              </a:rPr>
              <a:t>L’ </a:t>
            </a:r>
            <a:r>
              <a:rPr lang="en-US" sz="4400" dirty="0" err="1" smtClean="0">
                <a:solidFill>
                  <a:schemeClr val="accent5">
                    <a:lumMod val="50000"/>
                  </a:schemeClr>
                </a:solidFill>
              </a:rPr>
              <a:t>Hôtel</a:t>
            </a:r>
            <a:r>
              <a:rPr lang="en-US" sz="4400" dirty="0" smtClean="0">
                <a:solidFill>
                  <a:schemeClr val="accent5">
                    <a:lumMod val="50000"/>
                  </a:schemeClr>
                </a:solidFill>
              </a:rPr>
              <a:t> des </a:t>
            </a:r>
            <a:r>
              <a:rPr lang="en-US" sz="4400" dirty="0" err="1" smtClean="0">
                <a:solidFill>
                  <a:schemeClr val="accent5">
                    <a:lumMod val="50000"/>
                  </a:schemeClr>
                </a:solidFill>
              </a:rPr>
              <a:t>Invalides</a:t>
            </a:r>
            <a:r>
              <a:rPr lang="en-US" sz="4400" dirty="0" smtClean="0">
                <a:solidFill>
                  <a:schemeClr val="accent5">
                    <a:lumMod val="50000"/>
                  </a:schemeClr>
                </a:solidFill>
              </a:rPr>
              <a:t>.</a:t>
            </a:r>
            <a:endParaRPr lang="ru-RU" sz="4400" dirty="0">
              <a:solidFill>
                <a:schemeClr val="accent5">
                  <a:lumMod val="50000"/>
                </a:schemeClr>
              </a:solidFill>
            </a:endParaRPr>
          </a:p>
        </p:txBody>
      </p:sp>
      <p:pic>
        <p:nvPicPr>
          <p:cNvPr id="11266" name="Picture 2" descr="D:\школа\10213.jpg"/>
          <p:cNvPicPr>
            <a:picLocks noChangeAspect="1" noChangeArrowheads="1"/>
          </p:cNvPicPr>
          <p:nvPr/>
        </p:nvPicPr>
        <p:blipFill>
          <a:blip r:embed="rId2" cstate="print"/>
          <a:srcRect b="8738"/>
          <a:stretch>
            <a:fillRect/>
          </a:stretch>
        </p:blipFill>
        <p:spPr bwMode="auto">
          <a:xfrm>
            <a:off x="1043608" y="332656"/>
            <a:ext cx="7128792" cy="5256584"/>
          </a:xfrm>
          <a:prstGeom prst="rect">
            <a:avLst/>
          </a:prstGeom>
          <a:noFill/>
        </p:spPr>
      </p:pic>
      <p:sp>
        <p:nvSpPr>
          <p:cNvPr id="4" name="TextBox 3"/>
          <p:cNvSpPr txBox="1"/>
          <p:nvPr/>
        </p:nvSpPr>
        <p:spPr>
          <a:xfrm>
            <a:off x="1403648" y="548680"/>
            <a:ext cx="6264695" cy="3816429"/>
          </a:xfrm>
          <a:prstGeom prst="rect">
            <a:avLst/>
          </a:prstGeom>
          <a:noFill/>
        </p:spPr>
        <p:txBody>
          <a:bodyPr wrap="square" rtlCol="0">
            <a:spAutoFit/>
          </a:bodyPr>
          <a:lstStyle/>
          <a:p>
            <a:endParaRPr lang="fr-FR" dirty="0" smtClean="0"/>
          </a:p>
          <a:p>
            <a:pPr algn="just"/>
            <a:r>
              <a:rPr lang="fr-FR" sz="2800" b="1" i="1" dirty="0" smtClean="0">
                <a:effectLst>
                  <a:outerShdw blurRad="38100" dist="38100" dir="2700000" algn="tl">
                    <a:srgbClr val="000000">
                      <a:alpha val="43137"/>
                    </a:srgbClr>
                  </a:outerShdw>
                </a:effectLst>
              </a:rPr>
              <a:t>Non loin de la Tour Eiffel se trouve l’Hôtel des Invalides. Il a été construit en 1670. Autrefois c’était un hôtel pour des soldats et des officiers blessés. Aujourd‘ hui c’est le Musée de l’Armée française. Dans l’église de l’Hôtel des Invalides se trouve le tombeau de Napoléon I.</a:t>
            </a:r>
            <a:endParaRPr lang="ru-RU" sz="2800" b="1" i="1" dirty="0" smtClean="0">
              <a:effectLst>
                <a:outerShdw blurRad="38100" dist="38100" dir="2700000" algn="tl">
                  <a:srgbClr val="000000">
                    <a:alpha val="43137"/>
                  </a:srgbClr>
                </a:outerShdw>
              </a:effectLst>
            </a:endParaRPr>
          </a:p>
          <a:p>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021288"/>
            <a:ext cx="8280920" cy="576064"/>
          </a:xfrm>
        </p:spPr>
        <p:txBody>
          <a:bodyPr>
            <a:noAutofit/>
          </a:bodyPr>
          <a:lstStyle/>
          <a:p>
            <a:pPr algn="ctr">
              <a:buNone/>
            </a:pPr>
            <a:r>
              <a:rPr lang="en-US" sz="4400" dirty="0" smtClean="0">
                <a:solidFill>
                  <a:schemeClr val="accent1">
                    <a:lumMod val="50000"/>
                  </a:schemeClr>
                </a:solidFill>
              </a:rPr>
              <a:t>Le </a:t>
            </a:r>
            <a:r>
              <a:rPr lang="en-US" sz="4400" dirty="0" smtClean="0">
                <a:solidFill>
                  <a:schemeClr val="accent1">
                    <a:lumMod val="50000"/>
                  </a:schemeClr>
                </a:solidFill>
              </a:rPr>
              <a:t>Louvre.</a:t>
            </a:r>
            <a:endParaRPr lang="ru-RU" sz="4400" dirty="0">
              <a:solidFill>
                <a:schemeClr val="accent1">
                  <a:lumMod val="50000"/>
                </a:schemeClr>
              </a:solidFill>
            </a:endParaRPr>
          </a:p>
        </p:txBody>
      </p:sp>
      <p:pic>
        <p:nvPicPr>
          <p:cNvPr id="12290" name="Picture 2" descr="D:\школа\img4c6dc36dc0f42.jpg"/>
          <p:cNvPicPr>
            <a:picLocks noChangeAspect="1" noChangeArrowheads="1"/>
          </p:cNvPicPr>
          <p:nvPr/>
        </p:nvPicPr>
        <p:blipFill>
          <a:blip r:embed="rId2" cstate="print"/>
          <a:srcRect/>
          <a:stretch>
            <a:fillRect/>
          </a:stretch>
        </p:blipFill>
        <p:spPr bwMode="auto">
          <a:xfrm>
            <a:off x="827584" y="332656"/>
            <a:ext cx="7704856" cy="5544616"/>
          </a:xfrm>
          <a:prstGeom prst="rect">
            <a:avLst/>
          </a:prstGeom>
          <a:noFill/>
        </p:spPr>
      </p:pic>
      <p:sp>
        <p:nvSpPr>
          <p:cNvPr id="4" name="TextBox 3"/>
          <p:cNvSpPr txBox="1"/>
          <p:nvPr/>
        </p:nvSpPr>
        <p:spPr>
          <a:xfrm>
            <a:off x="899592" y="3212976"/>
            <a:ext cx="7632848" cy="2677656"/>
          </a:xfrm>
          <a:prstGeom prst="rect">
            <a:avLst/>
          </a:prstGeom>
          <a:noFill/>
        </p:spPr>
        <p:txBody>
          <a:bodyPr wrap="square" rtlCol="0">
            <a:spAutoFit/>
          </a:bodyPr>
          <a:lstStyle/>
          <a:p>
            <a:pPr algn="just"/>
            <a:r>
              <a:rPr lang="fr-FR" sz="2400" b="1" i="1" dirty="0" smtClean="0">
                <a:solidFill>
                  <a:schemeClr val="bg2"/>
                </a:solidFill>
                <a:effectLst>
                  <a:outerShdw blurRad="38100" dist="38100" dir="2700000" algn="tl">
                    <a:srgbClr val="000000">
                      <a:alpha val="43137"/>
                    </a:srgbClr>
                  </a:outerShdw>
                </a:effectLst>
              </a:rPr>
              <a:t>Sur la rive droite tout près de la Seine se trouve le Louvre. Autrefois  c’était une forteresse, puis le palais des rois de France. Au XVIII siècle le palais est devenu le plus grand musée de France. C’est aussi l’un des plus grand musées du monde. Au Louvre on peut voir des tableaux et des sculptures de grands peintres et sculpteurs de beaucoup de pays. </a:t>
            </a:r>
            <a:endParaRPr lang="ru-RU" sz="2400" b="1" i="1" dirty="0">
              <a:solidFill>
                <a:schemeClr val="bg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517232"/>
            <a:ext cx="8229600" cy="608931"/>
          </a:xfrm>
        </p:spPr>
        <p:txBody>
          <a:bodyPr>
            <a:noAutofit/>
          </a:bodyPr>
          <a:lstStyle/>
          <a:p>
            <a:pPr algn="ctr">
              <a:buNone/>
            </a:pPr>
            <a:r>
              <a:rPr lang="en-US" sz="4400" dirty="0" smtClean="0">
                <a:solidFill>
                  <a:schemeClr val="accent4">
                    <a:lumMod val="50000"/>
                  </a:schemeClr>
                </a:solidFill>
              </a:rPr>
              <a:t>La </a:t>
            </a:r>
            <a:r>
              <a:rPr lang="en-US" sz="4400" dirty="0" err="1" smtClean="0">
                <a:solidFill>
                  <a:schemeClr val="accent4">
                    <a:lumMod val="50000"/>
                  </a:schemeClr>
                </a:solidFill>
              </a:rPr>
              <a:t>Pyramide</a:t>
            </a:r>
            <a:r>
              <a:rPr lang="en-US" sz="4400" dirty="0" smtClean="0">
                <a:solidFill>
                  <a:schemeClr val="accent4">
                    <a:lumMod val="50000"/>
                  </a:schemeClr>
                </a:solidFill>
              </a:rPr>
              <a:t> du </a:t>
            </a:r>
            <a:r>
              <a:rPr lang="en-US" sz="4400" dirty="0" smtClean="0">
                <a:solidFill>
                  <a:schemeClr val="accent4">
                    <a:lumMod val="50000"/>
                  </a:schemeClr>
                </a:solidFill>
              </a:rPr>
              <a:t>Louvre.</a:t>
            </a:r>
            <a:endParaRPr lang="ru-RU" sz="4400" dirty="0">
              <a:solidFill>
                <a:schemeClr val="accent4">
                  <a:lumMod val="50000"/>
                </a:schemeClr>
              </a:solidFill>
            </a:endParaRPr>
          </a:p>
        </p:txBody>
      </p:sp>
      <p:pic>
        <p:nvPicPr>
          <p:cNvPr id="13314" name="Picture 2" descr="D:\школа\1232634074_9.jpg"/>
          <p:cNvPicPr>
            <a:picLocks noChangeAspect="1" noChangeArrowheads="1"/>
          </p:cNvPicPr>
          <p:nvPr/>
        </p:nvPicPr>
        <p:blipFill>
          <a:blip r:embed="rId2" cstate="print"/>
          <a:srcRect/>
          <a:stretch>
            <a:fillRect/>
          </a:stretch>
        </p:blipFill>
        <p:spPr bwMode="auto">
          <a:xfrm>
            <a:off x="1331640" y="332656"/>
            <a:ext cx="6912768" cy="4968552"/>
          </a:xfrm>
          <a:prstGeom prst="rect">
            <a:avLst/>
          </a:prstGeom>
          <a:noFill/>
        </p:spPr>
      </p:pic>
      <p:sp>
        <p:nvSpPr>
          <p:cNvPr id="4" name="TextBox 3"/>
          <p:cNvSpPr txBox="1"/>
          <p:nvPr/>
        </p:nvSpPr>
        <p:spPr>
          <a:xfrm>
            <a:off x="1619673" y="692696"/>
            <a:ext cx="6336704" cy="1200329"/>
          </a:xfrm>
          <a:prstGeom prst="rect">
            <a:avLst/>
          </a:prstGeom>
          <a:noFill/>
        </p:spPr>
        <p:txBody>
          <a:bodyPr wrap="square" rtlCol="0">
            <a:spAutoFit/>
          </a:bodyPr>
          <a:lstStyle/>
          <a:p>
            <a:pPr algn="just"/>
            <a:r>
              <a:rPr lang="fr-FR" sz="2400" b="1" i="1" dirty="0" smtClean="0">
                <a:solidFill>
                  <a:schemeClr val="bg2"/>
                </a:solidFill>
                <a:effectLst>
                  <a:outerShdw blurRad="38100" dist="38100" dir="2700000" algn="tl">
                    <a:srgbClr val="000000">
                      <a:alpha val="43137"/>
                    </a:srgbClr>
                  </a:outerShdw>
                </a:effectLst>
              </a:rPr>
              <a:t>En 1989 dans la cour du Louvre a été construite la Pyramide du Louvre. C’est l’entrée dans le musée. </a:t>
            </a:r>
            <a:endParaRPr lang="ru-RU" sz="2400" b="1" i="1" dirty="0">
              <a:solidFill>
                <a:schemeClr val="bg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589240"/>
            <a:ext cx="8229600" cy="792088"/>
          </a:xfrm>
        </p:spPr>
        <p:txBody>
          <a:bodyPr>
            <a:normAutofit/>
          </a:bodyPr>
          <a:lstStyle/>
          <a:p>
            <a:pPr algn="ctr">
              <a:buNone/>
            </a:pPr>
            <a:r>
              <a:rPr lang="en-US" sz="4400" dirty="0" smtClean="0">
                <a:solidFill>
                  <a:schemeClr val="accent1">
                    <a:lumMod val="50000"/>
                  </a:schemeClr>
                </a:solidFill>
              </a:rPr>
              <a:t>Le </a:t>
            </a:r>
            <a:r>
              <a:rPr lang="en-US" sz="4400" dirty="0" err="1" smtClean="0">
                <a:solidFill>
                  <a:schemeClr val="accent1">
                    <a:lumMod val="50000"/>
                  </a:schemeClr>
                </a:solidFill>
              </a:rPr>
              <a:t>Jardin</a:t>
            </a:r>
            <a:r>
              <a:rPr lang="en-US" sz="4400" dirty="0" smtClean="0">
                <a:solidFill>
                  <a:schemeClr val="accent1">
                    <a:lumMod val="50000"/>
                  </a:schemeClr>
                </a:solidFill>
              </a:rPr>
              <a:t> des </a:t>
            </a:r>
            <a:r>
              <a:rPr lang="en-US" sz="4400" dirty="0" err="1" smtClean="0">
                <a:solidFill>
                  <a:schemeClr val="accent1">
                    <a:lumMod val="50000"/>
                  </a:schemeClr>
                </a:solidFill>
              </a:rPr>
              <a:t>Tuileries</a:t>
            </a:r>
            <a:r>
              <a:rPr lang="en-US" sz="4400" dirty="0" smtClean="0">
                <a:solidFill>
                  <a:schemeClr val="accent1">
                    <a:lumMod val="50000"/>
                  </a:schemeClr>
                </a:solidFill>
              </a:rPr>
              <a:t>.</a:t>
            </a:r>
            <a:endParaRPr lang="ru-RU" sz="4400" dirty="0">
              <a:solidFill>
                <a:schemeClr val="accent1">
                  <a:lumMod val="50000"/>
                </a:schemeClr>
              </a:solidFill>
            </a:endParaRPr>
          </a:p>
        </p:txBody>
      </p:sp>
      <p:pic>
        <p:nvPicPr>
          <p:cNvPr id="14338" name="Picture 2" descr="D:\школа\luvr__pale_ruayal_i_tyuilri-parisvosges.jpg"/>
          <p:cNvPicPr>
            <a:picLocks noChangeAspect="1" noChangeArrowheads="1"/>
          </p:cNvPicPr>
          <p:nvPr/>
        </p:nvPicPr>
        <p:blipFill>
          <a:blip r:embed="rId2" cstate="print"/>
          <a:srcRect/>
          <a:stretch>
            <a:fillRect/>
          </a:stretch>
        </p:blipFill>
        <p:spPr bwMode="auto">
          <a:xfrm>
            <a:off x="762000" y="404664"/>
            <a:ext cx="7620000" cy="5112568"/>
          </a:xfrm>
          <a:prstGeom prst="rect">
            <a:avLst/>
          </a:prstGeom>
          <a:noFill/>
        </p:spPr>
      </p:pic>
      <p:sp>
        <p:nvSpPr>
          <p:cNvPr id="4" name="TextBox 3"/>
          <p:cNvSpPr txBox="1"/>
          <p:nvPr/>
        </p:nvSpPr>
        <p:spPr>
          <a:xfrm>
            <a:off x="1619672" y="3933056"/>
            <a:ext cx="6120680" cy="1815882"/>
          </a:xfrm>
          <a:prstGeom prst="rect">
            <a:avLst/>
          </a:prstGeom>
          <a:noFill/>
        </p:spPr>
        <p:txBody>
          <a:bodyPr wrap="square" rtlCol="0">
            <a:spAutoFit/>
          </a:bodyPr>
          <a:lstStyle/>
          <a:p>
            <a:pPr algn="just"/>
            <a:r>
              <a:rPr lang="fr-FR" sz="2800" b="1" i="1" dirty="0" smtClean="0">
                <a:effectLst>
                  <a:outerShdw blurRad="38100" dist="38100" dir="2700000" algn="tl">
                    <a:srgbClr val="000000">
                      <a:alpha val="43137"/>
                    </a:srgbClr>
                  </a:outerShdw>
                </a:effectLst>
              </a:rPr>
              <a:t>Près du Louvre se trouvent l’Arc du Carrousel et le magnifique jardin des Tuileries.</a:t>
            </a:r>
            <a:endParaRPr lang="ru-RU" sz="2800" b="1" i="1" dirty="0" smtClean="0">
              <a:effectLst>
                <a:outerShdw blurRad="38100" dist="38100" dir="2700000" algn="tl">
                  <a:srgbClr val="000000">
                    <a:alpha val="43137"/>
                  </a:srgbClr>
                </a:outerShdw>
              </a:effectLst>
            </a:endParaRPr>
          </a:p>
          <a:p>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5517232"/>
            <a:ext cx="8229600" cy="853555"/>
          </a:xfrm>
        </p:spPr>
        <p:txBody>
          <a:bodyPr>
            <a:normAutofit fontScale="47500" lnSpcReduction="20000"/>
          </a:bodyPr>
          <a:lstStyle/>
          <a:p>
            <a:pPr algn="ctr">
              <a:buNone/>
            </a:pPr>
            <a:endParaRPr lang="en-US" dirty="0" smtClean="0">
              <a:solidFill>
                <a:schemeClr val="accent1">
                  <a:lumMod val="50000"/>
                </a:schemeClr>
              </a:solidFill>
            </a:endParaRPr>
          </a:p>
          <a:p>
            <a:pPr algn="ctr">
              <a:buNone/>
            </a:pPr>
            <a:r>
              <a:rPr lang="en-US" sz="7300" dirty="0" smtClean="0">
                <a:solidFill>
                  <a:schemeClr val="accent1">
                    <a:lumMod val="50000"/>
                  </a:schemeClr>
                </a:solidFill>
              </a:rPr>
              <a:t> Le </a:t>
            </a:r>
            <a:r>
              <a:rPr lang="en-US" sz="7300" dirty="0" err="1" smtClean="0">
                <a:solidFill>
                  <a:schemeClr val="accent1">
                    <a:lumMod val="50000"/>
                  </a:schemeClr>
                </a:solidFill>
              </a:rPr>
              <a:t>Jardin</a:t>
            </a:r>
            <a:r>
              <a:rPr lang="en-US" sz="7300" dirty="0" smtClean="0">
                <a:solidFill>
                  <a:schemeClr val="accent1">
                    <a:lumMod val="50000"/>
                  </a:schemeClr>
                </a:solidFill>
              </a:rPr>
              <a:t> des </a:t>
            </a:r>
            <a:r>
              <a:rPr lang="en-US" sz="7300" dirty="0" err="1" smtClean="0">
                <a:solidFill>
                  <a:schemeClr val="accent1">
                    <a:lumMod val="50000"/>
                  </a:schemeClr>
                </a:solidFill>
              </a:rPr>
              <a:t>Tuileries</a:t>
            </a:r>
            <a:r>
              <a:rPr lang="en-US" sz="7300" dirty="0" smtClean="0">
                <a:solidFill>
                  <a:schemeClr val="accent1">
                    <a:lumMod val="50000"/>
                  </a:schemeClr>
                </a:solidFill>
              </a:rPr>
              <a:t>.</a:t>
            </a:r>
            <a:endParaRPr lang="ru-RU" sz="7300" dirty="0" smtClean="0">
              <a:solidFill>
                <a:schemeClr val="accent1">
                  <a:lumMod val="50000"/>
                </a:schemeClr>
              </a:solidFill>
            </a:endParaRPr>
          </a:p>
          <a:p>
            <a:endParaRPr lang="ru-RU" dirty="0"/>
          </a:p>
        </p:txBody>
      </p:sp>
      <p:pic>
        <p:nvPicPr>
          <p:cNvPr id="15362" name="Picture 2" descr="D:\школа\12818942362.jpg"/>
          <p:cNvPicPr>
            <a:picLocks noChangeAspect="1" noChangeArrowheads="1"/>
          </p:cNvPicPr>
          <p:nvPr/>
        </p:nvPicPr>
        <p:blipFill>
          <a:blip r:embed="rId2" cstate="print"/>
          <a:srcRect/>
          <a:stretch>
            <a:fillRect/>
          </a:stretch>
        </p:blipFill>
        <p:spPr bwMode="auto">
          <a:xfrm>
            <a:off x="1187624" y="836713"/>
            <a:ext cx="7056784" cy="44644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5733256"/>
            <a:ext cx="7474024" cy="637531"/>
          </a:xfrm>
        </p:spPr>
        <p:txBody>
          <a:bodyPr>
            <a:noAutofit/>
          </a:bodyPr>
          <a:lstStyle/>
          <a:p>
            <a:pPr algn="ctr">
              <a:buNone/>
            </a:pPr>
            <a:r>
              <a:rPr lang="en-US" sz="4000" dirty="0" smtClean="0">
                <a:solidFill>
                  <a:srgbClr val="0070C0"/>
                </a:solidFill>
              </a:rPr>
              <a:t>La Place de la Concorde.</a:t>
            </a:r>
            <a:endParaRPr lang="ru-RU" sz="4000" dirty="0">
              <a:solidFill>
                <a:srgbClr val="0070C0"/>
              </a:solidFill>
            </a:endParaRPr>
          </a:p>
        </p:txBody>
      </p:sp>
      <p:pic>
        <p:nvPicPr>
          <p:cNvPr id="16386" name="Picture 2" descr="D:\школа\2062387wbk.jpg"/>
          <p:cNvPicPr>
            <a:picLocks noChangeAspect="1" noChangeArrowheads="1"/>
          </p:cNvPicPr>
          <p:nvPr/>
        </p:nvPicPr>
        <p:blipFill>
          <a:blip r:embed="rId2" cstate="print"/>
          <a:srcRect/>
          <a:stretch>
            <a:fillRect/>
          </a:stretch>
        </p:blipFill>
        <p:spPr bwMode="auto">
          <a:xfrm>
            <a:off x="1259632" y="332656"/>
            <a:ext cx="6912768" cy="5328592"/>
          </a:xfrm>
          <a:prstGeom prst="rect">
            <a:avLst/>
          </a:prstGeom>
          <a:noFill/>
        </p:spPr>
      </p:pic>
      <p:sp>
        <p:nvSpPr>
          <p:cNvPr id="4" name="TextBox 3"/>
          <p:cNvSpPr txBox="1"/>
          <p:nvPr/>
        </p:nvSpPr>
        <p:spPr>
          <a:xfrm>
            <a:off x="1547664" y="764704"/>
            <a:ext cx="6336704" cy="1661993"/>
          </a:xfrm>
          <a:prstGeom prst="rect">
            <a:avLst/>
          </a:prstGeom>
          <a:noFill/>
        </p:spPr>
        <p:txBody>
          <a:bodyPr wrap="square" rtlCol="0">
            <a:spAutoFit/>
          </a:bodyPr>
          <a:lstStyle/>
          <a:p>
            <a:pPr algn="just"/>
            <a:r>
              <a:rPr lang="fr-FR" dirty="0" smtClean="0"/>
              <a:t> </a:t>
            </a:r>
            <a:r>
              <a:rPr lang="fr-FR" sz="2800" b="1" i="1" dirty="0" smtClean="0">
                <a:effectLst>
                  <a:outerShdw blurRad="38100" dist="38100" dir="2700000" algn="tl">
                    <a:srgbClr val="000000">
                      <a:alpha val="43137"/>
                    </a:srgbClr>
                  </a:outerShdw>
                </a:effectLst>
              </a:rPr>
              <a:t>Tout près du Jardin des Tuileries se trouve la Place de la Concorde, l’une des plus grandes et belles places du monde. </a:t>
            </a:r>
            <a:endParaRPr lang="ru-RU" sz="2800" b="1" i="1" dirty="0" smtClean="0">
              <a:effectLst>
                <a:outerShdw blurRad="38100" dist="38100" dir="2700000" algn="tl">
                  <a:srgbClr val="000000">
                    <a:alpha val="43137"/>
                  </a:srgbClr>
                </a:outerShdw>
              </a:effectLst>
            </a:endParaRP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877272"/>
            <a:ext cx="8229600" cy="576064"/>
          </a:xfrm>
        </p:spPr>
        <p:txBody>
          <a:bodyPr>
            <a:normAutofit lnSpcReduction="10000"/>
          </a:bodyPr>
          <a:lstStyle/>
          <a:p>
            <a:pPr algn="ctr">
              <a:buNone/>
            </a:pPr>
            <a:r>
              <a:rPr lang="en-US" dirty="0" smtClean="0">
                <a:solidFill>
                  <a:srgbClr val="0070C0"/>
                </a:solidFill>
              </a:rPr>
              <a:t>La Place de la </a:t>
            </a:r>
            <a:r>
              <a:rPr lang="en-US" dirty="0" smtClean="0">
                <a:solidFill>
                  <a:srgbClr val="0070C0"/>
                </a:solidFill>
              </a:rPr>
              <a:t>Concorde.</a:t>
            </a:r>
            <a:endParaRPr lang="ru-RU" dirty="0" smtClean="0">
              <a:solidFill>
                <a:srgbClr val="0070C0"/>
              </a:solidFill>
            </a:endParaRPr>
          </a:p>
          <a:p>
            <a:pPr algn="ctr">
              <a:buNone/>
            </a:pPr>
            <a:endParaRPr lang="ru-RU" dirty="0"/>
          </a:p>
        </p:txBody>
      </p:sp>
      <p:pic>
        <p:nvPicPr>
          <p:cNvPr id="18434" name="Picture 2" descr="D:\школа\obeliskLuxorParisConcordeSmall.jpg"/>
          <p:cNvPicPr>
            <a:picLocks noChangeAspect="1" noChangeArrowheads="1"/>
          </p:cNvPicPr>
          <p:nvPr/>
        </p:nvPicPr>
        <p:blipFill>
          <a:blip r:embed="rId2" cstate="print"/>
          <a:srcRect/>
          <a:stretch>
            <a:fillRect/>
          </a:stretch>
        </p:blipFill>
        <p:spPr bwMode="auto">
          <a:xfrm>
            <a:off x="683568" y="404664"/>
            <a:ext cx="7848872" cy="5256584"/>
          </a:xfrm>
          <a:prstGeom prst="rect">
            <a:avLst/>
          </a:prstGeom>
          <a:noFill/>
        </p:spPr>
      </p:pic>
      <p:sp>
        <p:nvSpPr>
          <p:cNvPr id="4" name="TextBox 3"/>
          <p:cNvSpPr txBox="1"/>
          <p:nvPr/>
        </p:nvSpPr>
        <p:spPr>
          <a:xfrm>
            <a:off x="1331641" y="1412776"/>
            <a:ext cx="6624735" cy="1815882"/>
          </a:xfrm>
          <a:prstGeom prst="rect">
            <a:avLst/>
          </a:prstGeom>
          <a:noFill/>
        </p:spPr>
        <p:txBody>
          <a:bodyPr wrap="square" rtlCol="0">
            <a:spAutoFit/>
          </a:bodyPr>
          <a:lstStyle/>
          <a:p>
            <a:pPr algn="just"/>
            <a:r>
              <a:rPr lang="fr-FR" sz="2800" b="1" i="1" dirty="0" smtClean="0">
                <a:effectLst>
                  <a:outerShdw blurRad="38100" dist="38100" dir="2700000" algn="tl">
                    <a:srgbClr val="000000">
                      <a:alpha val="43137"/>
                    </a:srgbClr>
                  </a:outerShdw>
                </a:effectLst>
              </a:rPr>
              <a:t>Au centre de la place se dresse l’Obélisque Egyptien. Tout autour de la Place de la Concorde il y a huit belles statues qui représentent les grandes villes françaises.</a:t>
            </a:r>
            <a:endParaRPr lang="ru-RU" sz="28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589240"/>
            <a:ext cx="8229600" cy="864096"/>
          </a:xfrm>
        </p:spPr>
        <p:txBody>
          <a:bodyPr>
            <a:normAutofit fontScale="70000" lnSpcReduction="20000"/>
          </a:bodyPr>
          <a:lstStyle/>
          <a:p>
            <a:pPr algn="ctr">
              <a:buNone/>
            </a:pPr>
            <a:endParaRPr lang="en-US" dirty="0" smtClean="0">
              <a:solidFill>
                <a:srgbClr val="0070C0"/>
              </a:solidFill>
            </a:endParaRPr>
          </a:p>
          <a:p>
            <a:pPr algn="ctr">
              <a:buNone/>
            </a:pPr>
            <a:r>
              <a:rPr lang="en-US" sz="4600" dirty="0" smtClean="0">
                <a:solidFill>
                  <a:srgbClr val="0070C0"/>
                </a:solidFill>
              </a:rPr>
              <a:t>La Place de la </a:t>
            </a:r>
            <a:r>
              <a:rPr lang="en-US" sz="4600" dirty="0" smtClean="0">
                <a:solidFill>
                  <a:srgbClr val="0070C0"/>
                </a:solidFill>
              </a:rPr>
              <a:t>Concorde.</a:t>
            </a:r>
            <a:endParaRPr lang="ru-RU" sz="4600" dirty="0">
              <a:solidFill>
                <a:srgbClr val="0070C0"/>
              </a:solidFill>
            </a:endParaRPr>
          </a:p>
        </p:txBody>
      </p:sp>
      <p:pic>
        <p:nvPicPr>
          <p:cNvPr id="17410" name="Picture 2" descr="D:\школа\concord3.jpg"/>
          <p:cNvPicPr>
            <a:picLocks noChangeAspect="1" noChangeArrowheads="1"/>
          </p:cNvPicPr>
          <p:nvPr/>
        </p:nvPicPr>
        <p:blipFill>
          <a:blip r:embed="rId2" cstate="print"/>
          <a:srcRect/>
          <a:stretch>
            <a:fillRect/>
          </a:stretch>
        </p:blipFill>
        <p:spPr bwMode="auto">
          <a:xfrm>
            <a:off x="899592" y="476672"/>
            <a:ext cx="7416824" cy="5328592"/>
          </a:xfrm>
          <a:prstGeom prst="rect">
            <a:avLst/>
          </a:prstGeom>
          <a:noFill/>
        </p:spPr>
      </p:pic>
      <p:sp>
        <p:nvSpPr>
          <p:cNvPr id="4" name="TextBox 3"/>
          <p:cNvSpPr txBox="1"/>
          <p:nvPr/>
        </p:nvSpPr>
        <p:spPr>
          <a:xfrm>
            <a:off x="1475656" y="908720"/>
            <a:ext cx="6139636" cy="954107"/>
          </a:xfrm>
          <a:prstGeom prst="rect">
            <a:avLst/>
          </a:prstGeom>
          <a:noFill/>
        </p:spPr>
        <p:txBody>
          <a:bodyPr wrap="square" rtlCol="0">
            <a:spAutoFit/>
          </a:bodyPr>
          <a:lstStyle/>
          <a:p>
            <a:pPr algn="just"/>
            <a:r>
              <a:rPr lang="fr-FR" sz="2800" b="1" i="1" dirty="0" smtClean="0">
                <a:effectLst>
                  <a:outerShdw blurRad="38100" dist="38100" dir="2700000" algn="tl">
                    <a:srgbClr val="000000">
                      <a:alpha val="43137"/>
                    </a:srgbClr>
                  </a:outerShdw>
                </a:effectLst>
              </a:rPr>
              <a:t>De deux côtés de cet Obélisque il y a deux belles fontaines.</a:t>
            </a:r>
            <a:endParaRPr lang="ru-RU" sz="28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589240"/>
            <a:ext cx="8686800" cy="720080"/>
          </a:xfrm>
        </p:spPr>
        <p:txBody>
          <a:bodyPr>
            <a:noAutofit/>
          </a:bodyPr>
          <a:lstStyle/>
          <a:p>
            <a:pPr algn="ctr">
              <a:buNone/>
            </a:pPr>
            <a:r>
              <a:rPr lang="en-US" sz="4400" dirty="0" smtClean="0"/>
              <a:t>Les Champs-Elysées.</a:t>
            </a:r>
            <a:endParaRPr lang="ru-RU" sz="4400" dirty="0"/>
          </a:p>
        </p:txBody>
      </p:sp>
      <p:pic>
        <p:nvPicPr>
          <p:cNvPr id="19458" name="Picture 2" descr="D:\школа\10219.jpg"/>
          <p:cNvPicPr>
            <a:picLocks noChangeAspect="1" noChangeArrowheads="1"/>
          </p:cNvPicPr>
          <p:nvPr/>
        </p:nvPicPr>
        <p:blipFill>
          <a:blip r:embed="rId2" cstate="print"/>
          <a:srcRect r="980" b="6944"/>
          <a:stretch>
            <a:fillRect/>
          </a:stretch>
        </p:blipFill>
        <p:spPr bwMode="auto">
          <a:xfrm>
            <a:off x="683568" y="451797"/>
            <a:ext cx="7848872" cy="5137443"/>
          </a:xfrm>
          <a:prstGeom prst="rect">
            <a:avLst/>
          </a:prstGeom>
          <a:noFill/>
        </p:spPr>
      </p:pic>
      <p:sp>
        <p:nvSpPr>
          <p:cNvPr id="4" name="TextBox 3"/>
          <p:cNvSpPr txBox="1"/>
          <p:nvPr/>
        </p:nvSpPr>
        <p:spPr>
          <a:xfrm>
            <a:off x="1403648" y="836712"/>
            <a:ext cx="6408712" cy="3108543"/>
          </a:xfrm>
          <a:prstGeom prst="rect">
            <a:avLst/>
          </a:prstGeom>
          <a:noFill/>
        </p:spPr>
        <p:txBody>
          <a:bodyPr wrap="square" rtlCol="0">
            <a:spAutoFit/>
          </a:bodyPr>
          <a:lstStyle/>
          <a:p>
            <a:pPr algn="just"/>
            <a:r>
              <a:rPr lang="fr-FR" sz="2800" b="1" i="1" dirty="0" smtClean="0">
                <a:solidFill>
                  <a:schemeClr val="accent1">
                    <a:lumMod val="20000"/>
                    <a:lumOff val="80000"/>
                  </a:schemeClr>
                </a:solidFill>
                <a:effectLst>
                  <a:outerShdw blurRad="38100" dist="38100" dir="2700000" algn="tl">
                    <a:srgbClr val="000000">
                      <a:alpha val="43137"/>
                    </a:srgbClr>
                  </a:outerShdw>
                </a:effectLst>
              </a:rPr>
              <a:t>De la Place de la Concorde commencent les Champs-Elysées, la plus grande et belle avenue de Paris. Ici il y a beaucoup de théâtres, de cinémas, de cafés, de restaurants, de magasins de luxe. Ici tout est très cher.</a:t>
            </a:r>
            <a:endParaRPr lang="ru-RU" sz="2800" b="1" i="1" dirty="0" smtClean="0">
              <a:solidFill>
                <a:schemeClr val="accent1">
                  <a:lumMod val="20000"/>
                  <a:lumOff val="80000"/>
                </a:schemeClr>
              </a:solidFill>
              <a:effectLst>
                <a:outerShdw blurRad="38100" dist="38100" dir="2700000" algn="tl">
                  <a:srgbClr val="000000">
                    <a:alpha val="43137"/>
                  </a:srgbClr>
                </a:outerShdw>
              </a:effectLst>
            </a:endParaRPr>
          </a:p>
          <a:p>
            <a:endParaRPr lang="ru-RU" sz="2800" dirty="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jpg"/>
          <p:cNvPicPr>
            <a:picLocks noChangeAspect="1"/>
          </p:cNvPicPr>
          <p:nvPr/>
        </p:nvPicPr>
        <p:blipFill>
          <a:blip r:embed="rId2" cstate="print"/>
          <a:stretch>
            <a:fillRect/>
          </a:stretch>
        </p:blipFill>
        <p:spPr>
          <a:xfrm>
            <a:off x="467544" y="404664"/>
            <a:ext cx="8208912" cy="5976664"/>
          </a:xfrm>
          <a:prstGeom prst="rect">
            <a:avLst/>
          </a:prstGeom>
        </p:spPr>
      </p:pic>
      <p:sp>
        <p:nvSpPr>
          <p:cNvPr id="3" name="TextBox 2"/>
          <p:cNvSpPr txBox="1"/>
          <p:nvPr/>
        </p:nvSpPr>
        <p:spPr>
          <a:xfrm>
            <a:off x="1043608" y="2276872"/>
            <a:ext cx="7488832" cy="3539430"/>
          </a:xfrm>
          <a:prstGeom prst="rect">
            <a:avLst/>
          </a:prstGeom>
          <a:noFill/>
        </p:spPr>
        <p:txBody>
          <a:bodyPr wrap="square" rtlCol="0">
            <a:spAutoFit/>
          </a:bodyPr>
          <a:lstStyle/>
          <a:p>
            <a:pPr algn="just"/>
            <a:r>
              <a:rPr lang="fr-FR" sz="2800" b="1" i="1" dirty="0" smtClean="0">
                <a:effectLst>
                  <a:outerShdw blurRad="38100" dist="38100" dir="2700000" algn="tl">
                    <a:srgbClr val="000000">
                      <a:alpha val="43137"/>
                    </a:srgbClr>
                  </a:outerShdw>
                </a:effectLst>
              </a:rPr>
              <a:t>Paris </a:t>
            </a:r>
            <a:r>
              <a:rPr lang="fr-FR" sz="2800" b="1" i="1" dirty="0" smtClean="0">
                <a:effectLst>
                  <a:outerShdw blurRad="38100" dist="38100" dir="2700000" algn="tl">
                    <a:srgbClr val="000000">
                      <a:alpha val="43137"/>
                    </a:srgbClr>
                  </a:outerShdw>
                </a:effectLst>
              </a:rPr>
              <a:t>est la capitale de la France.</a:t>
            </a:r>
            <a:endParaRPr lang="ru-RU" sz="2800" b="1" i="1" dirty="0" smtClean="0">
              <a:effectLst>
                <a:outerShdw blurRad="38100" dist="38100" dir="2700000" algn="tl">
                  <a:srgbClr val="000000">
                    <a:alpha val="43137"/>
                  </a:srgbClr>
                </a:outerShdw>
              </a:effectLst>
            </a:endParaRPr>
          </a:p>
          <a:p>
            <a:pPr algn="just"/>
            <a:r>
              <a:rPr lang="fr-FR" sz="2800" b="1" i="1" dirty="0" smtClean="0">
                <a:effectLst>
                  <a:outerShdw blurRad="38100" dist="38100" dir="2700000" algn="tl">
                    <a:srgbClr val="000000">
                      <a:alpha val="43137"/>
                    </a:srgbClr>
                  </a:outerShdw>
                </a:effectLst>
              </a:rPr>
              <a:t> C’est une ville très ancienne, elle a plus de 2000 ans. Autrefois Paris s’appelait Lutèce. Paris est situe sur la Seine. La Seine traverse Paris et divise la capitale en deux partie : la rive gauche et la rive droite (la rive gauche c’est le centre intellectuel, la rive droite – le centre commercial).</a:t>
            </a:r>
            <a:endParaRPr lang="ru-RU" sz="2800" b="1" i="1" dirty="0" smtClean="0">
              <a:effectLst>
                <a:outerShdw blurRad="38100" dist="38100" dir="2700000" algn="tl">
                  <a:srgbClr val="000000">
                    <a:alpha val="43137"/>
                  </a:srgbClr>
                </a:outerShdw>
              </a:effectLst>
            </a:endParaRPr>
          </a:p>
          <a:p>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33256"/>
            <a:ext cx="8229600" cy="792088"/>
          </a:xfrm>
        </p:spPr>
        <p:txBody>
          <a:bodyPr>
            <a:noAutofit/>
          </a:bodyPr>
          <a:lstStyle/>
          <a:p>
            <a:pPr algn="ctr">
              <a:buNone/>
            </a:pPr>
            <a:r>
              <a:rPr lang="en-US" sz="4000" dirty="0" smtClean="0">
                <a:solidFill>
                  <a:schemeClr val="accent2">
                    <a:lumMod val="50000"/>
                  </a:schemeClr>
                </a:solidFill>
              </a:rPr>
              <a:t>La Place Charles de </a:t>
            </a:r>
            <a:r>
              <a:rPr lang="en-US" sz="4000" dirty="0" smtClean="0">
                <a:solidFill>
                  <a:schemeClr val="accent2">
                    <a:lumMod val="50000"/>
                  </a:schemeClr>
                </a:solidFill>
              </a:rPr>
              <a:t>Gaulle.</a:t>
            </a:r>
            <a:endParaRPr lang="ru-RU" sz="4000" dirty="0">
              <a:solidFill>
                <a:schemeClr val="accent2">
                  <a:lumMod val="50000"/>
                </a:schemeClr>
              </a:solidFill>
            </a:endParaRPr>
          </a:p>
        </p:txBody>
      </p:sp>
      <p:pic>
        <p:nvPicPr>
          <p:cNvPr id="20482" name="Picture 2" descr="D:\школа\7614.jpg"/>
          <p:cNvPicPr>
            <a:picLocks noChangeAspect="1" noChangeArrowheads="1"/>
          </p:cNvPicPr>
          <p:nvPr/>
        </p:nvPicPr>
        <p:blipFill>
          <a:blip r:embed="rId2" cstate="print"/>
          <a:srcRect/>
          <a:stretch>
            <a:fillRect/>
          </a:stretch>
        </p:blipFill>
        <p:spPr bwMode="auto">
          <a:xfrm>
            <a:off x="827584" y="548680"/>
            <a:ext cx="7560840" cy="5112568"/>
          </a:xfrm>
          <a:prstGeom prst="rect">
            <a:avLst/>
          </a:prstGeom>
          <a:noFill/>
        </p:spPr>
      </p:pic>
      <p:sp>
        <p:nvSpPr>
          <p:cNvPr id="4" name="TextBox 3"/>
          <p:cNvSpPr txBox="1"/>
          <p:nvPr/>
        </p:nvSpPr>
        <p:spPr>
          <a:xfrm>
            <a:off x="1043609" y="3501009"/>
            <a:ext cx="7200800" cy="2215991"/>
          </a:xfrm>
          <a:prstGeom prst="rect">
            <a:avLst/>
          </a:prstGeom>
          <a:noFill/>
        </p:spPr>
        <p:txBody>
          <a:bodyPr wrap="square" rtlCol="0">
            <a:spAutoFit/>
          </a:bodyPr>
          <a:lstStyle/>
          <a:p>
            <a:pPr algn="just"/>
            <a:r>
              <a:rPr lang="fr-FR" sz="2400" b="1" i="1" dirty="0" smtClean="0">
                <a:solidFill>
                  <a:schemeClr val="bg1"/>
                </a:solidFill>
                <a:effectLst>
                  <a:outerShdw blurRad="38100" dist="38100" dir="2700000" algn="tl">
                    <a:srgbClr val="000000">
                      <a:alpha val="43137"/>
                    </a:srgbClr>
                  </a:outerShdw>
                </a:effectLst>
              </a:rPr>
              <a:t>Les Champs-Elysées se terminent sur la Place Charles de Gaulle. Autrefois cette place s’appelait la Place de L’Etoile. Au milieu de la Place se dresse l’Arc de Triomphe. Sa hauteur est 50 metrès et sa largeur est 45 metrès. L’Arc de Triomphe a été construite en 1836.</a:t>
            </a:r>
            <a:endParaRPr lang="ru-RU" sz="2400" b="1" i="1" dirty="0" smtClean="0">
              <a:solidFill>
                <a:schemeClr val="bg1"/>
              </a:solidFill>
              <a:effectLst>
                <a:outerShdw blurRad="38100" dist="38100" dir="2700000" algn="tl">
                  <a:srgbClr val="000000">
                    <a:alpha val="43137"/>
                  </a:srgbClr>
                </a:outerShdw>
              </a:effectLst>
            </a:endParaRPr>
          </a:p>
          <a:p>
            <a:pPr algn="just"/>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517232"/>
            <a:ext cx="8229600" cy="608931"/>
          </a:xfrm>
        </p:spPr>
        <p:txBody>
          <a:bodyPr>
            <a:noAutofit/>
          </a:bodyPr>
          <a:lstStyle/>
          <a:p>
            <a:pPr algn="ctr">
              <a:buNone/>
            </a:pPr>
            <a:r>
              <a:rPr lang="en-US" sz="4400" dirty="0" smtClean="0">
                <a:solidFill>
                  <a:schemeClr val="accent2">
                    <a:lumMod val="50000"/>
                  </a:schemeClr>
                </a:solidFill>
              </a:rPr>
              <a:t>L’ Arc de </a:t>
            </a:r>
            <a:r>
              <a:rPr lang="en-US" sz="4400" dirty="0" err="1" smtClean="0">
                <a:solidFill>
                  <a:schemeClr val="accent2">
                    <a:lumMod val="50000"/>
                  </a:schemeClr>
                </a:solidFill>
              </a:rPr>
              <a:t>Triomphe</a:t>
            </a:r>
            <a:r>
              <a:rPr lang="en-US" sz="4400" dirty="0" smtClean="0">
                <a:solidFill>
                  <a:schemeClr val="accent2">
                    <a:lumMod val="50000"/>
                  </a:schemeClr>
                </a:solidFill>
              </a:rPr>
              <a:t>.</a:t>
            </a:r>
            <a:endParaRPr lang="ru-RU" sz="4400" dirty="0">
              <a:solidFill>
                <a:schemeClr val="accent2">
                  <a:lumMod val="50000"/>
                </a:schemeClr>
              </a:solidFill>
            </a:endParaRPr>
          </a:p>
        </p:txBody>
      </p:sp>
      <p:pic>
        <p:nvPicPr>
          <p:cNvPr id="21506" name="Picture 2" descr="D:\школа\Paris-walking-2.jpg"/>
          <p:cNvPicPr>
            <a:picLocks noChangeAspect="1" noChangeArrowheads="1"/>
          </p:cNvPicPr>
          <p:nvPr/>
        </p:nvPicPr>
        <p:blipFill>
          <a:blip r:embed="rId2" cstate="print"/>
          <a:srcRect/>
          <a:stretch>
            <a:fillRect/>
          </a:stretch>
        </p:blipFill>
        <p:spPr bwMode="auto">
          <a:xfrm>
            <a:off x="1043608" y="404664"/>
            <a:ext cx="7416824" cy="5112568"/>
          </a:xfrm>
          <a:prstGeom prst="rect">
            <a:avLst/>
          </a:prstGeom>
          <a:noFill/>
        </p:spPr>
      </p:pic>
      <p:sp>
        <p:nvSpPr>
          <p:cNvPr id="4" name="TextBox 3"/>
          <p:cNvSpPr txBox="1"/>
          <p:nvPr/>
        </p:nvSpPr>
        <p:spPr>
          <a:xfrm>
            <a:off x="1619673" y="620688"/>
            <a:ext cx="6048672" cy="1815882"/>
          </a:xfrm>
          <a:prstGeom prst="rect">
            <a:avLst/>
          </a:prstGeom>
          <a:noFill/>
        </p:spPr>
        <p:txBody>
          <a:bodyPr wrap="square" rtlCol="0">
            <a:spAutoFit/>
          </a:bodyPr>
          <a:lstStyle/>
          <a:p>
            <a:pPr algn="just"/>
            <a:r>
              <a:rPr lang="fr-FR" sz="2800" b="1" i="1" dirty="0" smtClean="0">
                <a:effectLst>
                  <a:outerShdw blurRad="38100" dist="38100" dir="2700000" algn="tl">
                    <a:srgbClr val="000000">
                      <a:alpha val="43137"/>
                    </a:srgbClr>
                  </a:outerShdw>
                </a:effectLst>
              </a:rPr>
              <a:t>Depuis 1920 sous l’Arc de Triomphe se trouve le Tombeau du Soldat inconnu. Sur ce tombeau brûle une flamme perpétuelle.</a:t>
            </a:r>
            <a:endParaRPr lang="ru-RU" sz="28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517232"/>
            <a:ext cx="8229600" cy="608931"/>
          </a:xfrm>
        </p:spPr>
        <p:txBody>
          <a:bodyPr/>
          <a:lstStyle/>
          <a:p>
            <a:pPr algn="ctr">
              <a:buNone/>
            </a:pPr>
            <a:r>
              <a:rPr lang="en-US" dirty="0" smtClean="0">
                <a:solidFill>
                  <a:schemeClr val="bg2">
                    <a:lumMod val="10000"/>
                  </a:schemeClr>
                </a:solidFill>
              </a:rPr>
              <a:t>Les Champs-Elysées et L’ Arc de </a:t>
            </a:r>
            <a:r>
              <a:rPr lang="en-US" dirty="0" err="1" smtClean="0">
                <a:solidFill>
                  <a:schemeClr val="bg2">
                    <a:lumMod val="10000"/>
                  </a:schemeClr>
                </a:solidFill>
              </a:rPr>
              <a:t>Triomphe</a:t>
            </a:r>
            <a:r>
              <a:rPr lang="en-US" dirty="0" smtClean="0">
                <a:solidFill>
                  <a:schemeClr val="bg2">
                    <a:lumMod val="10000"/>
                  </a:schemeClr>
                </a:solidFill>
              </a:rPr>
              <a:t>.</a:t>
            </a:r>
            <a:endParaRPr lang="ru-RU" dirty="0">
              <a:solidFill>
                <a:schemeClr val="bg2">
                  <a:lumMod val="10000"/>
                </a:schemeClr>
              </a:solidFill>
            </a:endParaRPr>
          </a:p>
        </p:txBody>
      </p:sp>
      <p:pic>
        <p:nvPicPr>
          <p:cNvPr id="22530" name="Picture 2" descr="D:\школа\champs-elysees.jpg"/>
          <p:cNvPicPr>
            <a:picLocks noChangeAspect="1" noChangeArrowheads="1"/>
          </p:cNvPicPr>
          <p:nvPr/>
        </p:nvPicPr>
        <p:blipFill>
          <a:blip r:embed="rId2" cstate="print"/>
          <a:srcRect/>
          <a:stretch>
            <a:fillRect/>
          </a:stretch>
        </p:blipFill>
        <p:spPr bwMode="auto">
          <a:xfrm>
            <a:off x="914400" y="332656"/>
            <a:ext cx="7315200" cy="51125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805264"/>
            <a:ext cx="8229600" cy="648072"/>
          </a:xfrm>
        </p:spPr>
        <p:txBody>
          <a:bodyPr>
            <a:noAutofit/>
          </a:bodyPr>
          <a:lstStyle/>
          <a:p>
            <a:pPr algn="ctr">
              <a:buNone/>
            </a:pPr>
            <a:r>
              <a:rPr lang="en-US" sz="4000" dirty="0" smtClean="0">
                <a:solidFill>
                  <a:schemeClr val="accent3">
                    <a:lumMod val="50000"/>
                  </a:schemeClr>
                </a:solidFill>
              </a:rPr>
              <a:t>Le </a:t>
            </a:r>
            <a:r>
              <a:rPr lang="en-US" sz="4000" dirty="0" err="1" smtClean="0">
                <a:solidFill>
                  <a:schemeClr val="accent3">
                    <a:lumMod val="50000"/>
                  </a:schemeClr>
                </a:solidFill>
              </a:rPr>
              <a:t>Sacré</a:t>
            </a:r>
            <a:r>
              <a:rPr lang="en-US" sz="4000" dirty="0" smtClean="0">
                <a:solidFill>
                  <a:schemeClr val="accent3">
                    <a:lumMod val="50000"/>
                  </a:schemeClr>
                </a:solidFill>
              </a:rPr>
              <a:t>-Coeur.</a:t>
            </a:r>
            <a:endParaRPr lang="ru-RU" sz="4000" dirty="0">
              <a:solidFill>
                <a:schemeClr val="accent3">
                  <a:lumMod val="50000"/>
                </a:schemeClr>
              </a:solidFill>
            </a:endParaRPr>
          </a:p>
        </p:txBody>
      </p:sp>
      <p:pic>
        <p:nvPicPr>
          <p:cNvPr id="23554" name="Picture 2" descr="D:\школа\455px-Sacre-coeur-paris.jpg"/>
          <p:cNvPicPr>
            <a:picLocks noChangeAspect="1" noChangeArrowheads="1"/>
          </p:cNvPicPr>
          <p:nvPr/>
        </p:nvPicPr>
        <p:blipFill>
          <a:blip r:embed="rId3" cstate="print"/>
          <a:srcRect/>
          <a:stretch>
            <a:fillRect/>
          </a:stretch>
        </p:blipFill>
        <p:spPr bwMode="auto">
          <a:xfrm>
            <a:off x="1475656" y="260648"/>
            <a:ext cx="6480720" cy="5616624"/>
          </a:xfrm>
          <a:prstGeom prst="rect">
            <a:avLst/>
          </a:prstGeom>
          <a:noFill/>
        </p:spPr>
      </p:pic>
      <p:sp>
        <p:nvSpPr>
          <p:cNvPr id="4" name="TextBox 3"/>
          <p:cNvSpPr txBox="1"/>
          <p:nvPr/>
        </p:nvSpPr>
        <p:spPr>
          <a:xfrm>
            <a:off x="1763688" y="332656"/>
            <a:ext cx="5976664" cy="2215991"/>
          </a:xfrm>
          <a:prstGeom prst="rect">
            <a:avLst/>
          </a:prstGeom>
          <a:noFill/>
        </p:spPr>
        <p:txBody>
          <a:bodyPr wrap="square" rtlCol="0">
            <a:spAutoFit/>
          </a:bodyPr>
          <a:lstStyle/>
          <a:p>
            <a:pPr algn="just"/>
            <a:r>
              <a:rPr lang="fr-FR" sz="2400" b="1" i="1" dirty="0" smtClean="0">
                <a:effectLst>
                  <a:outerShdw blurRad="38100" dist="38100" dir="2700000" algn="tl">
                    <a:srgbClr val="000000">
                      <a:alpha val="43137"/>
                    </a:srgbClr>
                  </a:outerShdw>
                </a:effectLst>
              </a:rPr>
              <a:t>Au nord de Paris s’élève la colline de Montmartre. C’est un des plus vieux quartiers de la ville. Sur la colline se dresse la belle église toute blanche le Sacré-Coeur qui a été construite à la fin du XIX siècle. </a:t>
            </a:r>
            <a:endParaRPr lang="ru-RU" sz="2400" b="1" i="1" dirty="0" smtClean="0">
              <a:effectLst>
                <a:outerShdw blurRad="38100" dist="38100" dir="2700000" algn="tl">
                  <a:srgbClr val="000000">
                    <a:alpha val="43137"/>
                  </a:srgbClr>
                </a:outerShdw>
              </a:effectLst>
            </a:endParaRPr>
          </a:p>
          <a:p>
            <a:pPr algn="just"/>
            <a:endParaRPr lang="ru-RU" b="1"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733256"/>
            <a:ext cx="8229600" cy="792088"/>
          </a:xfrm>
        </p:spPr>
        <p:txBody>
          <a:bodyPr/>
          <a:lstStyle/>
          <a:p>
            <a:pPr algn="ctr">
              <a:buNone/>
            </a:pPr>
            <a:r>
              <a:rPr lang="en-US" dirty="0" smtClean="0">
                <a:solidFill>
                  <a:srgbClr val="C00000"/>
                </a:solidFill>
              </a:rPr>
              <a:t> </a:t>
            </a:r>
            <a:r>
              <a:rPr lang="en-US" dirty="0" smtClean="0">
                <a:solidFill>
                  <a:srgbClr val="7030A0"/>
                </a:solidFill>
              </a:rPr>
              <a:t>La Place de la Bastille.</a:t>
            </a:r>
            <a:endParaRPr lang="ru-RU" dirty="0">
              <a:solidFill>
                <a:srgbClr val="7030A0"/>
              </a:solidFill>
            </a:endParaRPr>
          </a:p>
        </p:txBody>
      </p:sp>
      <p:pic>
        <p:nvPicPr>
          <p:cNvPr id="24578" name="Picture 2" descr="D:\школа\10285.jpg"/>
          <p:cNvPicPr>
            <a:picLocks noChangeAspect="1" noChangeArrowheads="1"/>
          </p:cNvPicPr>
          <p:nvPr/>
        </p:nvPicPr>
        <p:blipFill>
          <a:blip r:embed="rId2" cstate="print"/>
          <a:srcRect b="10294"/>
          <a:stretch>
            <a:fillRect/>
          </a:stretch>
        </p:blipFill>
        <p:spPr bwMode="auto">
          <a:xfrm>
            <a:off x="971600" y="404664"/>
            <a:ext cx="7344816" cy="5256584"/>
          </a:xfrm>
          <a:prstGeom prst="rect">
            <a:avLst/>
          </a:prstGeom>
          <a:noFill/>
        </p:spPr>
      </p:pic>
      <p:sp>
        <p:nvSpPr>
          <p:cNvPr id="4" name="TextBox 3"/>
          <p:cNvSpPr txBox="1"/>
          <p:nvPr/>
        </p:nvSpPr>
        <p:spPr>
          <a:xfrm>
            <a:off x="3995936" y="620688"/>
            <a:ext cx="3960440" cy="4893647"/>
          </a:xfrm>
          <a:prstGeom prst="rect">
            <a:avLst/>
          </a:prstGeom>
          <a:noFill/>
        </p:spPr>
        <p:txBody>
          <a:bodyPr wrap="square" rtlCol="0">
            <a:spAutoFit/>
          </a:bodyPr>
          <a:lstStyle/>
          <a:p>
            <a:pPr algn="just"/>
            <a:r>
              <a:rPr lang="fr-FR" sz="2400" b="1" i="1" dirty="0" smtClean="0">
                <a:solidFill>
                  <a:schemeClr val="bg2"/>
                </a:solidFill>
              </a:rPr>
              <a:t>Sur la rive droite on peut visiter la Place de la Bastille. Autrefois ici se trouvait la célèbre prison politique que le peuple a prise le 14 juillet 1789. Maintenant le 14 juillet c’est la fête nationale des Français. Aujourd’hui au centre de la place se dresse la Colonne de Juillet. Sa hauteur est 52 metrès.</a:t>
            </a:r>
            <a:r>
              <a:rPr lang="fr-FR" sz="2400" dirty="0" smtClean="0"/>
              <a:t> </a:t>
            </a:r>
            <a:r>
              <a:rPr lang="fr-FR" sz="2400" b="1" i="1" dirty="0" smtClean="0">
                <a:solidFill>
                  <a:schemeClr val="bg2"/>
                </a:solidFill>
              </a:rPr>
              <a:t>En 1989 sur la Place de la Bastille a été construit le théâtre d’Opéra.</a:t>
            </a:r>
            <a:endParaRPr lang="ru-RU" sz="2400" b="1" i="1" dirty="0">
              <a:solidFill>
                <a:schemeClr val="bg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5805264"/>
            <a:ext cx="8229600" cy="720081"/>
          </a:xfrm>
        </p:spPr>
        <p:txBody>
          <a:bodyPr>
            <a:normAutofit/>
          </a:bodyPr>
          <a:lstStyle/>
          <a:p>
            <a:pPr algn="ctr">
              <a:buNone/>
            </a:pPr>
            <a:r>
              <a:rPr lang="en-US" sz="3600" dirty="0" smtClean="0">
                <a:solidFill>
                  <a:srgbClr val="0070C0"/>
                </a:solidFill>
              </a:rPr>
              <a:t> Le Grand </a:t>
            </a:r>
            <a:r>
              <a:rPr lang="en-US" sz="3600" dirty="0" err="1" smtClean="0">
                <a:solidFill>
                  <a:srgbClr val="0070C0"/>
                </a:solidFill>
              </a:rPr>
              <a:t>Opéra</a:t>
            </a:r>
            <a:r>
              <a:rPr lang="en-US" sz="3600" dirty="0" smtClean="0">
                <a:solidFill>
                  <a:srgbClr val="0070C0"/>
                </a:solidFill>
              </a:rPr>
              <a:t>.</a:t>
            </a:r>
            <a:endParaRPr lang="ru-RU" sz="3600" dirty="0">
              <a:solidFill>
                <a:srgbClr val="0070C0"/>
              </a:solidFill>
            </a:endParaRPr>
          </a:p>
        </p:txBody>
      </p:sp>
      <p:pic>
        <p:nvPicPr>
          <p:cNvPr id="25603" name="Picture 3" descr="D:\школа\10201 - копия.jpg"/>
          <p:cNvPicPr>
            <a:picLocks noChangeAspect="1" noChangeArrowheads="1"/>
          </p:cNvPicPr>
          <p:nvPr/>
        </p:nvPicPr>
        <p:blipFill>
          <a:blip r:embed="rId2" cstate="print"/>
          <a:srcRect r="1000" b="8696"/>
          <a:stretch>
            <a:fillRect/>
          </a:stretch>
        </p:blipFill>
        <p:spPr bwMode="auto">
          <a:xfrm>
            <a:off x="827584" y="548680"/>
            <a:ext cx="7560840" cy="51125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187624" y="5589240"/>
            <a:ext cx="6400800" cy="888504"/>
          </a:xfrm>
        </p:spPr>
        <p:txBody>
          <a:bodyPr>
            <a:normAutofit fontScale="55000" lnSpcReduction="20000"/>
          </a:bodyPr>
          <a:lstStyle/>
          <a:p>
            <a:endParaRPr lang="en-US" dirty="0" smtClean="0">
              <a:solidFill>
                <a:schemeClr val="accent2">
                  <a:lumMod val="50000"/>
                </a:schemeClr>
              </a:solidFill>
            </a:endParaRPr>
          </a:p>
          <a:p>
            <a:r>
              <a:rPr lang="en-US" sz="6500" b="1" dirty="0" err="1" smtClean="0">
                <a:solidFill>
                  <a:schemeClr val="accent2">
                    <a:lumMod val="50000"/>
                  </a:schemeClr>
                </a:solidFill>
              </a:rPr>
              <a:t>L’île</a:t>
            </a:r>
            <a:r>
              <a:rPr lang="en-US" sz="6500" b="1" dirty="0" smtClean="0">
                <a:solidFill>
                  <a:schemeClr val="accent2">
                    <a:lumMod val="50000"/>
                  </a:schemeClr>
                </a:solidFill>
              </a:rPr>
              <a:t> de la </a:t>
            </a:r>
            <a:r>
              <a:rPr lang="en-US" sz="6500" b="1" dirty="0" err="1" smtClean="0">
                <a:solidFill>
                  <a:schemeClr val="accent2">
                    <a:lumMod val="50000"/>
                  </a:schemeClr>
                </a:solidFill>
              </a:rPr>
              <a:t>Cité</a:t>
            </a:r>
            <a:r>
              <a:rPr lang="en-US" sz="6500" b="1" dirty="0" smtClean="0">
                <a:solidFill>
                  <a:schemeClr val="accent2">
                    <a:lumMod val="50000"/>
                  </a:schemeClr>
                </a:solidFill>
              </a:rPr>
              <a:t>.</a:t>
            </a:r>
            <a:endParaRPr lang="ru-RU" sz="6500" b="1" dirty="0">
              <a:solidFill>
                <a:schemeClr val="accent2">
                  <a:lumMod val="50000"/>
                </a:schemeClr>
              </a:solidFill>
            </a:endParaRPr>
          </a:p>
        </p:txBody>
      </p:sp>
      <p:sp>
        <p:nvSpPr>
          <p:cNvPr id="1026" name="AutoShape 2" descr="Париж - Франция - Фасад здания -  Туристическая фотогалерея - В ОТПУСК.Р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D:\школа\paris060403_main_560.jpg"/>
          <p:cNvPicPr>
            <a:picLocks noChangeAspect="1" noChangeArrowheads="1"/>
          </p:cNvPicPr>
          <p:nvPr/>
        </p:nvPicPr>
        <p:blipFill>
          <a:blip r:embed="rId2" cstate="print"/>
          <a:srcRect/>
          <a:stretch>
            <a:fillRect/>
          </a:stretch>
        </p:blipFill>
        <p:spPr bwMode="auto">
          <a:xfrm>
            <a:off x="395536" y="836712"/>
            <a:ext cx="8393332" cy="5040560"/>
          </a:xfrm>
          <a:prstGeom prst="rect">
            <a:avLst/>
          </a:prstGeom>
          <a:noFill/>
        </p:spPr>
      </p:pic>
      <p:sp>
        <p:nvSpPr>
          <p:cNvPr id="7" name="TextBox 6"/>
          <p:cNvSpPr txBox="1"/>
          <p:nvPr/>
        </p:nvSpPr>
        <p:spPr>
          <a:xfrm>
            <a:off x="2483768" y="1196752"/>
            <a:ext cx="184731" cy="369332"/>
          </a:xfrm>
          <a:prstGeom prst="rect">
            <a:avLst/>
          </a:prstGeom>
          <a:noFill/>
        </p:spPr>
        <p:txBody>
          <a:bodyPr wrap="none" rtlCol="0">
            <a:spAutoFit/>
          </a:bodyPr>
          <a:lstStyle/>
          <a:p>
            <a:endParaRPr lang="ru-RU" dirty="0"/>
          </a:p>
        </p:txBody>
      </p:sp>
      <p:sp>
        <p:nvSpPr>
          <p:cNvPr id="8" name="TextBox 7"/>
          <p:cNvSpPr txBox="1"/>
          <p:nvPr/>
        </p:nvSpPr>
        <p:spPr>
          <a:xfrm>
            <a:off x="1259632" y="4365104"/>
            <a:ext cx="6696744" cy="1384995"/>
          </a:xfrm>
          <a:prstGeom prst="rect">
            <a:avLst/>
          </a:prstGeom>
          <a:noFill/>
        </p:spPr>
        <p:txBody>
          <a:bodyPr wrap="square" rtlCol="0">
            <a:spAutoFit/>
          </a:bodyPr>
          <a:lstStyle/>
          <a:p>
            <a:pPr algn="just"/>
            <a:r>
              <a:rPr lang="fr-FR" sz="2800" b="1" i="1" dirty="0" smtClean="0">
                <a:solidFill>
                  <a:schemeClr val="bg1"/>
                </a:solidFill>
                <a:effectLst>
                  <a:outerShdw blurRad="38100" dist="38100" dir="2700000" algn="tl">
                    <a:srgbClr val="000000">
                      <a:alpha val="43137"/>
                    </a:srgbClr>
                  </a:outerShdw>
                </a:effectLst>
              </a:rPr>
              <a:t>Au milieu de la Seine au centre de Paris se trouve </a:t>
            </a:r>
            <a:r>
              <a:rPr lang="fr-FR" sz="2800" b="1" i="1" dirty="0" smtClean="0">
                <a:solidFill>
                  <a:schemeClr val="bg1"/>
                </a:solidFill>
                <a:effectLst>
                  <a:outerShdw blurRad="38100" dist="38100" dir="2700000" algn="tl">
                    <a:srgbClr val="000000">
                      <a:alpha val="43137"/>
                    </a:srgbClr>
                  </a:outerShdw>
                </a:effectLst>
              </a:rPr>
              <a:t>l’Ile </a:t>
            </a:r>
            <a:r>
              <a:rPr lang="fr-FR" sz="2800" b="1" i="1" dirty="0" smtClean="0">
                <a:solidFill>
                  <a:schemeClr val="bg1"/>
                </a:solidFill>
                <a:effectLst>
                  <a:outerShdw blurRad="38100" dist="38100" dir="2700000" algn="tl">
                    <a:srgbClr val="000000">
                      <a:alpha val="43137"/>
                    </a:srgbClr>
                  </a:outerShdw>
                </a:effectLst>
              </a:rPr>
              <a:t>de la </a:t>
            </a:r>
            <a:r>
              <a:rPr lang="fr-FR" sz="2800" b="1" i="1" dirty="0" smtClean="0">
                <a:solidFill>
                  <a:schemeClr val="bg1"/>
                </a:solidFill>
                <a:effectLst>
                  <a:outerShdw blurRad="38100" dist="38100" dir="2700000" algn="tl">
                    <a:srgbClr val="000000">
                      <a:alpha val="43137"/>
                    </a:srgbClr>
                  </a:outerShdw>
                </a:effectLst>
              </a:rPr>
              <a:t>Cité. </a:t>
            </a:r>
            <a:r>
              <a:rPr lang="fr-FR" sz="2800" b="1" i="1" dirty="0" smtClean="0">
                <a:solidFill>
                  <a:schemeClr val="bg1"/>
                </a:solidFill>
                <a:effectLst>
                  <a:outerShdw blurRad="38100" dist="38100" dir="2700000" algn="tl">
                    <a:srgbClr val="000000">
                      <a:alpha val="43137"/>
                    </a:srgbClr>
                  </a:outerShdw>
                </a:effectLst>
              </a:rPr>
              <a:t>Ici est </a:t>
            </a:r>
            <a:r>
              <a:rPr lang="fr-FR" sz="2800" b="1" i="1" dirty="0" smtClean="0">
                <a:solidFill>
                  <a:schemeClr val="bg1"/>
                </a:solidFill>
                <a:effectLst>
                  <a:outerShdw blurRad="38100" dist="38100" dir="2700000" algn="tl">
                    <a:srgbClr val="000000">
                      <a:alpha val="43137"/>
                    </a:srgbClr>
                  </a:outerShdw>
                </a:effectLst>
              </a:rPr>
              <a:t>né </a:t>
            </a:r>
            <a:r>
              <a:rPr lang="fr-FR" sz="2800" b="1" i="1" dirty="0" smtClean="0">
                <a:solidFill>
                  <a:schemeClr val="bg1"/>
                </a:solidFill>
                <a:effectLst>
                  <a:outerShdw blurRad="38100" dist="38100" dir="2700000" algn="tl">
                    <a:srgbClr val="000000">
                      <a:alpha val="43137"/>
                    </a:srgbClr>
                  </a:outerShdw>
                </a:effectLst>
              </a:rPr>
              <a:t>Paris, c’est la plus vieille partie de la ville. </a:t>
            </a:r>
            <a:endParaRPr lang="ru-RU" sz="28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a:t>
            </a:r>
            <a:endParaRPr lang="ru-RU" dirty="0"/>
          </a:p>
        </p:txBody>
      </p:sp>
      <p:sp>
        <p:nvSpPr>
          <p:cNvPr id="3" name="Содержимое 2"/>
          <p:cNvSpPr>
            <a:spLocks noGrp="1"/>
          </p:cNvSpPr>
          <p:nvPr>
            <p:ph idx="1"/>
          </p:nvPr>
        </p:nvSpPr>
        <p:spPr>
          <a:xfrm>
            <a:off x="914400" y="5805264"/>
            <a:ext cx="7330008" cy="792088"/>
          </a:xfrm>
        </p:spPr>
        <p:txBody>
          <a:bodyPr>
            <a:noAutofit/>
          </a:bodyPr>
          <a:lstStyle/>
          <a:p>
            <a:pPr>
              <a:buNone/>
            </a:pPr>
            <a:r>
              <a:rPr lang="en-US" sz="4000" b="1" dirty="0" smtClean="0">
                <a:solidFill>
                  <a:schemeClr val="accent4">
                    <a:lumMod val="75000"/>
                  </a:schemeClr>
                </a:solidFill>
              </a:rPr>
              <a:t>              Notre Dame de </a:t>
            </a:r>
            <a:r>
              <a:rPr lang="en-US" sz="4000" b="1" dirty="0" smtClean="0">
                <a:solidFill>
                  <a:schemeClr val="accent4">
                    <a:lumMod val="75000"/>
                  </a:schemeClr>
                </a:solidFill>
              </a:rPr>
              <a:t>Paris.</a:t>
            </a:r>
            <a:endParaRPr lang="ru-RU" sz="4000" b="1" dirty="0">
              <a:solidFill>
                <a:schemeClr val="accent4">
                  <a:lumMod val="75000"/>
                </a:schemeClr>
              </a:solidFill>
            </a:endParaRPr>
          </a:p>
        </p:txBody>
      </p:sp>
      <p:pic>
        <p:nvPicPr>
          <p:cNvPr id="4098" name="Picture 2" descr="D:\школа\france.jpg"/>
          <p:cNvPicPr>
            <a:picLocks noChangeAspect="1" noChangeArrowheads="1"/>
          </p:cNvPicPr>
          <p:nvPr/>
        </p:nvPicPr>
        <p:blipFill>
          <a:blip r:embed="rId2" cstate="print"/>
          <a:srcRect/>
          <a:stretch>
            <a:fillRect/>
          </a:stretch>
        </p:blipFill>
        <p:spPr bwMode="auto">
          <a:xfrm>
            <a:off x="4139952" y="404664"/>
            <a:ext cx="4136670" cy="5328592"/>
          </a:xfrm>
          <a:prstGeom prst="rect">
            <a:avLst/>
          </a:prstGeom>
          <a:noFill/>
        </p:spPr>
      </p:pic>
      <p:sp>
        <p:nvSpPr>
          <p:cNvPr id="5" name="TextBox 4"/>
          <p:cNvSpPr txBox="1"/>
          <p:nvPr/>
        </p:nvSpPr>
        <p:spPr>
          <a:xfrm>
            <a:off x="395536" y="476670"/>
            <a:ext cx="3384376" cy="5632311"/>
          </a:xfrm>
          <a:prstGeom prst="rect">
            <a:avLst/>
          </a:prstGeom>
          <a:noFill/>
        </p:spPr>
        <p:txBody>
          <a:bodyPr wrap="square" rtlCol="0">
            <a:spAutoFit/>
          </a:bodyPr>
          <a:lstStyle/>
          <a:p>
            <a:pPr algn="just"/>
            <a:r>
              <a:rPr lang="fr-FR" sz="2800" b="1" i="1" dirty="0" smtClean="0">
                <a:solidFill>
                  <a:schemeClr val="accent4">
                    <a:lumMod val="75000"/>
                  </a:schemeClr>
                </a:solidFill>
                <a:effectLst>
                  <a:outerShdw blurRad="38100" dist="38100" dir="2700000" algn="tl">
                    <a:srgbClr val="000000">
                      <a:alpha val="43137"/>
                    </a:srgbClr>
                  </a:outerShdw>
                </a:effectLst>
              </a:rPr>
              <a:t>Sur l’Ile de la </a:t>
            </a:r>
            <a:r>
              <a:rPr lang="fr-FR" sz="2800" b="1" i="1" dirty="0" smtClean="0">
                <a:solidFill>
                  <a:schemeClr val="accent4">
                    <a:lumMod val="75000"/>
                  </a:schemeClr>
                </a:solidFill>
                <a:effectLst>
                  <a:outerShdw blurRad="38100" dist="38100" dir="2700000" algn="tl">
                    <a:srgbClr val="000000">
                      <a:alpha val="43137"/>
                    </a:srgbClr>
                  </a:outerShdw>
                </a:effectLst>
              </a:rPr>
              <a:t>Cité </a:t>
            </a:r>
            <a:r>
              <a:rPr lang="fr-FR" sz="2800" b="1" i="1" dirty="0" smtClean="0">
                <a:solidFill>
                  <a:schemeClr val="accent4">
                    <a:lumMod val="75000"/>
                  </a:schemeClr>
                </a:solidFill>
                <a:effectLst>
                  <a:outerShdw blurRad="38100" dist="38100" dir="2700000" algn="tl">
                    <a:srgbClr val="000000">
                      <a:alpha val="43137"/>
                    </a:srgbClr>
                  </a:outerShdw>
                </a:effectLst>
              </a:rPr>
              <a:t>se dresse la belle </a:t>
            </a:r>
            <a:r>
              <a:rPr lang="fr-FR" sz="2800" b="1" i="1" dirty="0" smtClean="0">
                <a:solidFill>
                  <a:schemeClr val="accent4">
                    <a:lumMod val="75000"/>
                  </a:schemeClr>
                </a:solidFill>
                <a:effectLst>
                  <a:outerShdw blurRad="38100" dist="38100" dir="2700000" algn="tl">
                    <a:srgbClr val="000000">
                      <a:alpha val="43137"/>
                    </a:srgbClr>
                  </a:outerShdw>
                </a:effectLst>
              </a:rPr>
              <a:t>cathèdrale </a:t>
            </a:r>
            <a:r>
              <a:rPr lang="fr-FR" sz="2800" b="1" i="1" dirty="0" smtClean="0">
                <a:solidFill>
                  <a:schemeClr val="accent4">
                    <a:lumMod val="75000"/>
                  </a:schemeClr>
                </a:solidFill>
                <a:effectLst>
                  <a:outerShdw blurRad="38100" dist="38100" dir="2700000" algn="tl">
                    <a:srgbClr val="000000">
                      <a:alpha val="43137"/>
                    </a:srgbClr>
                  </a:outerShdw>
                </a:effectLst>
              </a:rPr>
              <a:t>Notre Dame de Paris. Elle a </a:t>
            </a:r>
            <a:r>
              <a:rPr lang="fr-FR" sz="2800" b="1" i="1" dirty="0" smtClean="0">
                <a:solidFill>
                  <a:schemeClr val="accent4">
                    <a:lumMod val="75000"/>
                  </a:schemeClr>
                </a:solidFill>
                <a:effectLst>
                  <a:outerShdw blurRad="38100" dist="38100" dir="2700000" algn="tl">
                    <a:srgbClr val="000000">
                      <a:alpha val="43137"/>
                    </a:srgbClr>
                  </a:outerShdw>
                </a:effectLst>
              </a:rPr>
              <a:t>été </a:t>
            </a:r>
            <a:r>
              <a:rPr lang="fr-FR" sz="2800" b="1" i="1" dirty="0" smtClean="0">
                <a:solidFill>
                  <a:schemeClr val="accent4">
                    <a:lumMod val="75000"/>
                  </a:schemeClr>
                </a:solidFill>
                <a:effectLst>
                  <a:outerShdw blurRad="38100" dist="38100" dir="2700000" algn="tl">
                    <a:srgbClr val="000000">
                      <a:alpha val="43137"/>
                    </a:srgbClr>
                  </a:outerShdw>
                </a:effectLst>
              </a:rPr>
              <a:t>construite au XII-XIII </a:t>
            </a:r>
            <a:r>
              <a:rPr lang="fr-FR" sz="2800" b="1" i="1" dirty="0" smtClean="0">
                <a:solidFill>
                  <a:schemeClr val="accent4">
                    <a:lumMod val="75000"/>
                  </a:schemeClr>
                </a:solidFill>
                <a:effectLst>
                  <a:outerShdw blurRad="38100" dist="38100" dir="2700000" algn="tl">
                    <a:srgbClr val="000000">
                      <a:alpha val="43137"/>
                    </a:srgbClr>
                  </a:outerShdw>
                </a:effectLst>
              </a:rPr>
              <a:t>siècles</a:t>
            </a:r>
            <a:r>
              <a:rPr lang="fr-FR" sz="2800" b="1" i="1" dirty="0" smtClean="0">
                <a:solidFill>
                  <a:schemeClr val="accent4">
                    <a:lumMod val="75000"/>
                  </a:schemeClr>
                </a:solidFill>
                <a:effectLst>
                  <a:outerShdw blurRad="38100" dist="38100" dir="2700000" algn="tl">
                    <a:srgbClr val="000000">
                      <a:alpha val="43137"/>
                    </a:srgbClr>
                  </a:outerShdw>
                </a:effectLst>
              </a:rPr>
              <a:t>. Du haut de ses tours on peut admirer  la Seine, ses rives, ses ponts. Sur les quais de la Seine il y a beaucoup de bouquinistes.</a:t>
            </a:r>
            <a:endParaRPr lang="ru-RU" sz="2800" b="1" i="1" dirty="0" smtClean="0">
              <a:solidFill>
                <a:schemeClr val="accent4">
                  <a:lumMod val="75000"/>
                </a:schemeClr>
              </a:solidFill>
              <a:effectLst>
                <a:outerShdw blurRad="38100" dist="38100" dir="2700000" algn="tl">
                  <a:srgbClr val="000000">
                    <a:alpha val="43137"/>
                  </a:srgbClr>
                </a:outerShdw>
              </a:effectLst>
            </a:endParaRPr>
          </a:p>
          <a:p>
            <a:pPr algn="just"/>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17232"/>
            <a:ext cx="8229600" cy="1008112"/>
          </a:xfrm>
        </p:spPr>
        <p:txBody>
          <a:bodyPr/>
          <a:lstStyle/>
          <a:p>
            <a:r>
              <a:rPr lang="en-US" b="1" dirty="0" smtClean="0">
                <a:solidFill>
                  <a:schemeClr val="tx2">
                    <a:lumMod val="50000"/>
                  </a:schemeClr>
                </a:solidFill>
              </a:rPr>
              <a:t>Le Boulevard  </a:t>
            </a:r>
            <a:r>
              <a:rPr lang="en-US" b="1" dirty="0" smtClean="0">
                <a:solidFill>
                  <a:schemeClr val="tx2">
                    <a:lumMod val="50000"/>
                  </a:schemeClr>
                </a:solidFill>
              </a:rPr>
              <a:t>Saint-Michel.</a:t>
            </a:r>
            <a:endParaRPr lang="ru-RU" b="1" dirty="0">
              <a:solidFill>
                <a:schemeClr val="tx2">
                  <a:lumMod val="50000"/>
                </a:schemeClr>
              </a:solidFill>
            </a:endParaRPr>
          </a:p>
        </p:txBody>
      </p:sp>
      <p:pic>
        <p:nvPicPr>
          <p:cNvPr id="5122" name="Picture 2" descr="D:\школа\370_big.jpg"/>
          <p:cNvPicPr>
            <a:picLocks noChangeAspect="1" noChangeArrowheads="1"/>
          </p:cNvPicPr>
          <p:nvPr/>
        </p:nvPicPr>
        <p:blipFill>
          <a:blip r:embed="rId2" cstate="print"/>
          <a:srcRect/>
          <a:stretch>
            <a:fillRect/>
          </a:stretch>
        </p:blipFill>
        <p:spPr bwMode="auto">
          <a:xfrm>
            <a:off x="1115617" y="332656"/>
            <a:ext cx="6768752" cy="4896543"/>
          </a:xfrm>
          <a:prstGeom prst="rect">
            <a:avLst/>
          </a:prstGeom>
          <a:noFill/>
        </p:spPr>
      </p:pic>
      <p:sp>
        <p:nvSpPr>
          <p:cNvPr id="4" name="TextBox 3"/>
          <p:cNvSpPr txBox="1"/>
          <p:nvPr/>
        </p:nvSpPr>
        <p:spPr>
          <a:xfrm>
            <a:off x="1619672" y="1916832"/>
            <a:ext cx="5544616" cy="1569660"/>
          </a:xfrm>
          <a:prstGeom prst="rect">
            <a:avLst/>
          </a:prstGeom>
          <a:noFill/>
        </p:spPr>
        <p:txBody>
          <a:bodyPr wrap="square" rtlCol="0">
            <a:spAutoFit/>
          </a:bodyPr>
          <a:lstStyle/>
          <a:p>
            <a:pPr algn="just"/>
            <a:r>
              <a:rPr lang="fr-FR" sz="3200" b="1" i="1" dirty="0" smtClean="0">
                <a:effectLst>
                  <a:outerShdw blurRad="38100" dist="38100" dir="2700000" algn="tl">
                    <a:srgbClr val="000000">
                      <a:alpha val="43137"/>
                    </a:srgbClr>
                  </a:outerShdw>
                </a:effectLst>
              </a:rPr>
              <a:t>Par le Boulevard Saint-Michel, nous passons sur la rive gauche. </a:t>
            </a:r>
            <a:endParaRPr lang="ru-RU" sz="3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5517232"/>
            <a:ext cx="8229600" cy="637531"/>
          </a:xfrm>
        </p:spPr>
        <p:txBody>
          <a:bodyPr>
            <a:noAutofit/>
          </a:bodyPr>
          <a:lstStyle/>
          <a:p>
            <a:pPr algn="ctr">
              <a:buNone/>
            </a:pPr>
            <a:r>
              <a:rPr lang="en-US" sz="4400" b="1" dirty="0" smtClean="0">
                <a:solidFill>
                  <a:schemeClr val="accent2">
                    <a:lumMod val="50000"/>
                  </a:schemeClr>
                </a:solidFill>
              </a:rPr>
              <a:t>Le </a:t>
            </a:r>
            <a:r>
              <a:rPr lang="en-US" sz="4400" b="1" dirty="0" err="1" smtClean="0">
                <a:solidFill>
                  <a:schemeClr val="accent2">
                    <a:lumMod val="50000"/>
                  </a:schemeClr>
                </a:solidFill>
              </a:rPr>
              <a:t>Quartier</a:t>
            </a:r>
            <a:r>
              <a:rPr lang="en-US" sz="4400" b="1" dirty="0" smtClean="0">
                <a:solidFill>
                  <a:schemeClr val="accent2">
                    <a:lumMod val="50000"/>
                  </a:schemeClr>
                </a:solidFill>
              </a:rPr>
              <a:t> </a:t>
            </a:r>
            <a:r>
              <a:rPr lang="en-US" sz="4400" b="1" dirty="0" smtClean="0">
                <a:solidFill>
                  <a:schemeClr val="accent2">
                    <a:lumMod val="50000"/>
                  </a:schemeClr>
                </a:solidFill>
              </a:rPr>
              <a:t>Latin.</a:t>
            </a:r>
            <a:endParaRPr lang="ru-RU" sz="4400" b="1" dirty="0">
              <a:solidFill>
                <a:schemeClr val="accent2">
                  <a:lumMod val="50000"/>
                </a:schemeClr>
              </a:solidFill>
            </a:endParaRPr>
          </a:p>
        </p:txBody>
      </p:sp>
      <p:pic>
        <p:nvPicPr>
          <p:cNvPr id="6146" name="Picture 2" descr="D:\школа\vid-na-latinskij-kvartal-2.jpg"/>
          <p:cNvPicPr>
            <a:picLocks noChangeAspect="1" noChangeArrowheads="1"/>
          </p:cNvPicPr>
          <p:nvPr/>
        </p:nvPicPr>
        <p:blipFill>
          <a:blip r:embed="rId2" cstate="print"/>
          <a:srcRect/>
          <a:stretch>
            <a:fillRect/>
          </a:stretch>
        </p:blipFill>
        <p:spPr bwMode="auto">
          <a:xfrm>
            <a:off x="762000" y="404664"/>
            <a:ext cx="7620000" cy="4896544"/>
          </a:xfrm>
          <a:prstGeom prst="rect">
            <a:avLst/>
          </a:prstGeom>
          <a:noFill/>
        </p:spPr>
      </p:pic>
      <p:sp>
        <p:nvSpPr>
          <p:cNvPr id="4" name="TextBox 3"/>
          <p:cNvSpPr txBox="1"/>
          <p:nvPr/>
        </p:nvSpPr>
        <p:spPr>
          <a:xfrm>
            <a:off x="1331640" y="764704"/>
            <a:ext cx="6408712" cy="2554545"/>
          </a:xfrm>
          <a:prstGeom prst="rect">
            <a:avLst/>
          </a:prstGeom>
          <a:noFill/>
        </p:spPr>
        <p:txBody>
          <a:bodyPr wrap="square" rtlCol="0">
            <a:spAutoFit/>
          </a:bodyPr>
          <a:lstStyle/>
          <a:p>
            <a:pPr algn="just"/>
            <a:r>
              <a:rPr lang="fr-FR" sz="3200" b="1" i="1" dirty="0" smtClean="0">
                <a:effectLst>
                  <a:outerShdw blurRad="38100" dist="38100" dir="2700000" algn="tl">
                    <a:srgbClr val="000000">
                      <a:alpha val="43137"/>
                    </a:srgbClr>
                  </a:outerShdw>
                </a:effectLst>
              </a:rPr>
              <a:t>C’est le Quartier Latin, l’un des plus vieux quartiers de Paris. Dans ce quartier il y a beaucoup de lycées, de Grandes Ecoles et la plus vieille université de Paris – la Sorbonne.</a:t>
            </a:r>
            <a:endParaRPr lang="ru-RU" sz="3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5445224"/>
            <a:ext cx="8229600" cy="1008112"/>
          </a:xfrm>
        </p:spPr>
        <p:txBody>
          <a:bodyPr>
            <a:normAutofit/>
          </a:bodyPr>
          <a:lstStyle/>
          <a:p>
            <a:pPr algn="ctr">
              <a:buNone/>
            </a:pPr>
            <a:r>
              <a:rPr lang="en-US" sz="4400" dirty="0" smtClean="0">
                <a:solidFill>
                  <a:schemeClr val="bg2">
                    <a:lumMod val="25000"/>
                  </a:schemeClr>
                </a:solidFill>
              </a:rPr>
              <a:t>La </a:t>
            </a:r>
            <a:r>
              <a:rPr lang="en-US" sz="4400" dirty="0" smtClean="0">
                <a:solidFill>
                  <a:schemeClr val="bg2">
                    <a:lumMod val="25000"/>
                  </a:schemeClr>
                </a:solidFill>
              </a:rPr>
              <a:t>Sorbonne.</a:t>
            </a:r>
            <a:endParaRPr lang="ru-RU" sz="4400" dirty="0">
              <a:solidFill>
                <a:schemeClr val="bg2">
                  <a:lumMod val="25000"/>
                </a:schemeClr>
              </a:solidFill>
            </a:endParaRPr>
          </a:p>
        </p:txBody>
      </p:sp>
      <p:pic>
        <p:nvPicPr>
          <p:cNvPr id="7170" name="Picture 2" descr="D:\школа\Sorbonne_.jpg"/>
          <p:cNvPicPr>
            <a:picLocks noChangeAspect="1" noChangeArrowheads="1"/>
          </p:cNvPicPr>
          <p:nvPr/>
        </p:nvPicPr>
        <p:blipFill>
          <a:blip r:embed="rId2" cstate="print"/>
          <a:srcRect/>
          <a:stretch>
            <a:fillRect/>
          </a:stretch>
        </p:blipFill>
        <p:spPr bwMode="auto">
          <a:xfrm>
            <a:off x="1259632" y="620688"/>
            <a:ext cx="6768752" cy="4752528"/>
          </a:xfrm>
          <a:prstGeom prst="rect">
            <a:avLst/>
          </a:prstGeom>
          <a:noFill/>
        </p:spPr>
      </p:pic>
      <p:sp>
        <p:nvSpPr>
          <p:cNvPr id="5" name="TextBox 4"/>
          <p:cNvSpPr txBox="1"/>
          <p:nvPr/>
        </p:nvSpPr>
        <p:spPr>
          <a:xfrm>
            <a:off x="1691680" y="1196752"/>
            <a:ext cx="6192688" cy="954107"/>
          </a:xfrm>
          <a:prstGeom prst="rect">
            <a:avLst/>
          </a:prstGeom>
          <a:noFill/>
        </p:spPr>
        <p:txBody>
          <a:bodyPr wrap="square" rtlCol="0">
            <a:spAutoFit/>
          </a:bodyPr>
          <a:lstStyle/>
          <a:p>
            <a:r>
              <a:rPr lang="fr-FR" sz="2800" b="1" i="1" dirty="0" smtClean="0">
                <a:effectLst>
                  <a:outerShdw blurRad="38100" dist="38100" dir="2700000" algn="tl">
                    <a:srgbClr val="000000">
                      <a:alpha val="43137"/>
                    </a:srgbClr>
                  </a:outerShdw>
                </a:effectLst>
              </a:rPr>
              <a:t>La Sorbonne  a été fondée au XII siècle par Robert de Sorbon.</a:t>
            </a:r>
            <a:endParaRPr lang="ru-RU" sz="28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45224"/>
            <a:ext cx="8229600" cy="1008112"/>
          </a:xfrm>
        </p:spPr>
        <p:txBody>
          <a:bodyPr/>
          <a:lstStyle/>
          <a:p>
            <a:r>
              <a:rPr lang="en-US" b="1" dirty="0" smtClean="0"/>
              <a:t> La </a:t>
            </a:r>
            <a:r>
              <a:rPr lang="en-US" b="1" dirty="0" smtClean="0"/>
              <a:t>Sorbonne.</a:t>
            </a:r>
            <a:endParaRPr lang="ru-RU" b="1" dirty="0"/>
          </a:p>
        </p:txBody>
      </p:sp>
      <p:pic>
        <p:nvPicPr>
          <p:cNvPr id="8194" name="Picture 2" descr="D:\школа\sorbonne.jpg"/>
          <p:cNvPicPr>
            <a:picLocks noChangeAspect="1" noChangeArrowheads="1"/>
          </p:cNvPicPr>
          <p:nvPr/>
        </p:nvPicPr>
        <p:blipFill>
          <a:blip r:embed="rId2" cstate="print"/>
          <a:srcRect/>
          <a:stretch>
            <a:fillRect/>
          </a:stretch>
        </p:blipFill>
        <p:spPr bwMode="auto">
          <a:xfrm>
            <a:off x="827584" y="476672"/>
            <a:ext cx="7776864" cy="50405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5589240"/>
            <a:ext cx="8229600" cy="792088"/>
          </a:xfrm>
        </p:spPr>
        <p:txBody>
          <a:bodyPr>
            <a:normAutofit fontScale="25000" lnSpcReduction="20000"/>
          </a:bodyPr>
          <a:lstStyle/>
          <a:p>
            <a:pPr algn="ctr">
              <a:buNone/>
            </a:pPr>
            <a:endParaRPr lang="en-US" sz="3600" b="1" dirty="0" smtClean="0">
              <a:solidFill>
                <a:schemeClr val="accent3">
                  <a:lumMod val="50000"/>
                </a:schemeClr>
              </a:solidFill>
            </a:endParaRPr>
          </a:p>
          <a:p>
            <a:pPr algn="ctr">
              <a:buNone/>
            </a:pPr>
            <a:r>
              <a:rPr lang="en-US" sz="17600" b="1" dirty="0" smtClean="0">
                <a:solidFill>
                  <a:schemeClr val="tx2">
                    <a:lumMod val="50000"/>
                  </a:schemeClr>
                </a:solidFill>
              </a:rPr>
              <a:t>Le </a:t>
            </a:r>
            <a:r>
              <a:rPr lang="en-US" sz="17600" b="1" dirty="0" err="1" smtClean="0">
                <a:solidFill>
                  <a:schemeClr val="tx2">
                    <a:lumMod val="50000"/>
                  </a:schemeClr>
                </a:solidFill>
              </a:rPr>
              <a:t>Panthéon</a:t>
            </a:r>
            <a:r>
              <a:rPr lang="en-US" sz="17600" b="1" dirty="0" smtClean="0">
                <a:solidFill>
                  <a:schemeClr val="tx2">
                    <a:lumMod val="50000"/>
                  </a:schemeClr>
                </a:solidFill>
              </a:rPr>
              <a:t>.</a:t>
            </a:r>
            <a:endParaRPr lang="ru-RU" sz="17600" b="1" dirty="0">
              <a:solidFill>
                <a:schemeClr val="tx2">
                  <a:lumMod val="50000"/>
                </a:schemeClr>
              </a:solidFill>
            </a:endParaRPr>
          </a:p>
        </p:txBody>
      </p:sp>
      <p:pic>
        <p:nvPicPr>
          <p:cNvPr id="9218" name="Picture 2" descr="D:\школа\1_da6a0eeb3ae49f2f7e468ce7eaca0978.jpg"/>
          <p:cNvPicPr>
            <a:picLocks noChangeAspect="1" noChangeArrowheads="1"/>
          </p:cNvPicPr>
          <p:nvPr/>
        </p:nvPicPr>
        <p:blipFill>
          <a:blip r:embed="rId2" cstate="print"/>
          <a:srcRect/>
          <a:stretch>
            <a:fillRect/>
          </a:stretch>
        </p:blipFill>
        <p:spPr bwMode="auto">
          <a:xfrm>
            <a:off x="1115616" y="476672"/>
            <a:ext cx="6912768" cy="4968552"/>
          </a:xfrm>
          <a:prstGeom prst="rect">
            <a:avLst/>
          </a:prstGeom>
          <a:noFill/>
        </p:spPr>
      </p:pic>
      <p:sp>
        <p:nvSpPr>
          <p:cNvPr id="8" name="TextBox 7"/>
          <p:cNvSpPr txBox="1"/>
          <p:nvPr/>
        </p:nvSpPr>
        <p:spPr>
          <a:xfrm>
            <a:off x="1547665" y="620688"/>
            <a:ext cx="5976664" cy="3693319"/>
          </a:xfrm>
          <a:prstGeom prst="rect">
            <a:avLst/>
          </a:prstGeom>
          <a:noFill/>
        </p:spPr>
        <p:txBody>
          <a:bodyPr wrap="square" rtlCol="0">
            <a:spAutoFit/>
          </a:bodyPr>
          <a:lstStyle/>
          <a:p>
            <a:pPr algn="just"/>
            <a:r>
              <a:rPr lang="fr-FR" sz="2400" b="1" i="1" dirty="0" smtClean="0">
                <a:effectLst>
                  <a:outerShdw blurRad="38100" dist="38100" dir="2700000" algn="tl">
                    <a:srgbClr val="000000">
                      <a:alpha val="43137"/>
                    </a:srgbClr>
                  </a:outerShdw>
                </a:effectLst>
              </a:rPr>
              <a:t>Non loin du Quartier Latin se trouve le Panthéon. Autrefois c’était une église. Aujourd’hui c’est une musée-mausolée ou se trouvent les tombeaux de grands hommes de France : Rousseau, Voltaire, Victor Hugo, Zola, Pasteur et beaucoup d’autres. Sur sa façade est écrit «Aux grands hommes la Patrie  reconnaissante». De belles fresques ornent les murs à l’intérieur du Panthéon.</a:t>
            </a:r>
            <a:endParaRPr lang="ru-RU" sz="2400" b="1" i="1" dirty="0" smtClean="0">
              <a:effectLst>
                <a:outerShdw blurRad="38100" dist="38100" dir="2700000" algn="tl">
                  <a:srgbClr val="000000">
                    <a:alpha val="43137"/>
                  </a:srgbClr>
                </a:outerShdw>
              </a:effectLst>
            </a:endParaRP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887</Words>
  <Application>Microsoft Office PowerPoint</Application>
  <PresentationFormat>Экран (4:3)</PresentationFormat>
  <Paragraphs>53</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L</vt:lpstr>
      <vt:lpstr>Le Boulevard  Saint-Michel.</vt:lpstr>
      <vt:lpstr>Слайд 6</vt:lpstr>
      <vt:lpstr>Слайд 7</vt:lpstr>
      <vt:lpstr> La Sorbonne.</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Якимчук</dc:creator>
  <cp:lastModifiedBy>Якимчук</cp:lastModifiedBy>
  <cp:revision>88</cp:revision>
  <dcterms:created xsi:type="dcterms:W3CDTF">2011-04-03T12:51:11Z</dcterms:created>
  <dcterms:modified xsi:type="dcterms:W3CDTF">2016-08-22T10:53:40Z</dcterms:modified>
</cp:coreProperties>
</file>