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71" r:id="rId2"/>
    <p:sldId id="261" r:id="rId3"/>
    <p:sldId id="281" r:id="rId4"/>
    <p:sldId id="272" r:id="rId5"/>
    <p:sldId id="273" r:id="rId6"/>
    <p:sldId id="275" r:id="rId7"/>
    <p:sldId id="277" r:id="rId8"/>
    <p:sldId id="280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975" autoAdjust="0"/>
    <p:restoredTop sz="77379" autoAdjust="0"/>
  </p:normalViewPr>
  <p:slideViewPr>
    <p:cSldViewPr snapToGrid="0">
      <p:cViewPr varScale="1">
        <p:scale>
          <a:sx n="70" d="100"/>
          <a:sy n="70" d="100"/>
        </p:scale>
        <p:origin x="-118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BAD771-F522-4E9A-BFC2-178C8DA45141}" type="datetimeFigureOut">
              <a:rPr lang="ru-RU" smtClean="0"/>
              <a:pPr/>
              <a:t>12.07.2016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BACFDF-B920-4CDB-A254-F38B340B80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30203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330F1-A3A1-4CB3-8DA2-6039BC125921}" type="datetimeFigureOut">
              <a:rPr lang="ru-RU" smtClean="0"/>
              <a:pPr/>
              <a:t>12.07.2016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53B59-A022-49F8-9914-C5241E006B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295894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330F1-A3A1-4CB3-8DA2-6039BC125921}" type="datetimeFigureOut">
              <a:rPr lang="ru-RU" smtClean="0"/>
              <a:pPr/>
              <a:t>12.07.2016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53B59-A022-49F8-9914-C5241E006B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080828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330F1-A3A1-4CB3-8DA2-6039BC125921}" type="datetimeFigureOut">
              <a:rPr lang="ru-RU" smtClean="0"/>
              <a:pPr/>
              <a:t>12.07.2016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53B59-A022-49F8-9914-C5241E006B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581318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330F1-A3A1-4CB3-8DA2-6039BC125921}" type="datetimeFigureOut">
              <a:rPr lang="ru-RU" smtClean="0"/>
              <a:pPr/>
              <a:t>12.07.2016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53B59-A022-49F8-9914-C5241E006B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474526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330F1-A3A1-4CB3-8DA2-6039BC125921}" type="datetimeFigureOut">
              <a:rPr lang="ru-RU" smtClean="0"/>
              <a:pPr/>
              <a:t>12.07.2016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53B59-A022-49F8-9914-C5241E006B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576287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330F1-A3A1-4CB3-8DA2-6039BC125921}" type="datetimeFigureOut">
              <a:rPr lang="ru-RU" smtClean="0"/>
              <a:pPr/>
              <a:t>12.07.2016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53B59-A022-49F8-9914-C5241E006B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236329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330F1-A3A1-4CB3-8DA2-6039BC125921}" type="datetimeFigureOut">
              <a:rPr lang="ru-RU" smtClean="0"/>
              <a:pPr/>
              <a:t>12.07.2016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53B59-A022-49F8-9914-C5241E006B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030312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330F1-A3A1-4CB3-8DA2-6039BC125921}" type="datetimeFigureOut">
              <a:rPr lang="ru-RU" smtClean="0"/>
              <a:pPr/>
              <a:t>12.07.2016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53B59-A022-49F8-9914-C5241E006B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080575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330F1-A3A1-4CB3-8DA2-6039BC125921}" type="datetimeFigureOut">
              <a:rPr lang="ru-RU" smtClean="0"/>
              <a:pPr/>
              <a:t>12.07.2016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53B59-A022-49F8-9914-C5241E006B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523395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330F1-A3A1-4CB3-8DA2-6039BC125921}" type="datetimeFigureOut">
              <a:rPr lang="ru-RU" smtClean="0"/>
              <a:pPr/>
              <a:t>12.07.2016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53B59-A022-49F8-9914-C5241E006B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099970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330F1-A3A1-4CB3-8DA2-6039BC125921}" type="datetimeFigureOut">
              <a:rPr lang="ru-RU" smtClean="0"/>
              <a:pPr/>
              <a:t>12.07.2016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53B59-A022-49F8-9914-C5241E006B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226547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0330F1-A3A1-4CB3-8DA2-6039BC125921}" type="datetimeFigureOut">
              <a:rPr lang="ru-RU" smtClean="0"/>
              <a:pPr/>
              <a:t>12.07.2016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153B59-A022-49F8-9914-C5241E006B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56276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gif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csaba.3dn.ru/32451c80e36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5776" y="1705466"/>
            <a:ext cx="2659959" cy="29482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11257005" y="6144544"/>
            <a:ext cx="626076" cy="470441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838353" y="1055915"/>
            <a:ext cx="6836735" cy="36317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Проект пальчиковый </a:t>
            </a:r>
          </a:p>
          <a:p>
            <a:pPr algn="ctr"/>
            <a:r>
              <a:rPr lang="ru-RU" sz="44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игротренинг</a:t>
            </a:r>
            <a:r>
              <a:rPr lang="ru-RU" sz="4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</a:p>
          <a:p>
            <a:pPr algn="ctr"/>
            <a:r>
              <a:rPr lang="ru-RU" sz="4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«Уроки веселых </a:t>
            </a:r>
          </a:p>
          <a:p>
            <a:pPr algn="ctr"/>
            <a:r>
              <a:rPr lang="ru-RU" sz="4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Пальчиков»</a:t>
            </a:r>
          </a:p>
          <a:p>
            <a:pPr algn="ctr"/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76577" y="4325821"/>
            <a:ext cx="457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52650"/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2152650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Социальны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q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педагоги ОК и ДП г. Иркутск</a:t>
            </a:r>
          </a:p>
          <a:p>
            <a:pPr marL="2152650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Толстикова Л.М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56" y="1233376"/>
            <a:ext cx="3677514" cy="4295553"/>
          </a:xfrm>
          <a:prstGeom prst="rect">
            <a:avLst/>
          </a:prstGeom>
        </p:spPr>
      </p:pic>
      <p:pic>
        <p:nvPicPr>
          <p:cNvPr id="7" name="Picture 6" descr="D:\файлы\Анимашки\butterfly46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17489">
            <a:off x="5116621" y="4144941"/>
            <a:ext cx="662087" cy="685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D:\файлы\Анимашки\butterfly46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17489">
            <a:off x="9110752" y="4448083"/>
            <a:ext cx="662087" cy="685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763731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11133437" y="6228624"/>
            <a:ext cx="626076" cy="470441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 descr="neznaika0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7029" y="3534338"/>
            <a:ext cx="2008574" cy="277441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025962" y="446826"/>
            <a:ext cx="6096000" cy="30875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2390775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Актуальность - чем выше двигательная активность ребёнка, тем лучше развивается его речь.</a:t>
            </a:r>
            <a:endParaRPr lang="ru-RU" sz="3600" dirty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7" descr="F:\солнышко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1161" y="3402419"/>
            <a:ext cx="1368152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F:\проект 25.04.16\DSC_009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7528" y="805218"/>
            <a:ext cx="5172502" cy="52786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93708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11133437" y="6228624"/>
            <a:ext cx="626076" cy="470441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5060"/>
            <a:ext cx="12192000" cy="6943060"/>
          </a:xfrm>
          <a:prstGeom prst="rect">
            <a:avLst/>
          </a:prstGeom>
        </p:spPr>
      </p:pic>
      <p:pic>
        <p:nvPicPr>
          <p:cNvPr id="5" name="Рисунок 4" descr="neznaika1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805" y="955383"/>
            <a:ext cx="2277609" cy="287028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31273" y="332509"/>
            <a:ext cx="831272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Развивать общую и тонкую моторику следует параллельно, предлагая ребёнку упражнения, соответствующие его возрасту и возможностям. 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38" y="3058402"/>
            <a:ext cx="3860505" cy="317022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222" y="3055151"/>
            <a:ext cx="4313108" cy="3176724"/>
          </a:xfrm>
          <a:prstGeom prst="rect">
            <a:avLst/>
          </a:prstGeom>
        </p:spPr>
      </p:pic>
      <p:pic>
        <p:nvPicPr>
          <p:cNvPr id="9" name="Picture 7" descr="F:\солнышко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895175" y="4783829"/>
            <a:ext cx="1368152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2369739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11133437" y="6228624"/>
            <a:ext cx="626076" cy="470441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2" descr="http://img-fotki.yandex.ru/get/5300/marina-bazanowa.2b/0_5118c_36d31a2c_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7252" y="0"/>
            <a:ext cx="2582262" cy="2743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1549" y="337629"/>
            <a:ext cx="6096000" cy="55168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1465"/>
              </a:lnSpc>
              <a:spcBef>
                <a:spcPts val="750"/>
              </a:spcBef>
              <a:spcAft>
                <a:spcPts val="750"/>
              </a:spcAft>
            </a:pPr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465"/>
              </a:lnSpc>
              <a:spcBef>
                <a:spcPts val="750"/>
              </a:spcBef>
              <a:spcAft>
                <a:spcPts val="750"/>
              </a:spcAft>
            </a:pP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465"/>
              </a:lnSpc>
              <a:spcBef>
                <a:spcPts val="750"/>
              </a:spcBef>
              <a:spcAft>
                <a:spcPts val="750"/>
              </a:spcAft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Новизна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данного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инновационного</a:t>
            </a:r>
          </a:p>
          <a:p>
            <a:pPr algn="ctr">
              <a:lnSpc>
                <a:spcPts val="1465"/>
              </a:lnSpc>
              <a:spcBef>
                <a:spcPts val="750"/>
              </a:spcBef>
              <a:spcAft>
                <a:spcPts val="750"/>
              </a:spcAft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проекта заключается в следующем:</a:t>
            </a:r>
            <a:endParaRPr lang="ru-RU" sz="2800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ctr">
              <a:lnSpc>
                <a:spcPts val="1465"/>
              </a:lnSpc>
              <a:spcBef>
                <a:spcPts val="225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подобран и систематизирован </a:t>
            </a:r>
            <a:endParaRPr lang="ru-RU" sz="28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ctr">
              <a:lnSpc>
                <a:spcPts val="1465"/>
              </a:lnSpc>
              <a:spcBef>
                <a:spcPts val="225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ru-RU" sz="28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ts val="1465"/>
              </a:lnSpc>
              <a:spcBef>
                <a:spcPts val="225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материал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дидактических игр и </a:t>
            </a:r>
            <a:endParaRPr lang="ru-RU" sz="28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ctr">
              <a:lnSpc>
                <a:spcPts val="1465"/>
              </a:lnSpc>
              <a:spcBef>
                <a:spcPts val="225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ts val="1465"/>
              </a:lnSpc>
              <a:spcBef>
                <a:spcPts val="225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упражнений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развитию мелкой </a:t>
            </a:r>
            <a:endParaRPr lang="ru-RU" sz="28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ctr">
              <a:lnSpc>
                <a:spcPts val="1465"/>
              </a:lnSpc>
              <a:spcBef>
                <a:spcPts val="225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ts val="1465"/>
              </a:lnSpc>
              <a:spcBef>
                <a:spcPts val="225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моторики;</a:t>
            </a:r>
          </a:p>
          <a:p>
            <a:pPr marL="342900" lvl="0" indent="-342900" algn="ctr">
              <a:lnSpc>
                <a:spcPts val="1465"/>
              </a:lnSpc>
              <a:spcBef>
                <a:spcPts val="225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ru-RU" sz="2800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ctr">
              <a:lnSpc>
                <a:spcPts val="1465"/>
              </a:lnSpc>
              <a:spcBef>
                <a:spcPts val="225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представлен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мониторинг</a:t>
            </a:r>
          </a:p>
          <a:p>
            <a:pPr marL="342900" lvl="0" indent="-342900" algn="ctr">
              <a:lnSpc>
                <a:spcPts val="1465"/>
              </a:lnSpc>
              <a:spcBef>
                <a:spcPts val="225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ts val="1465"/>
              </a:lnSpc>
              <a:spcBef>
                <a:spcPts val="225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определения уровня развития, </a:t>
            </a:r>
            <a:endParaRPr lang="ru-RU" sz="28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ts val="1465"/>
              </a:lnSpc>
              <a:spcBef>
                <a:spcPts val="225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ts val="1465"/>
              </a:lnSpc>
              <a:spcBef>
                <a:spcPts val="225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предусматривающий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следующие разделы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lvl="0" indent="-342900" algn="ctr">
              <a:lnSpc>
                <a:spcPts val="1465"/>
              </a:lnSpc>
              <a:spcBef>
                <a:spcPts val="225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ru-RU" sz="2800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465"/>
              </a:lnSpc>
              <a:spcBef>
                <a:spcPts val="750"/>
              </a:spcBef>
              <a:spcAft>
                <a:spcPts val="750"/>
              </a:spcAft>
              <a:tabLst>
                <a:tab pos="4762500" algn="l"/>
              </a:tabLst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«Мелкая моторика»;	</a:t>
            </a:r>
            <a:endParaRPr lang="ru-RU" sz="2800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465"/>
              </a:lnSpc>
              <a:spcBef>
                <a:spcPts val="750"/>
              </a:spcBef>
              <a:spcAft>
                <a:spcPts val="750"/>
              </a:spcAft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«Речевое развитие».</a:t>
            </a:r>
            <a:endParaRPr lang="ru-RU" sz="2800" dirty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884" y="1361487"/>
            <a:ext cx="3211918" cy="26740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827" y="3682776"/>
            <a:ext cx="4115686" cy="301628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889297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4428"/>
            <a:ext cx="12192000" cy="6932428"/>
          </a:xfrm>
          <a:prstGeom prst="rect">
            <a:avLst/>
          </a:prstGeom>
        </p:spPr>
      </p:pic>
      <p:pic>
        <p:nvPicPr>
          <p:cNvPr id="5" name="Picture 4" descr="C:\Users\Елена\Pictures\klip_249_божьи коровки_adr\1 (10)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4512" y="3027449"/>
            <a:ext cx="1966059" cy="209710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 rot="10800000" flipV="1">
            <a:off x="566618" y="340302"/>
            <a:ext cx="9260380" cy="2272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65"/>
              </a:lnSpc>
              <a:spcBef>
                <a:spcPts val="750"/>
              </a:spcBef>
              <a:spcAft>
                <a:spcPts val="750"/>
              </a:spcAft>
            </a:pP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 и задачи проекта.</a:t>
            </a:r>
            <a:endParaRPr lang="ru-RU" sz="16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465"/>
              </a:lnSpc>
              <a:spcBef>
                <a:spcPts val="750"/>
              </a:spcBef>
              <a:spcAft>
                <a:spcPts val="750"/>
              </a:spcAft>
            </a:pP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 проекта - создание педагогической системы </a:t>
            </a:r>
            <a:endParaRPr lang="ru-RU" sz="16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465"/>
              </a:lnSpc>
              <a:spcBef>
                <a:spcPts val="750"/>
              </a:spcBef>
              <a:spcAft>
                <a:spcPts val="750"/>
              </a:spcAft>
            </a:pP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повышения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уровня речевого развития детей </a:t>
            </a: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</a:p>
          <a:p>
            <a:pPr>
              <a:lnSpc>
                <a:spcPts val="1465"/>
              </a:lnSpc>
              <a:spcBef>
                <a:spcPts val="750"/>
              </a:spcBef>
              <a:spcAft>
                <a:spcPts val="750"/>
              </a:spcAft>
            </a:pP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подготовке руки к письму средствами современных </a:t>
            </a:r>
            <a:endParaRPr lang="ru-RU" sz="16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465"/>
              </a:lnSpc>
              <a:spcBef>
                <a:spcPts val="750"/>
              </a:spcBef>
              <a:spcAft>
                <a:spcPts val="750"/>
              </a:spcAft>
            </a:pP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дидактических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 и упражнений.</a:t>
            </a:r>
            <a:endParaRPr lang="ru-RU" sz="16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465"/>
              </a:lnSpc>
              <a:spcBef>
                <a:spcPts val="750"/>
              </a:spcBef>
              <a:spcAft>
                <a:spcPts val="75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40582" y="612758"/>
            <a:ext cx="6096000" cy="501528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1465"/>
              </a:lnSpc>
              <a:spcBef>
                <a:spcPts val="750"/>
              </a:spcBef>
              <a:spcAft>
                <a:spcPts val="75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решения этой цели я поставила перед собой следующие задачи:</a:t>
            </a:r>
            <a:endParaRPr lang="ru-RU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465"/>
              </a:lnSpc>
              <a:spcBef>
                <a:spcPts val="750"/>
              </a:spcBef>
              <a:spcAft>
                <a:spcPts val="75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Учить правильно держать карандаш, ручку, фломастер.</a:t>
            </a:r>
            <a:endParaRPr lang="ru-RU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465"/>
              </a:lnSpc>
              <a:spcBef>
                <a:spcPts val="750"/>
              </a:spcBef>
              <a:spcAft>
                <a:spcPts val="75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Формировать умение владеть ими при помощи самомассажа, игр и упражнений.</a:t>
            </a:r>
            <a:endParaRPr lang="ru-RU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465"/>
              </a:lnSpc>
              <a:spcBef>
                <a:spcPts val="750"/>
              </a:spcBef>
              <a:spcAft>
                <a:spcPts val="75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Развивать зрительно-моторные координации.</a:t>
            </a:r>
            <a:endParaRPr lang="ru-RU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465"/>
              </a:lnSpc>
              <a:spcBef>
                <a:spcPts val="750"/>
              </a:spcBef>
              <a:spcAft>
                <a:spcPts val="75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Активизировать словарь в процессе расширения представлений об окружающем мире.</a:t>
            </a:r>
            <a:endParaRPr lang="ru-RU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465"/>
              </a:lnSpc>
              <a:spcBef>
                <a:spcPts val="750"/>
              </a:spcBef>
              <a:spcAft>
                <a:spcPts val="75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Работать над пространственной ориентировкой на листе бумаги и в окружающем пространстве.</a:t>
            </a:r>
            <a:endParaRPr lang="ru-RU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465"/>
              </a:lnSpc>
              <a:spcBef>
                <a:spcPts val="750"/>
              </a:spcBef>
              <a:spcAft>
                <a:spcPts val="75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Охранять и укреплять физическое и психическое здоровье детей.</a:t>
            </a:r>
            <a:endParaRPr lang="ru-RU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465"/>
              </a:lnSpc>
              <a:spcBef>
                <a:spcPts val="750"/>
              </a:spcBef>
              <a:spcAft>
                <a:spcPts val="75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 Формировать эмоциональную отзывчивость в общении со сверстниками, взрослыми.</a:t>
            </a:r>
            <a:endParaRPr lang="ru-RU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465"/>
              </a:lnSpc>
              <a:spcBef>
                <a:spcPts val="750"/>
              </a:spcBef>
              <a:spcAft>
                <a:spcPts val="75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8. Воспитывать личностные качества, умение правильно выполнять задания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571" y="2271206"/>
            <a:ext cx="3415306" cy="4586794"/>
          </a:xfrm>
          <a:prstGeom prst="rect">
            <a:avLst/>
          </a:prstGeom>
        </p:spPr>
      </p:pic>
      <p:pic>
        <p:nvPicPr>
          <p:cNvPr id="9" name="Picture 6" descr="D:\файлы\Анимашки\butterfly46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17489">
            <a:off x="5557188" y="205366"/>
            <a:ext cx="662087" cy="685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D:\файлы\Анимашки\butterfly46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17489">
            <a:off x="6376282" y="5750303"/>
            <a:ext cx="662087" cy="685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1276905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916" y="-138224"/>
            <a:ext cx="12425916" cy="69962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33507" cy="33386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0327"/>
          <a:stretch/>
        </p:blipFill>
        <p:spPr>
          <a:xfrm>
            <a:off x="6018029" y="-138224"/>
            <a:ext cx="5335772" cy="347684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0750"/>
            <a:ext cx="4933507" cy="343724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029" y="3420750"/>
            <a:ext cx="5335771" cy="343724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130724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64326"/>
          </a:xfrm>
          <a:prstGeom prst="rect">
            <a:avLst/>
          </a:prstGeom>
        </p:spPr>
      </p:pic>
      <p:pic>
        <p:nvPicPr>
          <p:cNvPr id="5" name="Picture 4" descr="http://planet.org.ua/wp-content/uploads/2014/02/Shkol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6199" y="129137"/>
            <a:ext cx="2256221" cy="24475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80" y="262159"/>
            <a:ext cx="2381250" cy="23145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524" y="2705488"/>
            <a:ext cx="4695825" cy="3190875"/>
          </a:xfrm>
          <a:prstGeom prst="rect">
            <a:avLst/>
          </a:prstGeom>
        </p:spPr>
      </p:pic>
      <p:pic>
        <p:nvPicPr>
          <p:cNvPr id="7" name="Picture 4" descr="D:\файлы\Анимашки\cveta-971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39" y="4557928"/>
            <a:ext cx="1473324" cy="1728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D:\файлы\Анимашки\cveta-971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985" y="365125"/>
            <a:ext cx="1473324" cy="1728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2531762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1" y="170119"/>
            <a:ext cx="5221472" cy="431681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964865" y="2055813"/>
            <a:ext cx="556082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dirty="0">
                <a:solidFill>
                  <a:schemeClr val="tx2"/>
                </a:solidFill>
                <a:latin typeface="Comic Sans MS" panose="030F0702030302020204" pitchFamily="66" charset="0"/>
              </a:rPr>
              <a:t>Спасибо за внимание</a:t>
            </a:r>
          </a:p>
        </p:txBody>
      </p:sp>
    </p:spTree>
    <p:extLst>
      <p:ext uri="{BB962C8B-B14F-4D97-AF65-F5344CB8AC3E}">
        <p14:creationId xmlns="" xmlns:p14="http://schemas.microsoft.com/office/powerpoint/2010/main" val="27833440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</TotalTime>
  <Words>56</Words>
  <Application>Microsoft Office PowerPoint</Application>
  <PresentationFormat>Произвольный</PresentationFormat>
  <Paragraphs>46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александровна елена</dc:creator>
  <cp:lastModifiedBy>Стационар</cp:lastModifiedBy>
  <cp:revision>64</cp:revision>
  <dcterms:created xsi:type="dcterms:W3CDTF">2015-07-08T11:55:46Z</dcterms:created>
  <dcterms:modified xsi:type="dcterms:W3CDTF">2016-07-12T05:28:56Z</dcterms:modified>
</cp:coreProperties>
</file>