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76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3A915-12C6-4249-9DB5-77B4773EC143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89AC4-7E4D-4551-8D42-535851FFD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572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89AC4-7E4D-4551-8D42-535851FFD8C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932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-99392"/>
            <a:ext cx="2752725" cy="22574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702546"/>
            <a:ext cx="2228850" cy="2857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036B-04F3-4A20-90AD-14033635BA73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A6D-EC55-4030-BF0E-271321778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642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036B-04F3-4A20-90AD-14033635BA73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A6D-EC55-4030-BF0E-271321778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618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036B-04F3-4A20-90AD-14033635BA73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A6D-EC55-4030-BF0E-271321778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58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036B-04F3-4A20-90AD-14033635BA73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A6D-EC55-4030-BF0E-271321778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149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036B-04F3-4A20-90AD-14033635BA73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A6D-EC55-4030-BF0E-271321778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44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036B-04F3-4A20-90AD-14033635BA73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A6D-EC55-4030-BF0E-271321778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09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036B-04F3-4A20-90AD-14033635BA73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A6D-EC55-4030-BF0E-271321778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40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036B-04F3-4A20-90AD-14033635BA73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A6D-EC55-4030-BF0E-271321778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38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036B-04F3-4A20-90AD-14033635BA73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A6D-EC55-4030-BF0E-271321778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30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036B-04F3-4A20-90AD-14033635BA73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A6D-EC55-4030-BF0E-271321778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5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036B-04F3-4A20-90AD-14033635BA73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9A6D-EC55-4030-BF0E-271321778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01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179512" y="188639"/>
            <a:ext cx="8784976" cy="6450285"/>
          </a:xfrm>
          <a:prstGeom prst="round2DiagRect">
            <a:avLst/>
          </a:prstGeom>
          <a:solidFill>
            <a:schemeClr val="accent5">
              <a:alpha val="84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2036B-04F3-4A20-90AD-14033635BA73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B9A6D-EC55-4030-BF0E-2713217780E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946934" y="6515813"/>
            <a:ext cx="1244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/>
                </a:solidFill>
              </a:rPr>
              <a:t>Ekaterina050466</a:t>
            </a:r>
            <a:endParaRPr lang="ru-RU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73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g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80729"/>
            <a:ext cx="6480720" cy="12961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общеразвивающего вида № 56»</a:t>
            </a:r>
            <a:endParaRPr lang="ru-RU" sz="2800" b="1" dirty="0">
              <a:ln w="22225">
                <a:solidFill>
                  <a:srgbClr val="00206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270892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spc="5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Внимание, дорога!</a:t>
            </a:r>
            <a:endParaRPr lang="ru-RU" sz="4800" b="1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4149080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</a:t>
            </a:r>
          </a:p>
          <a:p>
            <a:r>
              <a:rPr lang="ru-RU" sz="28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Ершова Елена Сергеевна</a:t>
            </a:r>
            <a:endParaRPr lang="ru-RU" sz="2800" b="1" dirty="0">
              <a:ln w="66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12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24" y="274637"/>
            <a:ext cx="8577647" cy="6485653"/>
          </a:xfrm>
          <a:prstGeom prst="rect">
            <a:avLst/>
          </a:prstGeom>
        </p:spPr>
      </p:pic>
      <p:pic>
        <p:nvPicPr>
          <p:cNvPr id="4" name="Picture 2" descr="D:\картинки\детские картинки-блестяшки анимашки\11abbf1373b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427984" y="980728"/>
            <a:ext cx="2103183" cy="19037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flipH="1">
            <a:off x="242824" y="980728"/>
            <a:ext cx="2600984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Вдруг он видит: на асфальте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Островочек нарисован.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Для спасенья пешеходов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Островочек этот создан.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 островочку поскорее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Торопыжка подбежал.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Пока путь освободится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Он спокойно подождал.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6113826"/>
            <a:ext cx="397078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Вот, закончив переход,</a:t>
            </a:r>
          </a:p>
          <a:p>
            <a:r>
              <a:rPr lang="ru-RU" b="1" dirty="0">
                <a:solidFill>
                  <a:srgbClr val="C00000"/>
                </a:solidFill>
              </a:rPr>
              <a:t>К магазину он идёт.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-0.14965 -0.133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4638"/>
            <a:ext cx="8527689" cy="63227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032" y="2276872"/>
            <a:ext cx="1545933" cy="1398061"/>
          </a:xfrm>
          <a:prstGeom prst="rect">
            <a:avLst/>
          </a:prstGeom>
        </p:spPr>
      </p:pic>
      <p:pic>
        <p:nvPicPr>
          <p:cNvPr id="5" name="Picture 2" descr="D:\МАМА\анимация\bestgif.narod.ru_2126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00000">
            <a:off x="2359404" y="2435792"/>
            <a:ext cx="1076244" cy="88611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9" y="44624"/>
            <a:ext cx="2952328" cy="230832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Что такое «Перекрёсток»? 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Торопыжка размышляет.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Он с букетиком для Маши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Вдоль по улице шагает.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Смотрит – улица с другою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Впереди пересекается,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А пересеченье это </a:t>
            </a:r>
          </a:p>
          <a:p>
            <a:r>
              <a:rPr lang="ru-RU" b="1" dirty="0">
                <a:solidFill>
                  <a:srgbClr val="C00000"/>
                </a:solidFill>
              </a:rPr>
              <a:t>Перекрёстком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называется!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78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4638"/>
            <a:ext cx="8640960" cy="63227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48680"/>
            <a:ext cx="1548518" cy="1396105"/>
          </a:xfrm>
          <a:prstGeom prst="rect">
            <a:avLst/>
          </a:prstGeom>
        </p:spPr>
      </p:pic>
      <p:pic>
        <p:nvPicPr>
          <p:cNvPr id="5" name="Picture 2" descr="D:\МАМА\анимация\bestgif.narod.ru_2126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00000">
            <a:off x="4152178" y="856040"/>
            <a:ext cx="1076244" cy="88611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503" y="44624"/>
            <a:ext cx="3690269" cy="34163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Торопыжка торопился, он про правила забыл,</a:t>
            </a:r>
          </a:p>
          <a:p>
            <a:r>
              <a:rPr lang="ru-RU" b="1" dirty="0">
                <a:solidFill>
                  <a:srgbClr val="7030A0"/>
                </a:solidFill>
              </a:rPr>
              <a:t>И на красный свет помчался, побежал, что было сил.</a:t>
            </a:r>
          </a:p>
          <a:p>
            <a:r>
              <a:rPr lang="ru-RU" b="1" dirty="0">
                <a:solidFill>
                  <a:srgbClr val="7030A0"/>
                </a:solidFill>
              </a:rPr>
              <a:t>Закричали пешеходы: «Мальчуган, куда бежишь?</a:t>
            </a:r>
          </a:p>
          <a:p>
            <a:r>
              <a:rPr lang="ru-RU" b="1" dirty="0">
                <a:solidFill>
                  <a:srgbClr val="7030A0"/>
                </a:solidFill>
              </a:rPr>
              <a:t>Ты же так легко и просто под машину угодишь.</a:t>
            </a:r>
          </a:p>
          <a:p>
            <a:r>
              <a:rPr lang="ru-RU" b="1" dirty="0">
                <a:solidFill>
                  <a:srgbClr val="7030A0"/>
                </a:solidFill>
              </a:rPr>
              <a:t>Чтобы время перехода мог ты правильно узнать,</a:t>
            </a:r>
          </a:p>
          <a:p>
            <a:r>
              <a:rPr lang="ru-RU" b="1" dirty="0">
                <a:solidFill>
                  <a:srgbClr val="7030A0"/>
                </a:solidFill>
              </a:rPr>
              <a:t>У большого светофора надо маленький искать.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40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74625"/>
            <a:ext cx="8676743" cy="64227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18" y="3573016"/>
            <a:ext cx="3744418" cy="23083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Чтобы возле перекрёстка</a:t>
            </a:r>
          </a:p>
          <a:p>
            <a:r>
              <a:rPr lang="ru-RU" b="1" dirty="0">
                <a:solidFill>
                  <a:srgbClr val="C00000"/>
                </a:solidFill>
              </a:rPr>
              <a:t>Ты дорогу перешёл,</a:t>
            </a:r>
          </a:p>
          <a:p>
            <a:r>
              <a:rPr lang="ru-RU" b="1" dirty="0">
                <a:solidFill>
                  <a:srgbClr val="C00000"/>
                </a:solidFill>
              </a:rPr>
              <a:t>Все цвета у светофора</a:t>
            </a:r>
          </a:p>
          <a:p>
            <a:r>
              <a:rPr lang="ru-RU" b="1" dirty="0">
                <a:solidFill>
                  <a:srgbClr val="C00000"/>
                </a:solidFill>
              </a:rPr>
              <a:t>Нужно помнить хорошо!</a:t>
            </a:r>
          </a:p>
          <a:p>
            <a:r>
              <a:rPr lang="ru-RU" b="1" dirty="0">
                <a:solidFill>
                  <a:srgbClr val="C00000"/>
                </a:solidFill>
              </a:rPr>
              <a:t>Загорелся </a:t>
            </a:r>
            <a:r>
              <a:rPr lang="ru-RU" b="1" dirty="0">
                <a:solidFill>
                  <a:srgbClr val="FF0000"/>
                </a:solidFill>
              </a:rPr>
              <a:t>красный</a:t>
            </a:r>
            <a:r>
              <a:rPr lang="ru-RU" b="1" dirty="0">
                <a:solidFill>
                  <a:srgbClr val="C00000"/>
                </a:solidFill>
              </a:rPr>
              <a:t> свет</a:t>
            </a:r>
          </a:p>
          <a:p>
            <a:r>
              <a:rPr lang="ru-RU" b="1" dirty="0">
                <a:solidFill>
                  <a:srgbClr val="C00000"/>
                </a:solidFill>
              </a:rPr>
              <a:t>Пешеходам хода нет!</a:t>
            </a:r>
          </a:p>
          <a:p>
            <a:r>
              <a:rPr lang="ru-RU" b="1" dirty="0">
                <a:solidFill>
                  <a:srgbClr val="FFFF00"/>
                </a:solidFill>
              </a:rPr>
              <a:t>Жёлтый</a:t>
            </a:r>
            <a:r>
              <a:rPr lang="ru-RU" b="1" dirty="0">
                <a:solidFill>
                  <a:srgbClr val="C00000"/>
                </a:solidFill>
              </a:rPr>
              <a:t> – значит, подожди,</a:t>
            </a:r>
          </a:p>
          <a:p>
            <a:r>
              <a:rPr lang="ru-RU" b="1" dirty="0">
                <a:solidFill>
                  <a:srgbClr val="C00000"/>
                </a:solidFill>
              </a:rPr>
              <a:t>А </a:t>
            </a:r>
            <a:r>
              <a:rPr lang="ru-RU" b="1" dirty="0">
                <a:solidFill>
                  <a:srgbClr val="00B050"/>
                </a:solidFill>
              </a:rPr>
              <a:t>зелёный</a:t>
            </a:r>
            <a:r>
              <a:rPr lang="ru-RU" b="1" dirty="0">
                <a:solidFill>
                  <a:srgbClr val="C00000"/>
                </a:solidFill>
              </a:rPr>
              <a:t> свет – иди!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216" y="401169"/>
            <a:ext cx="1548518" cy="1396105"/>
          </a:xfrm>
          <a:prstGeom prst="rect">
            <a:avLst/>
          </a:prstGeom>
        </p:spPr>
      </p:pic>
      <p:pic>
        <p:nvPicPr>
          <p:cNvPr id="8" name="Picture 2" descr="D:\МАМА\анимация\bestgif.narod.ru_2126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00000">
            <a:off x="6287405" y="587079"/>
            <a:ext cx="1076244" cy="8861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27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3" y="116633"/>
            <a:ext cx="8752245" cy="41044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flipH="1">
            <a:off x="5508104" y="4221090"/>
            <a:ext cx="3240360" cy="1200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Вот зелёный человечек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Загорелся впереди.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Торопыжка перекрёсток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Наконец-то смог пройти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221088"/>
            <a:ext cx="4752528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У дороги постоять.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Светофор свой цвет меняет,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Глаз зелёный зажигает.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Человечек в нём идёт –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Всё, свободен переход!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36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4638"/>
            <a:ext cx="8784976" cy="63947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3717032"/>
            <a:ext cx="1548518" cy="2548233"/>
          </a:xfrm>
          <a:prstGeom prst="rect">
            <a:avLst/>
          </a:prstGeom>
        </p:spPr>
      </p:pic>
      <p:pic>
        <p:nvPicPr>
          <p:cNvPr id="5" name="Picture 2" descr="D:\МАМА\анимация\bestgif.narod.ru_2126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00000">
            <a:off x="5330022" y="4406997"/>
            <a:ext cx="1076244" cy="886111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3220"/>
            <a:ext cx="3154801" cy="263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1"/>
            <a:ext cx="8784976" cy="64087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32656"/>
            <a:ext cx="2913143" cy="22322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2" descr="D:\картинки\детские картинки-блестяшки анимашки\11abbf1373b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6106968" y="2924944"/>
            <a:ext cx="2857520" cy="40168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444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25" y="165870"/>
            <a:ext cx="6300992" cy="352839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56992"/>
            <a:ext cx="8784976" cy="32543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6516216" y="165870"/>
            <a:ext cx="2448271" cy="31393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Тут вдруг Машенька звонит,</a:t>
            </a:r>
          </a:p>
          <a:p>
            <a:pPr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Торопыжке говорит:</a:t>
            </a:r>
          </a:p>
          <a:p>
            <a:pPr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 меня сегодня праздник,</a:t>
            </a:r>
          </a:p>
          <a:p>
            <a:pPr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 исполнилось шесть лет.</a:t>
            </a:r>
          </a:p>
          <a:p>
            <a:pPr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Приглашаю тебя в гости</a:t>
            </a:r>
          </a:p>
          <a:p>
            <a:pPr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нам на праздничный обед!</a:t>
            </a:r>
          </a:p>
        </p:txBody>
      </p:sp>
      <p:pic>
        <p:nvPicPr>
          <p:cNvPr id="7" name="Picture 2" descr="D:\картинки\детские картинки-блестяшки анимашки\11abbf1373b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6516215" y="2841157"/>
            <a:ext cx="2857520" cy="401684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5224" y="3501007"/>
            <a:ext cx="3204648" cy="1754326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Нарядился Торопыжка,</a:t>
            </a:r>
          </a:p>
          <a:p>
            <a:pPr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Надел новые штанишки.</a:t>
            </a:r>
          </a:p>
          <a:p>
            <a:pPr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 на день рожденья к Маше</a:t>
            </a:r>
          </a:p>
          <a:p>
            <a:pPr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Он отправился скорей,</a:t>
            </a:r>
          </a:p>
          <a:p>
            <a:pPr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Чтобы Машеньку поздравить</a:t>
            </a:r>
          </a:p>
          <a:p>
            <a:pPr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Самым первым из друзей!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48" y="74930"/>
            <a:ext cx="8618107" cy="6453038"/>
          </a:xfrm>
          <a:prstGeom prst="rect">
            <a:avLst/>
          </a:prstGeom>
        </p:spPr>
      </p:pic>
      <p:pic>
        <p:nvPicPr>
          <p:cNvPr id="4" name="Picture 2" descr="D:\картинки\детские картинки-блестяшки анимашки\11abbf1373b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444208" y="3438837"/>
            <a:ext cx="1628111" cy="22886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476672"/>
            <a:ext cx="2952329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>
              <a:buNone/>
            </a:pPr>
            <a:r>
              <a:rPr lang="ru-RU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Вот на улицу вприпрыжку</a:t>
            </a:r>
          </a:p>
          <a:p>
            <a:pPr>
              <a:buNone/>
            </a:pPr>
            <a:r>
              <a:rPr lang="ru-RU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Выбегает Торопыжка.</a:t>
            </a:r>
          </a:p>
          <a:p>
            <a:pPr>
              <a:buNone/>
            </a:pPr>
            <a:r>
              <a:rPr lang="ru-RU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По асфальту шуршат шины  </a:t>
            </a:r>
            <a:r>
              <a:rPr lang="ru-RU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Едут </a:t>
            </a:r>
            <a:r>
              <a:rPr lang="ru-RU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разные машины</a:t>
            </a:r>
            <a:r>
              <a:rPr lang="ru-RU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.</a:t>
            </a:r>
          </a:p>
          <a:p>
            <a:pPr>
              <a:buNone/>
            </a:pP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708920"/>
            <a:ext cx="2808313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>
              <a:buNone/>
            </a:pPr>
            <a:r>
              <a:rPr lang="ru-RU" b="1" dirty="0">
                <a:solidFill>
                  <a:srgbClr val="7030A0"/>
                </a:solidFill>
              </a:rPr>
              <a:t>Есть машины </a:t>
            </a:r>
            <a:r>
              <a:rPr lang="ru-RU" b="1" dirty="0">
                <a:solidFill>
                  <a:srgbClr val="FF0000"/>
                </a:solidFill>
              </a:rPr>
              <a:t>легковые,</a:t>
            </a:r>
          </a:p>
          <a:p>
            <a:pPr>
              <a:buNone/>
            </a:pPr>
            <a:r>
              <a:rPr lang="ru-RU" b="1" dirty="0">
                <a:solidFill>
                  <a:srgbClr val="7030A0"/>
                </a:solidFill>
              </a:rPr>
              <a:t>По размерам небольшие.</a:t>
            </a:r>
          </a:p>
          <a:p>
            <a:pPr>
              <a:buNone/>
            </a:pPr>
            <a:r>
              <a:rPr lang="ru-RU" b="1" dirty="0">
                <a:solidFill>
                  <a:srgbClr val="7030A0"/>
                </a:solidFill>
              </a:rPr>
              <a:t>Очень быстро они мчатся,</a:t>
            </a:r>
          </a:p>
          <a:p>
            <a:pPr>
              <a:buNone/>
            </a:pPr>
            <a:r>
              <a:rPr lang="ru-RU" b="1" dirty="0">
                <a:solidFill>
                  <a:srgbClr val="7030A0"/>
                </a:solidFill>
              </a:rPr>
              <a:t>Даже птице не угнаться.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404664"/>
            <a:ext cx="324036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>
              <a:buNone/>
            </a:pPr>
            <a:r>
              <a:rPr lang="ru-RU" b="1" dirty="0">
                <a:solidFill>
                  <a:srgbClr val="3333CC"/>
                </a:solidFill>
              </a:rPr>
              <a:t>А вот это – </a:t>
            </a:r>
            <a:r>
              <a:rPr lang="ru-RU" b="1" dirty="0">
                <a:solidFill>
                  <a:srgbClr val="FF0000"/>
                </a:solidFill>
              </a:rPr>
              <a:t>грузовик.</a:t>
            </a:r>
          </a:p>
          <a:p>
            <a:pPr>
              <a:buNone/>
            </a:pPr>
            <a:r>
              <a:rPr lang="ru-RU" b="1" dirty="0">
                <a:solidFill>
                  <a:srgbClr val="3333CC"/>
                </a:solidFill>
              </a:rPr>
              <a:t>Он могуч, силён, как бык.</a:t>
            </a:r>
          </a:p>
          <a:p>
            <a:pPr>
              <a:buNone/>
            </a:pPr>
            <a:r>
              <a:rPr lang="ru-RU" b="1" dirty="0">
                <a:solidFill>
                  <a:srgbClr val="3333CC"/>
                </a:solidFill>
              </a:rPr>
              <a:t>У него огромный кузов.</a:t>
            </a:r>
          </a:p>
          <a:p>
            <a:pPr>
              <a:buNone/>
            </a:pPr>
            <a:r>
              <a:rPr lang="ru-RU" b="1" dirty="0">
                <a:solidFill>
                  <a:srgbClr val="3333CC"/>
                </a:solidFill>
              </a:rPr>
              <a:t>Кузов – для различных грузов!</a:t>
            </a:r>
            <a:endParaRPr lang="ru-RU" b="1" dirty="0">
              <a:solidFill>
                <a:srgbClr val="3333C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9" y="2132856"/>
            <a:ext cx="3312368" cy="23083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>
              <a:buNone/>
            </a:pPr>
            <a:r>
              <a:rPr lang="ru-RU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</a:rPr>
              <a:t>Это что, велосипед?</a:t>
            </a:r>
          </a:p>
          <a:p>
            <a:pPr>
              <a:buNone/>
            </a:pPr>
            <a:r>
              <a:rPr lang="ru-RU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</a:rPr>
              <a:t>Нет дверей, кабины нет!</a:t>
            </a:r>
          </a:p>
          <a:p>
            <a:pPr>
              <a:buNone/>
            </a:pPr>
            <a:r>
              <a:rPr lang="ru-RU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</a:rPr>
              <a:t>Лихо мчится, тарахтит,</a:t>
            </a:r>
          </a:p>
          <a:p>
            <a:pPr>
              <a:buNone/>
            </a:pPr>
            <a:r>
              <a:rPr lang="ru-RU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</a:rPr>
              <a:t>Вдоль по улице летит,</a:t>
            </a:r>
          </a:p>
          <a:p>
            <a:pPr>
              <a:buNone/>
            </a:pPr>
            <a:r>
              <a:rPr lang="ru-RU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</a:rPr>
              <a:t>Быстрей всех машин несётся,</a:t>
            </a:r>
          </a:p>
          <a:p>
            <a:pPr>
              <a:buNone/>
            </a:pPr>
            <a:r>
              <a:rPr lang="ru-RU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</a:rPr>
              <a:t>Мотоциклом он зовётся.</a:t>
            </a:r>
          </a:p>
          <a:p>
            <a:pPr>
              <a:buNone/>
            </a:pPr>
            <a:r>
              <a:rPr lang="ru-RU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</a:rPr>
              <a:t>Сидит, как всадник на коне,</a:t>
            </a:r>
          </a:p>
          <a:p>
            <a:pPr>
              <a:buNone/>
            </a:pPr>
            <a:r>
              <a:rPr lang="ru-RU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</a:rPr>
              <a:t>Водитель на его спине!</a:t>
            </a:r>
            <a:endParaRPr lang="ru-RU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" name="Picture 2" descr="D:\картинки\детские картинки-блестяшки анимашки\11abbf1373b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422241" y="3428748"/>
            <a:ext cx="1628111" cy="2288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53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2" y="59244"/>
            <a:ext cx="8881054" cy="66607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1374579">
            <a:off x="260906" y="447670"/>
            <a:ext cx="3097070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>
              <a:buNone/>
            </a:pPr>
            <a:r>
              <a:rPr lang="ru-RU" b="1" dirty="0">
                <a:solidFill>
                  <a:srgbClr val="7030A0"/>
                </a:solidFill>
              </a:rPr>
              <a:t>Дзинь – дзинь – дзинь!</a:t>
            </a:r>
          </a:p>
          <a:p>
            <a:pPr>
              <a:buNone/>
            </a:pPr>
            <a:r>
              <a:rPr lang="ru-RU" b="1" dirty="0">
                <a:solidFill>
                  <a:srgbClr val="7030A0"/>
                </a:solidFill>
              </a:rPr>
              <a:t>Что за звон?</a:t>
            </a:r>
          </a:p>
          <a:p>
            <a:pPr>
              <a:buNone/>
            </a:pPr>
            <a:r>
              <a:rPr lang="ru-RU" b="1" dirty="0">
                <a:solidFill>
                  <a:srgbClr val="7030A0"/>
                </a:solidFill>
              </a:rPr>
              <a:t>По рельсам катится вагон.</a:t>
            </a:r>
          </a:p>
          <a:p>
            <a:pPr>
              <a:buNone/>
            </a:pPr>
            <a:r>
              <a:rPr lang="ru-RU" b="1" dirty="0">
                <a:solidFill>
                  <a:srgbClr val="7030A0"/>
                </a:solidFill>
              </a:rPr>
              <a:t>Внутри креслица стоят,</a:t>
            </a:r>
          </a:p>
          <a:p>
            <a:pPr>
              <a:buNone/>
            </a:pPr>
            <a:r>
              <a:rPr lang="ru-RU" b="1" dirty="0">
                <a:solidFill>
                  <a:srgbClr val="7030A0"/>
                </a:solidFill>
              </a:rPr>
              <a:t>Люди в креслицах сидят.</a:t>
            </a:r>
          </a:p>
          <a:p>
            <a:pPr>
              <a:buNone/>
            </a:pPr>
            <a:r>
              <a:rPr lang="ru-RU" b="1" dirty="0">
                <a:solidFill>
                  <a:srgbClr val="7030A0"/>
                </a:solidFill>
              </a:rPr>
              <a:t>Такой вагон, запоминай,</a:t>
            </a:r>
          </a:p>
          <a:p>
            <a:pPr>
              <a:buNone/>
            </a:pPr>
            <a:r>
              <a:rPr lang="ru-RU" b="1" dirty="0">
                <a:solidFill>
                  <a:srgbClr val="7030A0"/>
                </a:solidFill>
              </a:rPr>
              <a:t>Называется </a:t>
            </a:r>
            <a:r>
              <a:rPr lang="ru-RU" b="1" dirty="0">
                <a:solidFill>
                  <a:srgbClr val="FF0000"/>
                </a:solidFill>
              </a:rPr>
              <a:t>трамвай.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1200" y="348384"/>
            <a:ext cx="3959112" cy="17543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На колёсах едет дом.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Люди могут ездить в нём.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По бокам – большие окна,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Сверху – крыша, чтоб не мокнуть,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Дом </a:t>
            </a:r>
            <a:r>
              <a:rPr lang="ru-RU" b="1" dirty="0">
                <a:solidFill>
                  <a:srgbClr val="FF0000"/>
                </a:solidFill>
              </a:rPr>
              <a:t>автобусом </a:t>
            </a:r>
            <a:r>
              <a:rPr lang="ru-RU" b="1" dirty="0">
                <a:solidFill>
                  <a:srgbClr val="002060"/>
                </a:solidFill>
              </a:rPr>
              <a:t>зовут,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У него есть свой маршрут.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2176456"/>
            <a:ext cx="3528392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perspectiveRight"/>
              <a:lightRig rig="threePt" dir="t"/>
            </a:scene3d>
          </a:bodyPr>
          <a:lstStyle/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Вот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троллейбус</a:t>
            </a:r>
            <a:r>
              <a:rPr lang="ru-RU" b="1" dirty="0">
                <a:solidFill>
                  <a:srgbClr val="FF0000"/>
                </a:solidFill>
              </a:rPr>
              <a:t>,</a:t>
            </a:r>
            <a:r>
              <a:rPr lang="ru-RU" b="1" dirty="0">
                <a:solidFill>
                  <a:srgbClr val="002060"/>
                </a:solidFill>
              </a:rPr>
              <a:t> он с усами.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Едет он под проводами.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Если ус вдруг соскользнёт,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То троллейбус вмиг замрёт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076" y="3474967"/>
            <a:ext cx="1627773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736"/>
            <a:ext cx="8316416" cy="6237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3212976"/>
            <a:ext cx="1627773" cy="22922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9792" y="1484784"/>
            <a:ext cx="2880320" cy="23083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Растерялся Торопыжка: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Как по улице пройти?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Пешеходы и машины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У мальчишки на пути..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Он торопится, спешит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И вдоль улицы бежит.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А вокруг него народ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По своим делам идет.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640960" cy="64807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3140968"/>
            <a:ext cx="1627773" cy="22922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274638"/>
            <a:ext cx="3384376" cy="23083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Тротуар – для пешеходов,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Здесь машинам нету хода!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Чуть повыше, чем дорога,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Пешеходные пути,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Чтобы все по тротуару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Без забот идти могли.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Чтоб машины не въезжали,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Пешеходов </a:t>
            </a:r>
            <a:r>
              <a:rPr lang="ru-RU" b="1" dirty="0">
                <a:solidFill>
                  <a:srgbClr val="002060"/>
                </a:solidFill>
              </a:rPr>
              <a:t>не пугали!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6247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4365104"/>
            <a:ext cx="1378496" cy="19382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116632"/>
            <a:ext cx="3600400" cy="24068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Там, где движутся машины,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Люди не должны ходить.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Потому что очень просто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Под машину угодить.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На улице такое место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Проезжей частью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называется,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И по проезжей части людям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Ходить строжайше запрещается!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1916832"/>
            <a:ext cx="2520280" cy="452431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 это время на дороге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Появился самосвал.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Шофёр мальчика увидел,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Самосвал остановил,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А не то бы Торопыжка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Под колёса угодил.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Говорит ему шофёр: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Паренёк, ты больно скор!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Без оглядки ты бежишь –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Под машину угодишь!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Вот послушай, объясню я,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Как тебе себя вести.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1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7642"/>
            <a:ext cx="8856984" cy="63297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3717032"/>
            <a:ext cx="1378496" cy="19382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67642"/>
            <a:ext cx="2520280" cy="1865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D:\МАМА\клипарт\5.17.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371" y="2205737"/>
            <a:ext cx="1181100" cy="1200150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917" y="3432496"/>
            <a:ext cx="3542083" cy="2725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6195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7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616</Words>
  <Application>Microsoft Office PowerPoint</Application>
  <PresentationFormat>Экран (4:3)</PresentationFormat>
  <Paragraphs>130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МБДОУ «Детский сад общеразвивающего вида № 56»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Станислав Ершов</cp:lastModifiedBy>
  <cp:revision>29</cp:revision>
  <dcterms:created xsi:type="dcterms:W3CDTF">2015-08-17T11:43:21Z</dcterms:created>
  <dcterms:modified xsi:type="dcterms:W3CDTF">2016-03-15T20:11:06Z</dcterms:modified>
</cp:coreProperties>
</file>