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345" r:id="rId3"/>
    <p:sldId id="346" r:id="rId4"/>
    <p:sldId id="336" r:id="rId5"/>
    <p:sldId id="335" r:id="rId6"/>
    <p:sldId id="327" r:id="rId7"/>
    <p:sldId id="350" r:id="rId8"/>
    <p:sldId id="337" r:id="rId9"/>
    <p:sldId id="341" r:id="rId10"/>
    <p:sldId id="351" r:id="rId11"/>
    <p:sldId id="34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8000"/>
    <a:srgbClr val="FF9900"/>
    <a:srgbClr val="0066CC"/>
    <a:srgbClr val="FF0000"/>
    <a:srgbClr val="FFFF00"/>
    <a:srgbClr val="003F7E"/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66" autoAdjust="0"/>
    <p:restoredTop sz="96682" autoAdjust="0"/>
  </p:normalViewPr>
  <p:slideViewPr>
    <p:cSldViewPr>
      <p:cViewPr>
        <p:scale>
          <a:sx n="75" d="100"/>
          <a:sy n="75" d="100"/>
        </p:scale>
        <p:origin x="-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08BC7B-8D88-4526-9E42-53EDADFA9FD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1A97C1-359B-48A7-8AE9-78DB514BA5B7}" type="slidenum">
              <a:rPr lang="ru-RU"/>
              <a:pPr/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CAFF6-E7B6-44A4-B1EC-103FD863092E}" type="slidenum">
              <a:rPr lang="ru-RU"/>
              <a:pPr/>
              <a:t>10</a:t>
            </a:fld>
            <a:endParaRPr lang="ru-RU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843293-5FB6-4544-9451-B76B4E6CA0CA}" type="slidenum">
              <a:rPr lang="ru-RU"/>
              <a:pPr/>
              <a:t>11</a:t>
            </a:fld>
            <a:endParaRPr lang="ru-RU"/>
          </a:p>
        </p:txBody>
      </p:sp>
      <p:sp>
        <p:nvSpPr>
          <p:cNvPr id="37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89A59-1EFD-43FC-8733-6E7C2E7115FB}" type="slidenum">
              <a:rPr lang="ru-RU"/>
              <a:pPr/>
              <a:t>2</a:t>
            </a:fld>
            <a:endParaRPr lang="ru-RU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FD805-A593-4FF1-94CA-9A9AE7366E52}" type="slidenum">
              <a:rPr lang="ru-RU"/>
              <a:pPr/>
              <a:t>3</a:t>
            </a:fld>
            <a:endParaRPr lang="ru-RU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0BAE8B-23B2-4C22-882E-661EB7DE95A6}" type="slidenum">
              <a:rPr lang="ru-RU"/>
              <a:pPr/>
              <a:t>4</a:t>
            </a:fld>
            <a:endParaRPr lang="ru-RU"/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96211C-F061-411C-87E7-13C9AF3CE01E}" type="slidenum">
              <a:rPr lang="ru-RU"/>
              <a:pPr/>
              <a:t>5</a:t>
            </a:fld>
            <a:endParaRPr lang="ru-RU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F3D4C-D732-46BC-8275-F2079CD846F3}" type="slidenum">
              <a:rPr lang="ru-RU"/>
              <a:pPr/>
              <a:t>6</a:t>
            </a:fld>
            <a:endParaRPr lang="ru-RU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48E94-0F51-407A-AD97-88D7F43613BC}" type="slidenum">
              <a:rPr lang="ru-RU"/>
              <a:pPr/>
              <a:t>7</a:t>
            </a:fld>
            <a:endParaRPr lang="ru-RU"/>
          </a:p>
        </p:txBody>
      </p:sp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Дополнительные вопросы. Найти градусную меру  дуг АВ и ВС.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84F048-4E63-4260-B8E3-EB5FFC04C287}" type="slidenum">
              <a:rPr lang="ru-RU"/>
              <a:pPr/>
              <a:t>8</a:t>
            </a:fld>
            <a:endParaRPr lang="ru-RU"/>
          </a:p>
        </p:txBody>
      </p:sp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638BE4-470A-4AAE-95B3-1729F69057DC}" type="slidenum">
              <a:rPr lang="ru-RU"/>
              <a:pPr/>
              <a:t>9</a:t>
            </a:fld>
            <a:endParaRPr lang="ru-RU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5EF86-1A22-4109-B210-B9373E50D3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3C160-3B95-4E28-85AF-F6B5575B31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D655D-3D59-4F36-B622-0048E98E52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1B071-7889-42F9-8A71-9201CDCD7F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AA49C-F9A1-4284-8DFF-64D5FC653C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8A56E-07D6-4DB3-BC80-C9BA81D1F3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51C3F-58F1-47E0-99FD-0A1FBB41A0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91746-36FA-4997-8367-045BE14F48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3B3BF-A4C0-4BBC-B44A-671C118DBB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9F13C-C141-42F1-8C7E-7E442823E7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166DF-FF72-4727-8B07-D1990A2CB7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08DEA37-3BAF-4CB5-9865-B69BF617567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1268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2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77" name="WordArt 13"/>
          <p:cNvSpPr>
            <a:spLocks noChangeArrowheads="1" noChangeShapeType="1" noTextEdit="1"/>
          </p:cNvSpPr>
          <p:nvPr/>
        </p:nvSpPr>
        <p:spPr bwMode="auto">
          <a:xfrm>
            <a:off x="3581400" y="3124200"/>
            <a:ext cx="2133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3175">
                <a:solidFill>
                  <a:schemeClr val="tx1"/>
                </a:solidFill>
                <a:round/>
                <a:headEnd/>
                <a:tailEnd/>
              </a:ln>
              <a:solidFill>
                <a:srgbClr val="CC00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82" name="WordArt 18"/>
          <p:cNvSpPr>
            <a:spLocks noChangeArrowheads="1" noChangeShapeType="1" noTextEdit="1"/>
          </p:cNvSpPr>
          <p:nvPr/>
        </p:nvSpPr>
        <p:spPr bwMode="auto">
          <a:xfrm>
            <a:off x="533400" y="5638800"/>
            <a:ext cx="8610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Л.С. Атанасян     Геометрия 7-9     </a:t>
            </a:r>
          </a:p>
        </p:txBody>
      </p:sp>
      <p:sp>
        <p:nvSpPr>
          <p:cNvPr id="11284" name="WordArt 20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497888" cy="974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3175">
                <a:solidFill>
                  <a:schemeClr val="tx1"/>
                </a:solidFill>
                <a:round/>
                <a:headEnd/>
                <a:tailEnd/>
              </a:ln>
              <a:solidFill>
                <a:srgbClr val="257DFF"/>
              </a:solidFill>
              <a:latin typeface="Arial"/>
              <a:cs typeface="Arial"/>
            </a:endParaRPr>
          </a:p>
        </p:txBody>
      </p:sp>
      <p:sp>
        <p:nvSpPr>
          <p:cNvPr id="11286" name="WordArt 22"/>
          <p:cNvSpPr>
            <a:spLocks noChangeArrowheads="1" noChangeShapeType="1" noTextEdit="1"/>
          </p:cNvSpPr>
          <p:nvPr/>
        </p:nvSpPr>
        <p:spPr bwMode="auto">
          <a:xfrm>
            <a:off x="762000" y="1371600"/>
            <a:ext cx="7543800" cy="2133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35000"/>
              </a:avLst>
            </a:prstTxWarp>
          </a:bodyPr>
          <a:lstStyle/>
          <a:p>
            <a:pPr algn="ctr"/>
            <a:r>
              <a:rPr lang="ru-RU" sz="6600" b="1" kern="1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Центральные </a:t>
            </a:r>
          </a:p>
        </p:txBody>
      </p:sp>
      <p:sp>
        <p:nvSpPr>
          <p:cNvPr id="11288" name="WordArt 24"/>
          <p:cNvSpPr>
            <a:spLocks noChangeArrowheads="1" noChangeShapeType="1" noTextEdit="1"/>
          </p:cNvSpPr>
          <p:nvPr/>
        </p:nvSpPr>
        <p:spPr bwMode="auto">
          <a:xfrm>
            <a:off x="381000" y="3429000"/>
            <a:ext cx="8382000" cy="19812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60000"/>
              </a:avLst>
            </a:prstTxWarp>
          </a:bodyPr>
          <a:lstStyle/>
          <a:p>
            <a:pPr algn="ctr"/>
            <a:r>
              <a:rPr lang="ru-RU" sz="6600" b="1" kern="1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и вписанные углы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2434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40243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3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3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3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3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2444" name="Text Box 12"/>
          <p:cNvSpPr txBox="1">
            <a:spLocks noChangeArrowheads="1"/>
          </p:cNvSpPr>
          <p:nvPr/>
        </p:nvSpPr>
        <p:spPr bwMode="auto">
          <a:xfrm>
            <a:off x="509588" y="24384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402445" name="Text Box 13"/>
          <p:cNvSpPr txBox="1">
            <a:spLocks noChangeArrowheads="1"/>
          </p:cNvSpPr>
          <p:nvPr/>
        </p:nvSpPr>
        <p:spPr bwMode="auto">
          <a:xfrm>
            <a:off x="3657600" y="16002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402446" name="Text Box 14"/>
          <p:cNvSpPr txBox="1">
            <a:spLocks noChangeArrowheads="1"/>
          </p:cNvSpPr>
          <p:nvPr/>
        </p:nvSpPr>
        <p:spPr bwMode="auto">
          <a:xfrm>
            <a:off x="1371600" y="1447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402447" name="Oval 15"/>
          <p:cNvSpPr>
            <a:spLocks noChangeArrowheads="1"/>
          </p:cNvSpPr>
          <p:nvPr/>
        </p:nvSpPr>
        <p:spPr bwMode="auto">
          <a:xfrm>
            <a:off x="777875" y="1558925"/>
            <a:ext cx="3584575" cy="3527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02448" name="Object 16"/>
          <p:cNvGraphicFramePr>
            <a:graphicFrameLocks noChangeAspect="1"/>
          </p:cNvGraphicFramePr>
          <p:nvPr/>
        </p:nvGraphicFramePr>
        <p:xfrm>
          <a:off x="5130800" y="3224213"/>
          <a:ext cx="127000" cy="241300"/>
        </p:xfrm>
        <a:graphic>
          <a:graphicData uri="http://schemas.openxmlformats.org/presentationml/2006/ole">
            <p:oleObj spid="_x0000_s402448" name="Формула" r:id="rId4" imgW="114120" imgH="215640" progId="Equation.3">
              <p:embed/>
            </p:oleObj>
          </a:graphicData>
        </a:graphic>
      </p:graphicFrame>
      <p:sp>
        <p:nvSpPr>
          <p:cNvPr id="402449" name="Freeform 17"/>
          <p:cNvSpPr>
            <a:spLocks/>
          </p:cNvSpPr>
          <p:nvPr/>
        </p:nvSpPr>
        <p:spPr bwMode="auto">
          <a:xfrm>
            <a:off x="1581150" y="1806575"/>
            <a:ext cx="330200" cy="147638"/>
          </a:xfrm>
          <a:custGeom>
            <a:avLst/>
            <a:gdLst/>
            <a:ahLst/>
            <a:cxnLst>
              <a:cxn ang="0">
                <a:pos x="0" y="76"/>
              </a:cxn>
              <a:cxn ang="0">
                <a:pos x="76" y="92"/>
              </a:cxn>
              <a:cxn ang="0">
                <a:pos x="156" y="72"/>
              </a:cxn>
              <a:cxn ang="0">
                <a:pos x="208" y="0"/>
              </a:cxn>
            </a:cxnLst>
            <a:rect l="0" t="0" r="r" b="b"/>
            <a:pathLst>
              <a:path w="208" h="93">
                <a:moveTo>
                  <a:pt x="0" y="76"/>
                </a:moveTo>
                <a:cubicBezTo>
                  <a:pt x="13" y="79"/>
                  <a:pt x="50" y="93"/>
                  <a:pt x="76" y="92"/>
                </a:cubicBezTo>
                <a:cubicBezTo>
                  <a:pt x="102" y="91"/>
                  <a:pt x="134" y="87"/>
                  <a:pt x="156" y="72"/>
                </a:cubicBezTo>
                <a:cubicBezTo>
                  <a:pt x="178" y="57"/>
                  <a:pt x="197" y="15"/>
                  <a:pt x="208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2450" name="Text Box 18"/>
          <p:cNvSpPr txBox="1">
            <a:spLocks noChangeArrowheads="1"/>
          </p:cNvSpPr>
          <p:nvPr/>
        </p:nvSpPr>
        <p:spPr bwMode="auto">
          <a:xfrm>
            <a:off x="3581400" y="838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Найдите градусную меру угла АВС</a:t>
            </a:r>
          </a:p>
        </p:txBody>
      </p:sp>
      <p:sp>
        <p:nvSpPr>
          <p:cNvPr id="402451" name="Text Box 19"/>
          <p:cNvSpPr txBox="1">
            <a:spLocks noChangeArrowheads="1"/>
          </p:cNvSpPr>
          <p:nvPr/>
        </p:nvSpPr>
        <p:spPr bwMode="auto">
          <a:xfrm>
            <a:off x="2133600" y="2819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2452" name="Freeform 20"/>
          <p:cNvSpPr>
            <a:spLocks/>
          </p:cNvSpPr>
          <p:nvPr/>
        </p:nvSpPr>
        <p:spPr bwMode="auto">
          <a:xfrm>
            <a:off x="863600" y="2006600"/>
            <a:ext cx="2844800" cy="1270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1088" y="800"/>
              </a:cxn>
              <a:cxn ang="0">
                <a:pos x="1792" y="0"/>
              </a:cxn>
            </a:cxnLst>
            <a:rect l="0" t="0" r="r" b="b"/>
            <a:pathLst>
              <a:path w="1792" h="800">
                <a:moveTo>
                  <a:pt x="0" y="480"/>
                </a:moveTo>
                <a:lnTo>
                  <a:pt x="1088" y="800"/>
                </a:lnTo>
                <a:lnTo>
                  <a:pt x="179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2453" name="Text Box 21"/>
          <p:cNvSpPr txBox="1">
            <a:spLocks noChangeArrowheads="1"/>
          </p:cNvSpPr>
          <p:nvPr/>
        </p:nvSpPr>
        <p:spPr bwMode="auto">
          <a:xfrm>
            <a:off x="2209800" y="3276600"/>
            <a:ext cx="757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402454" name="Oval 22"/>
          <p:cNvSpPr>
            <a:spLocks noChangeArrowheads="1"/>
          </p:cNvSpPr>
          <p:nvPr/>
        </p:nvSpPr>
        <p:spPr bwMode="auto">
          <a:xfrm>
            <a:off x="2514600" y="3213100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2455" name="Text Box 23"/>
          <p:cNvSpPr txBox="1">
            <a:spLocks noChangeArrowheads="1"/>
          </p:cNvSpPr>
          <p:nvPr/>
        </p:nvSpPr>
        <p:spPr bwMode="auto">
          <a:xfrm>
            <a:off x="2133600" y="2819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2456" name="Text Box 24"/>
          <p:cNvSpPr txBox="1">
            <a:spLocks noChangeArrowheads="1"/>
          </p:cNvSpPr>
          <p:nvPr/>
        </p:nvSpPr>
        <p:spPr bwMode="auto">
          <a:xfrm>
            <a:off x="2667000" y="5105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240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2457" name="Arc 25"/>
          <p:cNvSpPr>
            <a:spLocks/>
          </p:cNvSpPr>
          <p:nvPr/>
        </p:nvSpPr>
        <p:spPr bwMode="auto">
          <a:xfrm rot="4651424">
            <a:off x="1227138" y="1879600"/>
            <a:ext cx="2838450" cy="3565525"/>
          </a:xfrm>
          <a:custGeom>
            <a:avLst/>
            <a:gdLst>
              <a:gd name="G0" fmla="+- 13283 0 0"/>
              <a:gd name="G1" fmla="+- 21600 0 0"/>
              <a:gd name="G2" fmla="+- 21600 0 0"/>
              <a:gd name="T0" fmla="*/ 0 w 34883"/>
              <a:gd name="T1" fmla="*/ 4567 h 43200"/>
              <a:gd name="T2" fmla="*/ 2480 w 34883"/>
              <a:gd name="T3" fmla="*/ 40305 h 43200"/>
              <a:gd name="T4" fmla="*/ 13283 w 3488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883" h="43200" fill="none" extrusionOk="0">
                <a:moveTo>
                  <a:pt x="0" y="4567"/>
                </a:moveTo>
                <a:cubicBezTo>
                  <a:pt x="3795" y="1607"/>
                  <a:pt x="8470" y="-1"/>
                  <a:pt x="13283" y="0"/>
                </a:cubicBezTo>
                <a:cubicBezTo>
                  <a:pt x="25212" y="0"/>
                  <a:pt x="34883" y="9670"/>
                  <a:pt x="34883" y="21600"/>
                </a:cubicBezTo>
                <a:cubicBezTo>
                  <a:pt x="34883" y="33529"/>
                  <a:pt x="25212" y="43200"/>
                  <a:pt x="13283" y="43200"/>
                </a:cubicBezTo>
                <a:cubicBezTo>
                  <a:pt x="9490" y="43200"/>
                  <a:pt x="5764" y="42201"/>
                  <a:pt x="2480" y="40304"/>
                </a:cubicBezTo>
              </a:path>
              <a:path w="34883" h="43200" stroke="0" extrusionOk="0">
                <a:moveTo>
                  <a:pt x="0" y="4567"/>
                </a:moveTo>
                <a:cubicBezTo>
                  <a:pt x="3795" y="1607"/>
                  <a:pt x="8470" y="-1"/>
                  <a:pt x="13283" y="0"/>
                </a:cubicBezTo>
                <a:cubicBezTo>
                  <a:pt x="25212" y="0"/>
                  <a:pt x="34883" y="9670"/>
                  <a:pt x="34883" y="21600"/>
                </a:cubicBezTo>
                <a:cubicBezTo>
                  <a:pt x="34883" y="33529"/>
                  <a:pt x="25212" y="43200"/>
                  <a:pt x="13283" y="43200"/>
                </a:cubicBezTo>
                <a:cubicBezTo>
                  <a:pt x="9490" y="43200"/>
                  <a:pt x="5764" y="42201"/>
                  <a:pt x="2480" y="40304"/>
                </a:cubicBezTo>
                <a:lnTo>
                  <a:pt x="13283" y="21600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2458" name="Arc 26"/>
          <p:cNvSpPr>
            <a:spLocks/>
          </p:cNvSpPr>
          <p:nvPr/>
        </p:nvSpPr>
        <p:spPr bwMode="auto">
          <a:xfrm rot="4637729">
            <a:off x="1450975" y="998538"/>
            <a:ext cx="1757363" cy="2960687"/>
          </a:xfrm>
          <a:custGeom>
            <a:avLst/>
            <a:gdLst>
              <a:gd name="G0" fmla="+- 21600 0 0"/>
              <a:gd name="G1" fmla="+- 17360 0 0"/>
              <a:gd name="G2" fmla="+- 21600 0 0"/>
              <a:gd name="T0" fmla="*/ 10479 w 21600"/>
              <a:gd name="T1" fmla="*/ 35877 h 35877"/>
              <a:gd name="T2" fmla="*/ 8747 w 21600"/>
              <a:gd name="T3" fmla="*/ 0 h 35877"/>
              <a:gd name="T4" fmla="*/ 21600 w 21600"/>
              <a:gd name="T5" fmla="*/ 17360 h 35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5877" fill="none" extrusionOk="0">
                <a:moveTo>
                  <a:pt x="10478" y="35877"/>
                </a:moveTo>
                <a:cubicBezTo>
                  <a:pt x="3977" y="31972"/>
                  <a:pt x="0" y="24943"/>
                  <a:pt x="0" y="17360"/>
                </a:cubicBezTo>
                <a:cubicBezTo>
                  <a:pt x="-1" y="10514"/>
                  <a:pt x="3245" y="4073"/>
                  <a:pt x="8747" y="0"/>
                </a:cubicBezTo>
              </a:path>
              <a:path w="21600" h="35877" stroke="0" extrusionOk="0">
                <a:moveTo>
                  <a:pt x="10478" y="35877"/>
                </a:moveTo>
                <a:cubicBezTo>
                  <a:pt x="3977" y="31972"/>
                  <a:pt x="0" y="24943"/>
                  <a:pt x="0" y="17360"/>
                </a:cubicBezTo>
                <a:cubicBezTo>
                  <a:pt x="-1" y="10514"/>
                  <a:pt x="3245" y="4073"/>
                  <a:pt x="8747" y="0"/>
                </a:cubicBezTo>
                <a:lnTo>
                  <a:pt x="21600" y="1736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2459" name="Freeform 27"/>
          <p:cNvSpPr>
            <a:spLocks/>
          </p:cNvSpPr>
          <p:nvPr/>
        </p:nvSpPr>
        <p:spPr bwMode="auto">
          <a:xfrm>
            <a:off x="914400" y="1803400"/>
            <a:ext cx="762000" cy="965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0" y="608"/>
              </a:cxn>
            </a:cxnLst>
            <a:rect l="0" t="0" r="r" b="b"/>
            <a:pathLst>
              <a:path w="480" h="608">
                <a:moveTo>
                  <a:pt x="480" y="0"/>
                </a:moveTo>
                <a:lnTo>
                  <a:pt x="0" y="60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2460" name="Freeform 28"/>
          <p:cNvSpPr>
            <a:spLocks/>
          </p:cNvSpPr>
          <p:nvPr/>
        </p:nvSpPr>
        <p:spPr bwMode="auto">
          <a:xfrm>
            <a:off x="1674813" y="1789113"/>
            <a:ext cx="2058987" cy="192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97" y="121"/>
              </a:cxn>
            </a:cxnLst>
            <a:rect l="0" t="0" r="r" b="b"/>
            <a:pathLst>
              <a:path w="1297" h="121">
                <a:moveTo>
                  <a:pt x="0" y="0"/>
                </a:moveTo>
                <a:lnTo>
                  <a:pt x="1297" y="121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2461" name="Text Box 29"/>
          <p:cNvSpPr txBox="1">
            <a:spLocks noChangeArrowheads="1"/>
          </p:cNvSpPr>
          <p:nvPr/>
        </p:nvSpPr>
        <p:spPr bwMode="auto">
          <a:xfrm>
            <a:off x="2590800" y="5105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-0.05833 -0.25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24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-12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402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-0.11667 -0.4733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02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-23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0" fill="hold"/>
                                        <p:tgtEl>
                                          <p:spTgt spid="402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55" grpId="0"/>
      <p:bldP spid="402455" grpId="1"/>
      <p:bldP spid="402456" grpId="0"/>
      <p:bldP spid="402457" grpId="0" animBg="1"/>
      <p:bldP spid="402458" grpId="0" animBg="1"/>
      <p:bldP spid="402461" grpId="0"/>
      <p:bldP spid="402461" grpId="1"/>
      <p:bldP spid="402461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834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7683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3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3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3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3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4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4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4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6846" name="Text Box 14"/>
          <p:cNvSpPr txBox="1">
            <a:spLocks noChangeArrowheads="1"/>
          </p:cNvSpPr>
          <p:nvPr/>
        </p:nvSpPr>
        <p:spPr bwMode="auto">
          <a:xfrm>
            <a:off x="838200" y="4495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76847" name="Text Box 15"/>
          <p:cNvSpPr txBox="1">
            <a:spLocks noChangeArrowheads="1"/>
          </p:cNvSpPr>
          <p:nvPr/>
        </p:nvSpPr>
        <p:spPr bwMode="auto">
          <a:xfrm>
            <a:off x="2590800" y="11430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6848" name="Text Box 16"/>
          <p:cNvSpPr txBox="1">
            <a:spLocks noChangeArrowheads="1"/>
          </p:cNvSpPr>
          <p:nvPr/>
        </p:nvSpPr>
        <p:spPr bwMode="auto">
          <a:xfrm>
            <a:off x="457200" y="25146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376849" name="Oval 17"/>
          <p:cNvSpPr>
            <a:spLocks noChangeArrowheads="1"/>
          </p:cNvSpPr>
          <p:nvPr/>
        </p:nvSpPr>
        <p:spPr bwMode="auto">
          <a:xfrm>
            <a:off x="777875" y="1558925"/>
            <a:ext cx="3584575" cy="3527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76850" name="Object 18"/>
          <p:cNvGraphicFramePr>
            <a:graphicFrameLocks noChangeAspect="1"/>
          </p:cNvGraphicFramePr>
          <p:nvPr/>
        </p:nvGraphicFramePr>
        <p:xfrm>
          <a:off x="5130800" y="3224213"/>
          <a:ext cx="127000" cy="241300"/>
        </p:xfrm>
        <a:graphic>
          <a:graphicData uri="http://schemas.openxmlformats.org/presentationml/2006/ole">
            <p:oleObj spid="_x0000_s376850" name="Формула" r:id="rId4" imgW="114120" imgH="215640" progId="Equation.3">
              <p:embed/>
            </p:oleObj>
          </a:graphicData>
        </a:graphic>
      </p:graphicFrame>
      <p:sp>
        <p:nvSpPr>
          <p:cNvPr id="376852" name="Arc 20"/>
          <p:cNvSpPr>
            <a:spLocks/>
          </p:cNvSpPr>
          <p:nvPr/>
        </p:nvSpPr>
        <p:spPr bwMode="auto">
          <a:xfrm rot="4651424">
            <a:off x="1665287" y="2992438"/>
            <a:ext cx="1757363" cy="2509838"/>
          </a:xfrm>
          <a:custGeom>
            <a:avLst/>
            <a:gdLst>
              <a:gd name="G0" fmla="+- 0 0 0"/>
              <a:gd name="G1" fmla="+- 12414 0 0"/>
              <a:gd name="G2" fmla="+- 21600 0 0"/>
              <a:gd name="T0" fmla="*/ 17676 w 21600"/>
              <a:gd name="T1" fmla="*/ 0 h 30409"/>
              <a:gd name="T2" fmla="*/ 11947 w 21600"/>
              <a:gd name="T3" fmla="*/ 30409 h 30409"/>
              <a:gd name="T4" fmla="*/ 0 w 21600"/>
              <a:gd name="T5" fmla="*/ 12414 h 30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0409" fill="none" extrusionOk="0">
                <a:moveTo>
                  <a:pt x="17676" y="-1"/>
                </a:moveTo>
                <a:cubicBezTo>
                  <a:pt x="20229" y="3635"/>
                  <a:pt x="21600" y="7970"/>
                  <a:pt x="21600" y="12414"/>
                </a:cubicBezTo>
                <a:cubicBezTo>
                  <a:pt x="21600" y="19650"/>
                  <a:pt x="17976" y="26406"/>
                  <a:pt x="11947" y="30409"/>
                </a:cubicBezTo>
              </a:path>
              <a:path w="21600" h="30409" stroke="0" extrusionOk="0">
                <a:moveTo>
                  <a:pt x="17676" y="-1"/>
                </a:moveTo>
                <a:cubicBezTo>
                  <a:pt x="20229" y="3635"/>
                  <a:pt x="21600" y="7970"/>
                  <a:pt x="21600" y="12414"/>
                </a:cubicBezTo>
                <a:cubicBezTo>
                  <a:pt x="21600" y="19650"/>
                  <a:pt x="17976" y="26406"/>
                  <a:pt x="11947" y="30409"/>
                </a:cubicBezTo>
                <a:lnTo>
                  <a:pt x="0" y="12414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oval" w="sm" len="sm"/>
            <a:tailEnd type="oval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6853" name="Text Box 21"/>
          <p:cNvSpPr txBox="1">
            <a:spLocks noChangeArrowheads="1"/>
          </p:cNvSpPr>
          <p:nvPr/>
        </p:nvSpPr>
        <p:spPr bwMode="auto">
          <a:xfrm>
            <a:off x="3581400" y="838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Найдите градусную меру угла АВС</a:t>
            </a:r>
          </a:p>
        </p:txBody>
      </p:sp>
      <p:sp>
        <p:nvSpPr>
          <p:cNvPr id="376854" name="Text Box 22"/>
          <p:cNvSpPr txBox="1">
            <a:spLocks noChangeArrowheads="1"/>
          </p:cNvSpPr>
          <p:nvPr/>
        </p:nvSpPr>
        <p:spPr bwMode="auto">
          <a:xfrm>
            <a:off x="2590800" y="18891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6856" name="Text Box 24"/>
          <p:cNvSpPr txBox="1">
            <a:spLocks noChangeArrowheads="1"/>
          </p:cNvSpPr>
          <p:nvPr/>
        </p:nvSpPr>
        <p:spPr bwMode="auto">
          <a:xfrm>
            <a:off x="2198688" y="2841625"/>
            <a:ext cx="757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376857" name="Oval 25"/>
          <p:cNvSpPr>
            <a:spLocks noChangeArrowheads="1"/>
          </p:cNvSpPr>
          <p:nvPr/>
        </p:nvSpPr>
        <p:spPr bwMode="auto">
          <a:xfrm>
            <a:off x="2514600" y="3213100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6860" name="Freeform 28"/>
          <p:cNvSpPr>
            <a:spLocks/>
          </p:cNvSpPr>
          <p:nvPr/>
        </p:nvSpPr>
        <p:spPr bwMode="auto">
          <a:xfrm>
            <a:off x="838200" y="1574800"/>
            <a:ext cx="3048000" cy="3048000"/>
          </a:xfrm>
          <a:custGeom>
            <a:avLst/>
            <a:gdLst/>
            <a:ahLst/>
            <a:cxnLst>
              <a:cxn ang="0">
                <a:pos x="312" y="1920"/>
              </a:cxn>
              <a:cxn ang="0">
                <a:pos x="0" y="784"/>
              </a:cxn>
              <a:cxn ang="0">
                <a:pos x="1920" y="1840"/>
              </a:cxn>
              <a:cxn ang="0">
                <a:pos x="1264" y="0"/>
              </a:cxn>
              <a:cxn ang="0">
                <a:pos x="312" y="1920"/>
              </a:cxn>
            </a:cxnLst>
            <a:rect l="0" t="0" r="r" b="b"/>
            <a:pathLst>
              <a:path w="1920" h="1920">
                <a:moveTo>
                  <a:pt x="312" y="1920"/>
                </a:moveTo>
                <a:lnTo>
                  <a:pt x="0" y="784"/>
                </a:lnTo>
                <a:lnTo>
                  <a:pt x="1920" y="1840"/>
                </a:lnTo>
                <a:lnTo>
                  <a:pt x="1264" y="0"/>
                </a:lnTo>
                <a:lnTo>
                  <a:pt x="312" y="1920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6861" name="Text Box 29"/>
          <p:cNvSpPr txBox="1">
            <a:spLocks noChangeArrowheads="1"/>
          </p:cNvSpPr>
          <p:nvPr/>
        </p:nvSpPr>
        <p:spPr bwMode="auto">
          <a:xfrm>
            <a:off x="3886200" y="44196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376862" name="Text Box 30"/>
          <p:cNvSpPr txBox="1">
            <a:spLocks noChangeArrowheads="1"/>
          </p:cNvSpPr>
          <p:nvPr/>
        </p:nvSpPr>
        <p:spPr bwMode="auto">
          <a:xfrm>
            <a:off x="2590800" y="18891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6863" name="Text Box 31"/>
          <p:cNvSpPr txBox="1">
            <a:spLocks noChangeArrowheads="1"/>
          </p:cNvSpPr>
          <p:nvPr/>
        </p:nvSpPr>
        <p:spPr bwMode="auto">
          <a:xfrm>
            <a:off x="2362200" y="5105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6864" name="Text Box 32"/>
          <p:cNvSpPr txBox="1">
            <a:spLocks noChangeArrowheads="1"/>
          </p:cNvSpPr>
          <p:nvPr/>
        </p:nvSpPr>
        <p:spPr bwMode="auto">
          <a:xfrm>
            <a:off x="5791200" y="2209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 проще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grpSp>
        <p:nvGrpSpPr>
          <p:cNvPr id="376867" name="Group 35"/>
          <p:cNvGrpSpPr>
            <a:grpSpLocks/>
          </p:cNvGrpSpPr>
          <p:nvPr/>
        </p:nvGrpSpPr>
        <p:grpSpPr bwMode="auto">
          <a:xfrm>
            <a:off x="2689225" y="1825625"/>
            <a:ext cx="273050" cy="133350"/>
            <a:chOff x="1694" y="1150"/>
            <a:chExt cx="172" cy="84"/>
          </a:xfrm>
        </p:grpSpPr>
        <p:sp>
          <p:nvSpPr>
            <p:cNvPr id="376865" name="Freeform 33"/>
            <p:cNvSpPr>
              <a:spLocks/>
            </p:cNvSpPr>
            <p:nvPr/>
          </p:nvSpPr>
          <p:spPr bwMode="auto">
            <a:xfrm>
              <a:off x="1694" y="1190"/>
              <a:ext cx="172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6"/>
                </a:cxn>
                <a:cxn ang="0">
                  <a:pos x="116" y="40"/>
                </a:cxn>
                <a:cxn ang="0">
                  <a:pos x="172" y="12"/>
                </a:cxn>
              </a:cxnLst>
              <a:rect l="0" t="0" r="r" b="b"/>
              <a:pathLst>
                <a:path w="172" h="44">
                  <a:moveTo>
                    <a:pt x="0" y="0"/>
                  </a:moveTo>
                  <a:cubicBezTo>
                    <a:pt x="7" y="6"/>
                    <a:pt x="33" y="29"/>
                    <a:pt x="52" y="36"/>
                  </a:cubicBezTo>
                  <a:cubicBezTo>
                    <a:pt x="71" y="43"/>
                    <a:pt x="96" y="44"/>
                    <a:pt x="116" y="40"/>
                  </a:cubicBezTo>
                  <a:cubicBezTo>
                    <a:pt x="136" y="36"/>
                    <a:pt x="160" y="18"/>
                    <a:pt x="172" y="1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66" name="Freeform 34"/>
            <p:cNvSpPr>
              <a:spLocks/>
            </p:cNvSpPr>
            <p:nvPr/>
          </p:nvSpPr>
          <p:spPr bwMode="auto">
            <a:xfrm>
              <a:off x="1718" y="1150"/>
              <a:ext cx="12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32"/>
                </a:cxn>
                <a:cxn ang="0">
                  <a:pos x="80" y="40"/>
                </a:cxn>
                <a:cxn ang="0">
                  <a:pos x="126" y="14"/>
                </a:cxn>
              </a:cxnLst>
              <a:rect l="0" t="0" r="r" b="b"/>
              <a:pathLst>
                <a:path w="126" h="43">
                  <a:moveTo>
                    <a:pt x="0" y="0"/>
                  </a:moveTo>
                  <a:cubicBezTo>
                    <a:pt x="5" y="5"/>
                    <a:pt x="19" y="25"/>
                    <a:pt x="32" y="32"/>
                  </a:cubicBezTo>
                  <a:cubicBezTo>
                    <a:pt x="45" y="39"/>
                    <a:pt x="64" y="43"/>
                    <a:pt x="80" y="40"/>
                  </a:cubicBezTo>
                  <a:cubicBezTo>
                    <a:pt x="96" y="37"/>
                    <a:pt x="117" y="19"/>
                    <a:pt x="126" y="14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76869" name="Group 37"/>
          <p:cNvGrpSpPr>
            <a:grpSpLocks/>
          </p:cNvGrpSpPr>
          <p:nvPr/>
        </p:nvGrpSpPr>
        <p:grpSpPr bwMode="auto">
          <a:xfrm>
            <a:off x="914400" y="2968625"/>
            <a:ext cx="285750" cy="163513"/>
            <a:chOff x="576" y="1870"/>
            <a:chExt cx="180" cy="103"/>
          </a:xfrm>
        </p:grpSpPr>
        <p:sp>
          <p:nvSpPr>
            <p:cNvPr id="376851" name="Freeform 19"/>
            <p:cNvSpPr>
              <a:spLocks/>
            </p:cNvSpPr>
            <p:nvPr/>
          </p:nvSpPr>
          <p:spPr bwMode="auto">
            <a:xfrm rot="-1538460">
              <a:off x="576" y="1920"/>
              <a:ext cx="180" cy="53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65" y="53"/>
                </a:cxn>
                <a:cxn ang="0">
                  <a:pos x="132" y="42"/>
                </a:cxn>
                <a:cxn ang="0">
                  <a:pos x="180" y="0"/>
                </a:cxn>
              </a:cxnLst>
              <a:rect l="0" t="0" r="r" b="b"/>
              <a:pathLst>
                <a:path w="180" h="53">
                  <a:moveTo>
                    <a:pt x="0" y="42"/>
                  </a:moveTo>
                  <a:cubicBezTo>
                    <a:pt x="11" y="45"/>
                    <a:pt x="43" y="53"/>
                    <a:pt x="65" y="53"/>
                  </a:cubicBezTo>
                  <a:cubicBezTo>
                    <a:pt x="87" y="53"/>
                    <a:pt x="113" y="51"/>
                    <a:pt x="132" y="42"/>
                  </a:cubicBezTo>
                  <a:cubicBezTo>
                    <a:pt x="151" y="33"/>
                    <a:pt x="170" y="9"/>
                    <a:pt x="180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6868" name="Freeform 36"/>
            <p:cNvSpPr>
              <a:spLocks/>
            </p:cNvSpPr>
            <p:nvPr/>
          </p:nvSpPr>
          <p:spPr bwMode="auto">
            <a:xfrm>
              <a:off x="582" y="1870"/>
              <a:ext cx="112" cy="92"/>
            </a:xfrm>
            <a:custGeom>
              <a:avLst/>
              <a:gdLst/>
              <a:ahLst/>
              <a:cxnLst>
                <a:cxn ang="0">
                  <a:pos x="0" y="92"/>
                </a:cxn>
                <a:cxn ang="0">
                  <a:pos x="52" y="80"/>
                </a:cxn>
                <a:cxn ang="0">
                  <a:pos x="96" y="52"/>
                </a:cxn>
                <a:cxn ang="0">
                  <a:pos x="112" y="0"/>
                </a:cxn>
              </a:cxnLst>
              <a:rect l="0" t="0" r="r" b="b"/>
              <a:pathLst>
                <a:path w="112" h="92">
                  <a:moveTo>
                    <a:pt x="0" y="92"/>
                  </a:moveTo>
                  <a:cubicBezTo>
                    <a:pt x="9" y="90"/>
                    <a:pt x="36" y="87"/>
                    <a:pt x="52" y="80"/>
                  </a:cubicBezTo>
                  <a:cubicBezTo>
                    <a:pt x="68" y="73"/>
                    <a:pt x="86" y="65"/>
                    <a:pt x="96" y="52"/>
                  </a:cubicBezTo>
                  <a:cubicBezTo>
                    <a:pt x="106" y="39"/>
                    <a:pt x="109" y="11"/>
                    <a:pt x="112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6870" name="Text Box 38"/>
          <p:cNvSpPr txBox="1">
            <a:spLocks noChangeArrowheads="1"/>
          </p:cNvSpPr>
          <p:nvPr/>
        </p:nvSpPr>
        <p:spPr bwMode="auto">
          <a:xfrm>
            <a:off x="2590800" y="18891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6871" name="Text Box 39"/>
          <p:cNvSpPr txBox="1">
            <a:spLocks noChangeArrowheads="1"/>
          </p:cNvSpPr>
          <p:nvPr/>
        </p:nvSpPr>
        <p:spPr bwMode="auto">
          <a:xfrm>
            <a:off x="4038600" y="1371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Ученик рассуждал так…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334 0.48889 " pathEditMode="relative" ptsTypes="AA">
                                      <p:cBhvr>
                                        <p:cTn id="9" dur="2000" fill="hold"/>
                                        <p:tgtEl>
                                          <p:spTgt spid="3768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7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1991 L -0.15833 -0.295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76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7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76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76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3768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3768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376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mph" presetSubtype="0" repeatCount="7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500" fill="hold"/>
                                        <p:tgtEl>
                                          <p:spTgt spid="37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mph" presetSubtype="0" repeatCount="7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3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-0.175 0.17338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768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52" grpId="0" animBg="1"/>
      <p:bldP spid="376852" grpId="1" animBg="1"/>
      <p:bldP spid="376852" grpId="2" animBg="1"/>
      <p:bldP spid="376862" grpId="0"/>
      <p:bldP spid="376862" grpId="1"/>
      <p:bldP spid="376862" grpId="2"/>
      <p:bldP spid="376863" grpId="0"/>
      <p:bldP spid="376863" grpId="1"/>
      <p:bldP spid="376863" grpId="2"/>
      <p:bldP spid="376864" grpId="0"/>
      <p:bldP spid="376870" grpId="0"/>
      <p:bldP spid="37687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0" name="Text Box 40"/>
          <p:cNvSpPr txBox="1">
            <a:spLocks noChangeArrowheads="1"/>
          </p:cNvSpPr>
          <p:nvPr/>
        </p:nvSpPr>
        <p:spPr bwMode="auto">
          <a:xfrm>
            <a:off x="67818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88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24" name="Freeform 4"/>
          <p:cNvSpPr>
            <a:spLocks/>
          </p:cNvSpPr>
          <p:nvPr/>
        </p:nvSpPr>
        <p:spPr bwMode="auto">
          <a:xfrm>
            <a:off x="1600200" y="3340100"/>
            <a:ext cx="1689100" cy="11557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400" y="0"/>
              </a:cxn>
              <a:cxn ang="0">
                <a:pos x="1064" y="464"/>
              </a:cxn>
              <a:cxn ang="0">
                <a:pos x="768" y="584"/>
              </a:cxn>
              <a:cxn ang="0">
                <a:pos x="480" y="728"/>
              </a:cxn>
              <a:cxn ang="0">
                <a:pos x="192" y="728"/>
              </a:cxn>
              <a:cxn ang="0">
                <a:pos x="96" y="632"/>
              </a:cxn>
              <a:cxn ang="0">
                <a:pos x="0" y="632"/>
              </a:cxn>
            </a:cxnLst>
            <a:rect l="0" t="0" r="r" b="b"/>
            <a:pathLst>
              <a:path w="1064" h="728">
                <a:moveTo>
                  <a:pt x="0" y="584"/>
                </a:moveTo>
                <a:lnTo>
                  <a:pt x="400" y="0"/>
                </a:lnTo>
                <a:lnTo>
                  <a:pt x="1064" y="464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125" name="Text Box 5"/>
          <p:cNvSpPr txBox="1">
            <a:spLocks noChangeArrowheads="1"/>
          </p:cNvSpPr>
          <p:nvPr/>
        </p:nvSpPr>
        <p:spPr bwMode="auto">
          <a:xfrm>
            <a:off x="23622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88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26" name="Freeform 6"/>
          <p:cNvSpPr>
            <a:spLocks/>
          </p:cNvSpPr>
          <p:nvPr/>
        </p:nvSpPr>
        <p:spPr bwMode="auto">
          <a:xfrm>
            <a:off x="1320800" y="3352800"/>
            <a:ext cx="2209800" cy="1412875"/>
          </a:xfrm>
          <a:custGeom>
            <a:avLst/>
            <a:gdLst/>
            <a:ahLst/>
            <a:cxnLst>
              <a:cxn ang="0">
                <a:pos x="0" y="890"/>
              </a:cxn>
              <a:cxn ang="0">
                <a:pos x="564" y="0"/>
              </a:cxn>
              <a:cxn ang="0">
                <a:pos x="1392" y="586"/>
              </a:cxn>
            </a:cxnLst>
            <a:rect l="0" t="0" r="r" b="b"/>
            <a:pathLst>
              <a:path w="1392" h="890">
                <a:moveTo>
                  <a:pt x="0" y="890"/>
                </a:moveTo>
                <a:lnTo>
                  <a:pt x="564" y="0"/>
                </a:lnTo>
                <a:lnTo>
                  <a:pt x="1392" y="58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127" name="Text Box 7"/>
          <p:cNvSpPr txBox="1">
            <a:spLocks noChangeArrowheads="1"/>
          </p:cNvSpPr>
          <p:nvPr/>
        </p:nvSpPr>
        <p:spPr bwMode="auto">
          <a:xfrm>
            <a:off x="1023938" y="4760913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89128" name="Text Box 8"/>
          <p:cNvSpPr txBox="1">
            <a:spLocks noChangeArrowheads="1"/>
          </p:cNvSpPr>
          <p:nvPr/>
        </p:nvSpPr>
        <p:spPr bwMode="auto">
          <a:xfrm>
            <a:off x="3505200" y="4191000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grpSp>
        <p:nvGrpSpPr>
          <p:cNvPr id="389129" name="Group 9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89130" name="Freeform 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1" name="Freeform 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2" name="Freeform 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3" name="Freeform 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4" name="Freeform 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5" name="Freeform 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6" name="Freeform 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137" name="Freeform 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144" name="Text Box 24"/>
          <p:cNvSpPr txBox="1">
            <a:spLocks noChangeArrowheads="1"/>
          </p:cNvSpPr>
          <p:nvPr/>
        </p:nvSpPr>
        <p:spPr bwMode="auto">
          <a:xfrm>
            <a:off x="2057400" y="3429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89146" name="Text Box 26"/>
          <p:cNvSpPr txBox="1">
            <a:spLocks noChangeArrowheads="1"/>
          </p:cNvSpPr>
          <p:nvPr/>
        </p:nvSpPr>
        <p:spPr bwMode="auto">
          <a:xfrm>
            <a:off x="23622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88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47" name="Text Box 27"/>
          <p:cNvSpPr txBox="1">
            <a:spLocks noChangeArrowheads="1"/>
          </p:cNvSpPr>
          <p:nvPr/>
        </p:nvSpPr>
        <p:spPr bwMode="auto">
          <a:xfrm>
            <a:off x="381000" y="10668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Найти</a:t>
            </a:r>
            <a:r>
              <a:rPr lang="en-US" sz="2400"/>
              <a:t>  </a:t>
            </a:r>
            <a:r>
              <a:rPr lang="ru-RU" sz="2400"/>
              <a:t>угол АОВ.</a:t>
            </a:r>
          </a:p>
        </p:txBody>
      </p:sp>
      <p:sp>
        <p:nvSpPr>
          <p:cNvPr id="389149" name="Freeform 29"/>
          <p:cNvSpPr>
            <a:spLocks/>
          </p:cNvSpPr>
          <p:nvPr/>
        </p:nvSpPr>
        <p:spPr bwMode="auto">
          <a:xfrm rot="-807913">
            <a:off x="5753100" y="1985963"/>
            <a:ext cx="758825" cy="11557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400" y="0"/>
              </a:cxn>
              <a:cxn ang="0">
                <a:pos x="1064" y="464"/>
              </a:cxn>
              <a:cxn ang="0">
                <a:pos x="768" y="584"/>
              </a:cxn>
              <a:cxn ang="0">
                <a:pos x="480" y="728"/>
              </a:cxn>
              <a:cxn ang="0">
                <a:pos x="192" y="728"/>
              </a:cxn>
              <a:cxn ang="0">
                <a:pos x="96" y="632"/>
              </a:cxn>
              <a:cxn ang="0">
                <a:pos x="0" y="632"/>
              </a:cxn>
            </a:cxnLst>
            <a:rect l="0" t="0" r="r" b="b"/>
            <a:pathLst>
              <a:path w="1064" h="728">
                <a:moveTo>
                  <a:pt x="0" y="584"/>
                </a:moveTo>
                <a:lnTo>
                  <a:pt x="400" y="0"/>
                </a:lnTo>
                <a:lnTo>
                  <a:pt x="1064" y="464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150" name="Text Box 30"/>
          <p:cNvSpPr txBox="1">
            <a:spLocks noChangeArrowheads="1"/>
          </p:cNvSpPr>
          <p:nvPr/>
        </p:nvSpPr>
        <p:spPr bwMode="auto">
          <a:xfrm>
            <a:off x="67818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44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51" name="Freeform 31"/>
          <p:cNvSpPr>
            <a:spLocks/>
          </p:cNvSpPr>
          <p:nvPr/>
        </p:nvSpPr>
        <p:spPr bwMode="auto">
          <a:xfrm>
            <a:off x="5753100" y="2006600"/>
            <a:ext cx="2209800" cy="2730500"/>
          </a:xfrm>
          <a:custGeom>
            <a:avLst/>
            <a:gdLst/>
            <a:ahLst/>
            <a:cxnLst>
              <a:cxn ang="0">
                <a:pos x="0" y="1720"/>
              </a:cxn>
              <a:cxn ang="0">
                <a:pos x="96" y="0"/>
              </a:cxn>
              <a:cxn ang="0">
                <a:pos x="1392" y="1416"/>
              </a:cxn>
            </a:cxnLst>
            <a:rect l="0" t="0" r="r" b="b"/>
            <a:pathLst>
              <a:path w="1392" h="1720">
                <a:moveTo>
                  <a:pt x="0" y="1720"/>
                </a:moveTo>
                <a:lnTo>
                  <a:pt x="96" y="0"/>
                </a:lnTo>
                <a:lnTo>
                  <a:pt x="1392" y="141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152" name="Text Box 32"/>
          <p:cNvSpPr txBox="1">
            <a:spLocks noChangeArrowheads="1"/>
          </p:cNvSpPr>
          <p:nvPr/>
        </p:nvSpPr>
        <p:spPr bwMode="auto">
          <a:xfrm>
            <a:off x="5443538" y="4760913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89153" name="Text Box 33"/>
          <p:cNvSpPr txBox="1">
            <a:spLocks noChangeArrowheads="1"/>
          </p:cNvSpPr>
          <p:nvPr/>
        </p:nvSpPr>
        <p:spPr bwMode="auto">
          <a:xfrm>
            <a:off x="7924800" y="4191000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389155" name="Oval 35"/>
          <p:cNvSpPr>
            <a:spLocks noChangeArrowheads="1"/>
          </p:cNvSpPr>
          <p:nvPr/>
        </p:nvSpPr>
        <p:spPr bwMode="auto">
          <a:xfrm>
            <a:off x="5029200" y="1828800"/>
            <a:ext cx="3216275" cy="3162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9156" name="Oval 36"/>
          <p:cNvSpPr>
            <a:spLocks noChangeArrowheads="1"/>
          </p:cNvSpPr>
          <p:nvPr/>
        </p:nvSpPr>
        <p:spPr bwMode="auto">
          <a:xfrm>
            <a:off x="6588125" y="33115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9157" name="Text Box 37"/>
          <p:cNvSpPr txBox="1">
            <a:spLocks noChangeArrowheads="1"/>
          </p:cNvSpPr>
          <p:nvPr/>
        </p:nvSpPr>
        <p:spPr bwMode="auto">
          <a:xfrm>
            <a:off x="6248400" y="3276600"/>
            <a:ext cx="757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389159" name="Text Box 39"/>
          <p:cNvSpPr txBox="1">
            <a:spLocks noChangeArrowheads="1"/>
          </p:cNvSpPr>
          <p:nvPr/>
        </p:nvSpPr>
        <p:spPr bwMode="auto">
          <a:xfrm>
            <a:off x="5867400" y="2286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89161" name="Text Box 41"/>
          <p:cNvSpPr txBox="1">
            <a:spLocks noChangeArrowheads="1"/>
          </p:cNvSpPr>
          <p:nvPr/>
        </p:nvSpPr>
        <p:spPr bwMode="auto">
          <a:xfrm>
            <a:off x="5105400" y="990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Найти</a:t>
            </a:r>
            <a:r>
              <a:rPr lang="en-US" sz="2400"/>
              <a:t>  </a:t>
            </a:r>
            <a:r>
              <a:rPr lang="ru-RU" sz="2400"/>
              <a:t>угол А</a:t>
            </a:r>
            <a:r>
              <a:rPr lang="en-US" sz="2400"/>
              <a:t>M</a:t>
            </a:r>
            <a:r>
              <a:rPr lang="ru-RU" sz="2400"/>
              <a:t>В.</a:t>
            </a:r>
          </a:p>
        </p:txBody>
      </p:sp>
      <p:sp>
        <p:nvSpPr>
          <p:cNvPr id="389162" name="Text Box 42"/>
          <p:cNvSpPr txBox="1">
            <a:spLocks noChangeArrowheads="1"/>
          </p:cNvSpPr>
          <p:nvPr/>
        </p:nvSpPr>
        <p:spPr bwMode="auto">
          <a:xfrm>
            <a:off x="5638800" y="1524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89138" name="Group 18"/>
          <p:cNvGrpSpPr>
            <a:grpSpLocks/>
          </p:cNvGrpSpPr>
          <p:nvPr/>
        </p:nvGrpSpPr>
        <p:grpSpPr bwMode="auto">
          <a:xfrm>
            <a:off x="609600" y="1828800"/>
            <a:ext cx="3216275" cy="3162300"/>
            <a:chOff x="518" y="960"/>
            <a:chExt cx="2688" cy="2640"/>
          </a:xfrm>
        </p:grpSpPr>
        <p:sp>
          <p:nvSpPr>
            <p:cNvPr id="389139" name="Oval 19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140" name="Oval 20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1583" y="1920"/>
              <a:ext cx="63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   О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3333 -0.2178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89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89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8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1 -0.384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89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19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8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5" grpId="0"/>
      <p:bldP spid="389144" grpId="0"/>
      <p:bldP spid="389150" grpId="0"/>
      <p:bldP spid="389150" grpId="1"/>
      <p:bldP spid="3891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1" name="Freeform 3"/>
          <p:cNvSpPr>
            <a:spLocks/>
          </p:cNvSpPr>
          <p:nvPr/>
        </p:nvSpPr>
        <p:spPr bwMode="auto">
          <a:xfrm>
            <a:off x="609600" y="3340100"/>
            <a:ext cx="2311400" cy="11557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1024" y="0"/>
              </a:cxn>
              <a:cxn ang="0">
                <a:pos x="1456" y="328"/>
              </a:cxn>
              <a:cxn ang="0">
                <a:pos x="1392" y="496"/>
              </a:cxn>
              <a:cxn ang="0">
                <a:pos x="1104" y="728"/>
              </a:cxn>
              <a:cxn ang="0">
                <a:pos x="816" y="728"/>
              </a:cxn>
              <a:cxn ang="0">
                <a:pos x="504" y="616"/>
              </a:cxn>
              <a:cxn ang="0">
                <a:pos x="152" y="400"/>
              </a:cxn>
            </a:cxnLst>
            <a:rect l="0" t="0" r="r" b="b"/>
            <a:pathLst>
              <a:path w="1456" h="728">
                <a:moveTo>
                  <a:pt x="0" y="176"/>
                </a:moveTo>
                <a:lnTo>
                  <a:pt x="1024" y="0"/>
                </a:lnTo>
                <a:lnTo>
                  <a:pt x="1456" y="328"/>
                </a:lnTo>
                <a:lnTo>
                  <a:pt x="1392" y="496"/>
                </a:lnTo>
                <a:lnTo>
                  <a:pt x="1104" y="728"/>
                </a:lnTo>
                <a:lnTo>
                  <a:pt x="816" y="728"/>
                </a:lnTo>
                <a:lnTo>
                  <a:pt x="504" y="616"/>
                </a:lnTo>
                <a:lnTo>
                  <a:pt x="152" y="400"/>
                </a:lnTo>
              </a:path>
            </a:pathLst>
          </a:custGeom>
          <a:gradFill rotWithShape="1">
            <a:gsLst>
              <a:gs pos="0">
                <a:srgbClr val="FF0000">
                  <a:alpha val="37000"/>
                </a:srgbClr>
              </a:gs>
              <a:gs pos="100000">
                <a:schemeClr val="bg1">
                  <a:alpha val="44000"/>
                </a:schemeClr>
              </a:gs>
            </a:gsLst>
            <a:path path="rect">
              <a:fillToRect l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72" name="Text Box 4"/>
          <p:cNvSpPr txBox="1">
            <a:spLocks noChangeArrowheads="1"/>
          </p:cNvSpPr>
          <p:nvPr/>
        </p:nvSpPr>
        <p:spPr bwMode="auto">
          <a:xfrm>
            <a:off x="1828800" y="34131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156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1173" name="Freeform 5"/>
          <p:cNvSpPr>
            <a:spLocks/>
          </p:cNvSpPr>
          <p:nvPr/>
        </p:nvSpPr>
        <p:spPr bwMode="auto">
          <a:xfrm>
            <a:off x="609600" y="3352800"/>
            <a:ext cx="2933700" cy="9017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1008" y="0"/>
              </a:cxn>
              <a:cxn ang="0">
                <a:pos x="1848" y="568"/>
              </a:cxn>
            </a:cxnLst>
            <a:rect l="0" t="0" r="r" b="b"/>
            <a:pathLst>
              <a:path w="1848" h="568">
                <a:moveTo>
                  <a:pt x="0" y="160"/>
                </a:moveTo>
                <a:lnTo>
                  <a:pt x="1008" y="0"/>
                </a:lnTo>
                <a:lnTo>
                  <a:pt x="1848" y="56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74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91175" name="Text Box 7"/>
          <p:cNvSpPr txBox="1">
            <a:spLocks noChangeArrowheads="1"/>
          </p:cNvSpPr>
          <p:nvPr/>
        </p:nvSpPr>
        <p:spPr bwMode="auto">
          <a:xfrm>
            <a:off x="3505200" y="4191000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grpSp>
        <p:nvGrpSpPr>
          <p:cNvPr id="391176" name="Group 8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91177" name="Freeform 9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78" name="Freeform 10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79" name="Freeform 11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80" name="Freeform 12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81" name="Freeform 13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82" name="Freeform 14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83" name="Freeform 15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1184" name="Freeform 16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91185" name="Group 17"/>
          <p:cNvGrpSpPr>
            <a:grpSpLocks/>
          </p:cNvGrpSpPr>
          <p:nvPr/>
        </p:nvGrpSpPr>
        <p:grpSpPr bwMode="auto">
          <a:xfrm>
            <a:off x="609600" y="1828800"/>
            <a:ext cx="3216275" cy="3162300"/>
            <a:chOff x="518" y="960"/>
            <a:chExt cx="2688" cy="2640"/>
          </a:xfrm>
        </p:grpSpPr>
        <p:sp>
          <p:nvSpPr>
            <p:cNvPr id="391186" name="Oval 18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1187" name="Oval 19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1188" name="Text Box 20"/>
            <p:cNvSpPr txBox="1">
              <a:spLocks noChangeArrowheads="1"/>
            </p:cNvSpPr>
            <p:nvPr/>
          </p:nvSpPr>
          <p:spPr bwMode="auto">
            <a:xfrm>
              <a:off x="1583" y="1920"/>
              <a:ext cx="63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   О</a:t>
              </a:r>
            </a:p>
          </p:txBody>
        </p:sp>
      </p:grpSp>
      <p:sp>
        <p:nvSpPr>
          <p:cNvPr id="391191" name="Text Box 23"/>
          <p:cNvSpPr txBox="1">
            <a:spLocks noChangeArrowheads="1"/>
          </p:cNvSpPr>
          <p:nvPr/>
        </p:nvSpPr>
        <p:spPr bwMode="auto">
          <a:xfrm>
            <a:off x="1828800" y="34131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156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1192" name="Text Box 24"/>
          <p:cNvSpPr txBox="1">
            <a:spLocks noChangeArrowheads="1"/>
          </p:cNvSpPr>
          <p:nvPr/>
        </p:nvSpPr>
        <p:spPr bwMode="auto">
          <a:xfrm>
            <a:off x="381000" y="10668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Найти</a:t>
            </a:r>
            <a:r>
              <a:rPr lang="en-US" sz="2400"/>
              <a:t>  </a:t>
            </a:r>
            <a:r>
              <a:rPr lang="ru-RU" sz="2400"/>
              <a:t>дугу А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r>
              <a:rPr lang="ru-RU" sz="2400"/>
              <a:t>В.</a:t>
            </a:r>
          </a:p>
        </p:txBody>
      </p:sp>
      <p:sp>
        <p:nvSpPr>
          <p:cNvPr id="391194" name="Freeform 26"/>
          <p:cNvSpPr>
            <a:spLocks/>
          </p:cNvSpPr>
          <p:nvPr/>
        </p:nvSpPr>
        <p:spPr bwMode="auto">
          <a:xfrm rot="-3463598">
            <a:off x="5942806" y="1658144"/>
            <a:ext cx="720725" cy="1214438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400" y="0"/>
              </a:cxn>
              <a:cxn ang="0">
                <a:pos x="1064" y="464"/>
              </a:cxn>
              <a:cxn ang="0">
                <a:pos x="768" y="584"/>
              </a:cxn>
              <a:cxn ang="0">
                <a:pos x="480" y="728"/>
              </a:cxn>
              <a:cxn ang="0">
                <a:pos x="192" y="728"/>
              </a:cxn>
              <a:cxn ang="0">
                <a:pos x="96" y="632"/>
              </a:cxn>
              <a:cxn ang="0">
                <a:pos x="0" y="632"/>
              </a:cxn>
            </a:cxnLst>
            <a:rect l="0" t="0" r="r" b="b"/>
            <a:pathLst>
              <a:path w="1064" h="728">
                <a:moveTo>
                  <a:pt x="0" y="584"/>
                </a:moveTo>
                <a:lnTo>
                  <a:pt x="400" y="0"/>
                </a:lnTo>
                <a:lnTo>
                  <a:pt x="1064" y="464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>
                  <a:alpha val="46001"/>
                </a:srgbClr>
              </a:gs>
              <a:gs pos="100000">
                <a:schemeClr val="bg1">
                  <a:alpha val="39999"/>
                </a:schemeClr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95" name="Text Box 27"/>
          <p:cNvSpPr txBox="1">
            <a:spLocks noChangeArrowheads="1"/>
          </p:cNvSpPr>
          <p:nvPr/>
        </p:nvSpPr>
        <p:spPr bwMode="auto">
          <a:xfrm>
            <a:off x="5924550" y="2057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36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28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1196" name="Freeform 28"/>
          <p:cNvSpPr>
            <a:spLocks/>
          </p:cNvSpPr>
          <p:nvPr/>
        </p:nvSpPr>
        <p:spPr bwMode="auto">
          <a:xfrm>
            <a:off x="5727700" y="2006600"/>
            <a:ext cx="2063750" cy="2247900"/>
          </a:xfrm>
          <a:custGeom>
            <a:avLst/>
            <a:gdLst/>
            <a:ahLst/>
            <a:cxnLst>
              <a:cxn ang="0">
                <a:pos x="1156" y="136"/>
              </a:cxn>
              <a:cxn ang="0">
                <a:pos x="0" y="0"/>
              </a:cxn>
              <a:cxn ang="0">
                <a:pos x="1300" y="1416"/>
              </a:cxn>
            </a:cxnLst>
            <a:rect l="0" t="0" r="r" b="b"/>
            <a:pathLst>
              <a:path w="1300" h="1416">
                <a:moveTo>
                  <a:pt x="1156" y="136"/>
                </a:moveTo>
                <a:lnTo>
                  <a:pt x="0" y="0"/>
                </a:lnTo>
                <a:lnTo>
                  <a:pt x="1300" y="141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97" name="Text Box 29"/>
          <p:cNvSpPr txBox="1">
            <a:spLocks noChangeArrowheads="1"/>
          </p:cNvSpPr>
          <p:nvPr/>
        </p:nvSpPr>
        <p:spPr bwMode="auto">
          <a:xfrm>
            <a:off x="7524750" y="1828800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91198" name="Text Box 30"/>
          <p:cNvSpPr txBox="1">
            <a:spLocks noChangeArrowheads="1"/>
          </p:cNvSpPr>
          <p:nvPr/>
        </p:nvSpPr>
        <p:spPr bwMode="auto">
          <a:xfrm>
            <a:off x="7753350" y="4191000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391199" name="Oval 31"/>
          <p:cNvSpPr>
            <a:spLocks noChangeArrowheads="1"/>
          </p:cNvSpPr>
          <p:nvPr/>
        </p:nvSpPr>
        <p:spPr bwMode="auto">
          <a:xfrm>
            <a:off x="4857750" y="1828800"/>
            <a:ext cx="3216275" cy="3162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200" name="Oval 32"/>
          <p:cNvSpPr>
            <a:spLocks noChangeArrowheads="1"/>
          </p:cNvSpPr>
          <p:nvPr/>
        </p:nvSpPr>
        <p:spPr bwMode="auto">
          <a:xfrm>
            <a:off x="6416675" y="33115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201" name="Text Box 33"/>
          <p:cNvSpPr txBox="1">
            <a:spLocks noChangeArrowheads="1"/>
          </p:cNvSpPr>
          <p:nvPr/>
        </p:nvSpPr>
        <p:spPr bwMode="auto">
          <a:xfrm>
            <a:off x="6076950" y="3276600"/>
            <a:ext cx="757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391204" name="Text Box 36"/>
          <p:cNvSpPr txBox="1">
            <a:spLocks noChangeArrowheads="1"/>
          </p:cNvSpPr>
          <p:nvPr/>
        </p:nvSpPr>
        <p:spPr bwMode="auto">
          <a:xfrm>
            <a:off x="4933950" y="990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Найти</a:t>
            </a:r>
            <a:r>
              <a:rPr lang="en-US" sz="2400"/>
              <a:t>  </a:t>
            </a:r>
            <a:r>
              <a:rPr lang="ru-RU" sz="2400"/>
              <a:t>дугу А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r>
              <a:rPr lang="ru-RU" sz="2400"/>
              <a:t>В.</a:t>
            </a:r>
          </a:p>
        </p:txBody>
      </p:sp>
      <p:sp>
        <p:nvSpPr>
          <p:cNvPr id="391205" name="Text Box 37"/>
          <p:cNvSpPr txBox="1">
            <a:spLocks noChangeArrowheads="1"/>
          </p:cNvSpPr>
          <p:nvPr/>
        </p:nvSpPr>
        <p:spPr bwMode="auto">
          <a:xfrm>
            <a:off x="5467350" y="1524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1170" name="Text Box 2"/>
          <p:cNvSpPr txBox="1">
            <a:spLocks noChangeArrowheads="1"/>
          </p:cNvSpPr>
          <p:nvPr/>
        </p:nvSpPr>
        <p:spPr bwMode="auto">
          <a:xfrm>
            <a:off x="6019800" y="2057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1206" name="Rectangle 38"/>
          <p:cNvSpPr>
            <a:spLocks noChangeArrowheads="1"/>
          </p:cNvSpPr>
          <p:nvPr/>
        </p:nvSpPr>
        <p:spPr bwMode="auto">
          <a:xfrm>
            <a:off x="1219200" y="4648200"/>
            <a:ext cx="460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91207" name="Rectangle 39"/>
          <p:cNvSpPr>
            <a:spLocks noChangeArrowheads="1"/>
          </p:cNvSpPr>
          <p:nvPr/>
        </p:nvSpPr>
        <p:spPr bwMode="auto">
          <a:xfrm>
            <a:off x="8001000" y="3048000"/>
            <a:ext cx="460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endParaRPr lang="ru-RU" sz="2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-0.04167 0.2400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91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9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22708 0.1155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91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2" grpId="0"/>
      <p:bldP spid="391195" grpId="0"/>
      <p:bldP spid="39119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9" name="Freeform 29"/>
          <p:cNvSpPr>
            <a:spLocks/>
          </p:cNvSpPr>
          <p:nvPr/>
        </p:nvSpPr>
        <p:spPr bwMode="auto">
          <a:xfrm>
            <a:off x="1166813" y="3538538"/>
            <a:ext cx="31813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2004" y="0"/>
              </a:cxn>
            </a:cxnLst>
            <a:rect l="0" t="0" r="r" b="b"/>
            <a:pathLst>
              <a:path w="2004" h="252">
                <a:moveTo>
                  <a:pt x="0" y="252"/>
                </a:moveTo>
                <a:lnTo>
                  <a:pt x="200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642" name="Text Box 2"/>
          <p:cNvSpPr txBox="1">
            <a:spLocks noChangeArrowheads="1"/>
          </p:cNvSpPr>
          <p:nvPr/>
        </p:nvSpPr>
        <p:spPr bwMode="auto">
          <a:xfrm>
            <a:off x="2417763" y="3359150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О</a:t>
            </a:r>
          </a:p>
        </p:txBody>
      </p:sp>
      <p:grpSp>
        <p:nvGrpSpPr>
          <p:cNvPr id="368643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68644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45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46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47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48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49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50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51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8652" name="Oval 12"/>
          <p:cNvSpPr>
            <a:spLocks noChangeArrowheads="1"/>
          </p:cNvSpPr>
          <p:nvPr/>
        </p:nvSpPr>
        <p:spPr bwMode="auto">
          <a:xfrm>
            <a:off x="1143000" y="2209800"/>
            <a:ext cx="3216275" cy="3162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653" name="Oval 13"/>
          <p:cNvSpPr>
            <a:spLocks noChangeArrowheads="1"/>
          </p:cNvSpPr>
          <p:nvPr/>
        </p:nvSpPr>
        <p:spPr bwMode="auto">
          <a:xfrm>
            <a:off x="2701925" y="36925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68654" name="Object 14"/>
          <p:cNvGraphicFramePr>
            <a:graphicFrameLocks noChangeAspect="1"/>
          </p:cNvGraphicFramePr>
          <p:nvPr/>
        </p:nvGraphicFramePr>
        <p:xfrm>
          <a:off x="4497388" y="3244850"/>
          <a:ext cx="114300" cy="215900"/>
        </p:xfrm>
        <a:graphic>
          <a:graphicData uri="http://schemas.openxmlformats.org/presentationml/2006/ole">
            <p:oleObj spid="_x0000_s368654" name="Формула" r:id="rId4" imgW="114120" imgH="215640" progId="Equation.3">
              <p:embed/>
            </p:oleObj>
          </a:graphicData>
        </a:graphic>
      </p:graphicFrame>
      <p:sp>
        <p:nvSpPr>
          <p:cNvPr id="368655" name="Rectangle 15"/>
          <p:cNvSpPr>
            <a:spLocks noChangeArrowheads="1"/>
          </p:cNvSpPr>
          <p:nvPr/>
        </p:nvSpPr>
        <p:spPr bwMode="auto">
          <a:xfrm>
            <a:off x="3276600" y="838200"/>
            <a:ext cx="54864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Вписанный угол, опирающийся на полуокружность – прямой.</a:t>
            </a:r>
          </a:p>
        </p:txBody>
      </p:sp>
      <p:sp>
        <p:nvSpPr>
          <p:cNvPr id="368660" name="Text Box 20"/>
          <p:cNvSpPr txBox="1">
            <a:spLocks noChangeArrowheads="1"/>
          </p:cNvSpPr>
          <p:nvPr/>
        </p:nvSpPr>
        <p:spPr bwMode="auto">
          <a:xfrm>
            <a:off x="43434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grpSp>
        <p:nvGrpSpPr>
          <p:cNvPr id="368676" name="Group 36"/>
          <p:cNvGrpSpPr>
            <a:grpSpLocks/>
          </p:cNvGrpSpPr>
          <p:nvPr/>
        </p:nvGrpSpPr>
        <p:grpSpPr bwMode="auto">
          <a:xfrm>
            <a:off x="1176338" y="2133600"/>
            <a:ext cx="3152775" cy="1785938"/>
            <a:chOff x="741" y="1344"/>
            <a:chExt cx="1986" cy="1125"/>
          </a:xfrm>
        </p:grpSpPr>
        <p:sp>
          <p:nvSpPr>
            <p:cNvPr id="368658" name="Freeform 18"/>
            <p:cNvSpPr>
              <a:spLocks/>
            </p:cNvSpPr>
            <p:nvPr/>
          </p:nvSpPr>
          <p:spPr bwMode="auto">
            <a:xfrm>
              <a:off x="741" y="1641"/>
              <a:ext cx="1986" cy="828"/>
            </a:xfrm>
            <a:custGeom>
              <a:avLst/>
              <a:gdLst/>
              <a:ahLst/>
              <a:cxnLst>
                <a:cxn ang="0">
                  <a:pos x="0" y="828"/>
                </a:cxn>
                <a:cxn ang="0">
                  <a:pos x="1662" y="0"/>
                </a:cxn>
                <a:cxn ang="0">
                  <a:pos x="1986" y="570"/>
                </a:cxn>
              </a:cxnLst>
              <a:rect l="0" t="0" r="r" b="b"/>
              <a:pathLst>
                <a:path w="1986" h="828">
                  <a:moveTo>
                    <a:pt x="0" y="828"/>
                  </a:moveTo>
                  <a:lnTo>
                    <a:pt x="1662" y="0"/>
                  </a:lnTo>
                  <a:lnTo>
                    <a:pt x="1986" y="570"/>
                  </a:lnTo>
                </a:path>
              </a:pathLst>
            </a:custGeom>
            <a:noFill/>
            <a:ln w="1905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61" name="Text Box 21"/>
            <p:cNvSpPr txBox="1">
              <a:spLocks noChangeArrowheads="1"/>
            </p:cNvSpPr>
            <p:nvPr/>
          </p:nvSpPr>
          <p:spPr bwMode="auto">
            <a:xfrm>
              <a:off x="2400" y="134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68675" name="Group 35"/>
          <p:cNvGrpSpPr>
            <a:grpSpLocks/>
          </p:cNvGrpSpPr>
          <p:nvPr/>
        </p:nvGrpSpPr>
        <p:grpSpPr bwMode="auto">
          <a:xfrm>
            <a:off x="1157288" y="1752600"/>
            <a:ext cx="3181350" cy="2195513"/>
            <a:chOff x="729" y="1104"/>
            <a:chExt cx="2004" cy="1383"/>
          </a:xfrm>
        </p:grpSpPr>
        <p:sp>
          <p:nvSpPr>
            <p:cNvPr id="368657" name="Freeform 17"/>
            <p:cNvSpPr>
              <a:spLocks/>
            </p:cNvSpPr>
            <p:nvPr/>
          </p:nvSpPr>
          <p:spPr bwMode="auto">
            <a:xfrm>
              <a:off x="729" y="1440"/>
              <a:ext cx="2004" cy="1047"/>
            </a:xfrm>
            <a:custGeom>
              <a:avLst/>
              <a:gdLst/>
              <a:ahLst/>
              <a:cxnLst>
                <a:cxn ang="0">
                  <a:pos x="0" y="1047"/>
                </a:cxn>
                <a:cxn ang="0">
                  <a:pos x="721" y="0"/>
                </a:cxn>
                <a:cxn ang="0">
                  <a:pos x="2004" y="789"/>
                </a:cxn>
              </a:cxnLst>
              <a:rect l="0" t="0" r="r" b="b"/>
              <a:pathLst>
                <a:path w="2004" h="1047">
                  <a:moveTo>
                    <a:pt x="0" y="1047"/>
                  </a:moveTo>
                  <a:lnTo>
                    <a:pt x="721" y="0"/>
                  </a:lnTo>
                  <a:lnTo>
                    <a:pt x="2004" y="789"/>
                  </a:lnTo>
                </a:path>
              </a:pathLst>
            </a:custGeom>
            <a:noFill/>
            <a:ln w="19050" cmpd="sng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62" name="Text Box 22"/>
            <p:cNvSpPr txBox="1">
              <a:spLocks noChangeArrowheads="1"/>
            </p:cNvSpPr>
            <p:nvPr/>
          </p:nvSpPr>
          <p:spPr bwMode="auto">
            <a:xfrm>
              <a:off x="1344" y="110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368665" name="Text Box 25"/>
          <p:cNvSpPr txBox="1">
            <a:spLocks noChangeArrowheads="1"/>
          </p:cNvSpPr>
          <p:nvPr/>
        </p:nvSpPr>
        <p:spPr bwMode="auto">
          <a:xfrm>
            <a:off x="609600" y="3657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68659" name="Freeform 19"/>
          <p:cNvSpPr>
            <a:spLocks/>
          </p:cNvSpPr>
          <p:nvPr/>
        </p:nvSpPr>
        <p:spPr bwMode="auto">
          <a:xfrm>
            <a:off x="1155700" y="3530600"/>
            <a:ext cx="3192463" cy="1617663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511" y="1019"/>
              </a:cxn>
              <a:cxn ang="0">
                <a:pos x="2008" y="0"/>
              </a:cxn>
              <a:cxn ang="0">
                <a:pos x="2011" y="23"/>
              </a:cxn>
            </a:cxnLst>
            <a:rect l="0" t="0" r="r" b="b"/>
            <a:pathLst>
              <a:path w="2011" h="1019">
                <a:moveTo>
                  <a:pt x="0" y="272"/>
                </a:moveTo>
                <a:lnTo>
                  <a:pt x="511" y="1019"/>
                </a:lnTo>
                <a:lnTo>
                  <a:pt x="2008" y="0"/>
                </a:lnTo>
                <a:lnTo>
                  <a:pt x="2011" y="23"/>
                </a:lnTo>
              </a:path>
            </a:pathLst>
          </a:custGeom>
          <a:noFill/>
          <a:ln w="19050" cmpd="sng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666" name="Text Box 26"/>
          <p:cNvSpPr txBox="1">
            <a:spLocks noChangeArrowheads="1"/>
          </p:cNvSpPr>
          <p:nvPr/>
        </p:nvSpPr>
        <p:spPr bwMode="auto">
          <a:xfrm>
            <a:off x="1600200" y="5181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grpSp>
        <p:nvGrpSpPr>
          <p:cNvPr id="368674" name="Group 34"/>
          <p:cNvGrpSpPr>
            <a:grpSpLocks/>
          </p:cNvGrpSpPr>
          <p:nvPr/>
        </p:nvGrpSpPr>
        <p:grpSpPr bwMode="auto">
          <a:xfrm>
            <a:off x="1066800" y="2514600"/>
            <a:ext cx="3252788" cy="1414463"/>
            <a:chOff x="672" y="1584"/>
            <a:chExt cx="2049" cy="891"/>
          </a:xfrm>
        </p:grpSpPr>
        <p:sp>
          <p:nvSpPr>
            <p:cNvPr id="368664" name="Freeform 24"/>
            <p:cNvSpPr>
              <a:spLocks/>
            </p:cNvSpPr>
            <p:nvPr/>
          </p:nvSpPr>
          <p:spPr bwMode="auto">
            <a:xfrm>
              <a:off x="735" y="1790"/>
              <a:ext cx="1986" cy="685"/>
            </a:xfrm>
            <a:custGeom>
              <a:avLst/>
              <a:gdLst/>
              <a:ahLst/>
              <a:cxnLst>
                <a:cxn ang="0">
                  <a:pos x="0" y="685"/>
                </a:cxn>
                <a:cxn ang="0">
                  <a:pos x="183" y="0"/>
                </a:cxn>
                <a:cxn ang="0">
                  <a:pos x="1986" y="439"/>
                </a:cxn>
              </a:cxnLst>
              <a:rect l="0" t="0" r="r" b="b"/>
              <a:pathLst>
                <a:path w="1986" h="685">
                  <a:moveTo>
                    <a:pt x="0" y="685"/>
                  </a:moveTo>
                  <a:lnTo>
                    <a:pt x="183" y="0"/>
                  </a:lnTo>
                  <a:lnTo>
                    <a:pt x="1986" y="439"/>
                  </a:lnTo>
                </a:path>
              </a:pathLst>
            </a:custGeom>
            <a:noFill/>
            <a:ln w="1905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67" name="Text Box 27"/>
            <p:cNvSpPr txBox="1">
              <a:spLocks noChangeArrowheads="1"/>
            </p:cNvSpPr>
            <p:nvPr/>
          </p:nvSpPr>
          <p:spPr bwMode="auto">
            <a:xfrm>
              <a:off x="672" y="158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368668" name="Arc 28"/>
          <p:cNvSpPr>
            <a:spLocks/>
          </p:cNvSpPr>
          <p:nvPr/>
        </p:nvSpPr>
        <p:spPr bwMode="auto">
          <a:xfrm rot="4777787">
            <a:off x="2047081" y="2894807"/>
            <a:ext cx="1698625" cy="3201988"/>
          </a:xfrm>
          <a:custGeom>
            <a:avLst/>
            <a:gdLst>
              <a:gd name="G0" fmla="+- 1528 0 0"/>
              <a:gd name="G1" fmla="+- 21579 0 0"/>
              <a:gd name="G2" fmla="+- 21600 0 0"/>
              <a:gd name="T0" fmla="*/ 2490 w 23128"/>
              <a:gd name="T1" fmla="*/ 0 h 43179"/>
              <a:gd name="T2" fmla="*/ 0 w 23128"/>
              <a:gd name="T3" fmla="*/ 43125 h 43179"/>
              <a:gd name="T4" fmla="*/ 1528 w 23128"/>
              <a:gd name="T5" fmla="*/ 21579 h 43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128" h="43179" fill="none" extrusionOk="0">
                <a:moveTo>
                  <a:pt x="2489" y="0"/>
                </a:moveTo>
                <a:cubicBezTo>
                  <a:pt x="14033" y="515"/>
                  <a:pt x="23128" y="10023"/>
                  <a:pt x="23128" y="21579"/>
                </a:cubicBezTo>
                <a:cubicBezTo>
                  <a:pt x="23128" y="33508"/>
                  <a:pt x="13457" y="43179"/>
                  <a:pt x="1528" y="43179"/>
                </a:cubicBezTo>
                <a:cubicBezTo>
                  <a:pt x="1018" y="43179"/>
                  <a:pt x="508" y="43160"/>
                  <a:pt x="0" y="43124"/>
                </a:cubicBezTo>
              </a:path>
              <a:path w="23128" h="43179" stroke="0" extrusionOk="0">
                <a:moveTo>
                  <a:pt x="2489" y="0"/>
                </a:moveTo>
                <a:cubicBezTo>
                  <a:pt x="14033" y="515"/>
                  <a:pt x="23128" y="10023"/>
                  <a:pt x="23128" y="21579"/>
                </a:cubicBezTo>
                <a:cubicBezTo>
                  <a:pt x="23128" y="33508"/>
                  <a:pt x="13457" y="43179"/>
                  <a:pt x="1528" y="43179"/>
                </a:cubicBezTo>
                <a:cubicBezTo>
                  <a:pt x="1018" y="43179"/>
                  <a:pt x="508" y="43160"/>
                  <a:pt x="0" y="43124"/>
                </a:cubicBezTo>
                <a:lnTo>
                  <a:pt x="1528" y="21579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8678" name="Group 38"/>
          <p:cNvGrpSpPr>
            <a:grpSpLocks/>
          </p:cNvGrpSpPr>
          <p:nvPr/>
        </p:nvGrpSpPr>
        <p:grpSpPr bwMode="auto">
          <a:xfrm>
            <a:off x="1423988" y="2376488"/>
            <a:ext cx="2457450" cy="647700"/>
            <a:chOff x="897" y="1497"/>
            <a:chExt cx="1548" cy="408"/>
          </a:xfrm>
        </p:grpSpPr>
        <p:sp>
          <p:nvSpPr>
            <p:cNvPr id="368670" name="Freeform 30"/>
            <p:cNvSpPr>
              <a:spLocks/>
            </p:cNvSpPr>
            <p:nvPr/>
          </p:nvSpPr>
          <p:spPr bwMode="auto">
            <a:xfrm>
              <a:off x="897" y="1809"/>
              <a:ext cx="120" cy="96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02" y="96"/>
                </a:cxn>
                <a:cxn ang="0">
                  <a:pos x="120" y="0"/>
                </a:cxn>
              </a:cxnLst>
              <a:rect l="0" t="0" r="r" b="b"/>
              <a:pathLst>
                <a:path w="120" h="96">
                  <a:moveTo>
                    <a:pt x="0" y="78"/>
                  </a:moveTo>
                  <a:lnTo>
                    <a:pt x="102" y="96"/>
                  </a:lnTo>
                  <a:lnTo>
                    <a:pt x="12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71" name="Freeform 31"/>
            <p:cNvSpPr>
              <a:spLocks/>
            </p:cNvSpPr>
            <p:nvPr/>
          </p:nvSpPr>
          <p:spPr bwMode="auto">
            <a:xfrm>
              <a:off x="1395" y="1497"/>
              <a:ext cx="144" cy="87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93" y="87"/>
                </a:cxn>
                <a:cxn ang="0">
                  <a:pos x="144" y="0"/>
                </a:cxn>
              </a:cxnLst>
              <a:rect l="0" t="0" r="r" b="b"/>
              <a:pathLst>
                <a:path w="144" h="87">
                  <a:moveTo>
                    <a:pt x="0" y="30"/>
                  </a:moveTo>
                  <a:lnTo>
                    <a:pt x="93" y="87"/>
                  </a:lnTo>
                  <a:lnTo>
                    <a:pt x="14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672" name="Freeform 32"/>
            <p:cNvSpPr>
              <a:spLocks/>
            </p:cNvSpPr>
            <p:nvPr/>
          </p:nvSpPr>
          <p:spPr bwMode="auto">
            <a:xfrm>
              <a:off x="2337" y="1677"/>
              <a:ext cx="108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" y="84"/>
                </a:cxn>
                <a:cxn ang="0">
                  <a:pos x="108" y="48"/>
                </a:cxn>
              </a:cxnLst>
              <a:rect l="0" t="0" r="r" b="b"/>
              <a:pathLst>
                <a:path w="108" h="84">
                  <a:moveTo>
                    <a:pt x="0" y="0"/>
                  </a:moveTo>
                  <a:lnTo>
                    <a:pt x="42" y="84"/>
                  </a:lnTo>
                  <a:lnTo>
                    <a:pt x="10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8673" name="Freeform 33"/>
          <p:cNvSpPr>
            <a:spLocks/>
          </p:cNvSpPr>
          <p:nvPr/>
        </p:nvSpPr>
        <p:spPr bwMode="auto">
          <a:xfrm>
            <a:off x="1881188" y="4891088"/>
            <a:ext cx="247650" cy="152400"/>
          </a:xfrm>
          <a:custGeom>
            <a:avLst/>
            <a:gdLst/>
            <a:ahLst/>
            <a:cxnLst>
              <a:cxn ang="0">
                <a:pos x="0" y="72"/>
              </a:cxn>
              <a:cxn ang="0">
                <a:pos x="102" y="0"/>
              </a:cxn>
              <a:cxn ang="0">
                <a:pos x="156" y="96"/>
              </a:cxn>
            </a:cxnLst>
            <a:rect l="0" t="0" r="r" b="b"/>
            <a:pathLst>
              <a:path w="156" h="96">
                <a:moveTo>
                  <a:pt x="0" y="72"/>
                </a:moveTo>
                <a:lnTo>
                  <a:pt x="102" y="0"/>
                </a:lnTo>
                <a:lnTo>
                  <a:pt x="156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8679" name="Arc 39"/>
          <p:cNvSpPr>
            <a:spLocks/>
          </p:cNvSpPr>
          <p:nvPr/>
        </p:nvSpPr>
        <p:spPr bwMode="auto">
          <a:xfrm rot="16961100" flipV="1">
            <a:off x="1774826" y="1698625"/>
            <a:ext cx="2076450" cy="3082925"/>
          </a:xfrm>
          <a:custGeom>
            <a:avLst/>
            <a:gdLst>
              <a:gd name="G0" fmla="+- 6676 0 0"/>
              <a:gd name="G1" fmla="+- 19977 0 0"/>
              <a:gd name="G2" fmla="+- 21600 0 0"/>
              <a:gd name="T0" fmla="*/ 14890 w 28276"/>
              <a:gd name="T1" fmla="*/ 0 h 41577"/>
              <a:gd name="T2" fmla="*/ 0 w 28276"/>
              <a:gd name="T3" fmla="*/ 40519 h 41577"/>
              <a:gd name="T4" fmla="*/ 6676 w 28276"/>
              <a:gd name="T5" fmla="*/ 19977 h 41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276" h="41577" fill="none" extrusionOk="0">
                <a:moveTo>
                  <a:pt x="14890" y="-1"/>
                </a:moveTo>
                <a:cubicBezTo>
                  <a:pt x="22989" y="3329"/>
                  <a:pt x="28276" y="11220"/>
                  <a:pt x="28276" y="19977"/>
                </a:cubicBezTo>
                <a:cubicBezTo>
                  <a:pt x="28276" y="31906"/>
                  <a:pt x="18605" y="41577"/>
                  <a:pt x="6676" y="41577"/>
                </a:cubicBezTo>
                <a:cubicBezTo>
                  <a:pt x="4408" y="41577"/>
                  <a:pt x="2155" y="41220"/>
                  <a:pt x="-1" y="40519"/>
                </a:cubicBezTo>
              </a:path>
              <a:path w="28276" h="41577" stroke="0" extrusionOk="0">
                <a:moveTo>
                  <a:pt x="14890" y="-1"/>
                </a:moveTo>
                <a:cubicBezTo>
                  <a:pt x="22989" y="3329"/>
                  <a:pt x="28276" y="11220"/>
                  <a:pt x="28276" y="19977"/>
                </a:cubicBezTo>
                <a:cubicBezTo>
                  <a:pt x="28276" y="31906"/>
                  <a:pt x="18605" y="41577"/>
                  <a:pt x="6676" y="41577"/>
                </a:cubicBezTo>
                <a:cubicBezTo>
                  <a:pt x="4408" y="41577"/>
                  <a:pt x="2155" y="41220"/>
                  <a:pt x="-1" y="40519"/>
                </a:cubicBezTo>
                <a:lnTo>
                  <a:pt x="6676" y="19977"/>
                </a:lnTo>
                <a:close/>
              </a:path>
            </a:pathLst>
          </a:custGeom>
          <a:noFill/>
          <a:ln w="38100">
            <a:solidFill>
              <a:srgbClr val="00BCB8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6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5" presetClass="emph" presetSubtype="0" repeatCount="1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6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5" grpId="0"/>
      <p:bldP spid="368668" grpId="0" animBg="1"/>
      <p:bldP spid="368673" grpId="0" animBg="1"/>
      <p:bldP spid="368679" grpId="0" animBg="1"/>
      <p:bldP spid="36867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595" name="Group 3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66596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597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598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599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00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01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02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03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6594" name="Text Box 2"/>
          <p:cNvSpPr txBox="1">
            <a:spLocks noChangeArrowheads="1"/>
          </p:cNvSpPr>
          <p:nvPr/>
        </p:nvSpPr>
        <p:spPr bwMode="auto">
          <a:xfrm>
            <a:off x="2176463" y="2667000"/>
            <a:ext cx="42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О</a:t>
            </a:r>
          </a:p>
        </p:txBody>
      </p:sp>
      <p:sp>
        <p:nvSpPr>
          <p:cNvPr id="366604" name="Oval 12"/>
          <p:cNvSpPr>
            <a:spLocks noChangeArrowheads="1"/>
          </p:cNvSpPr>
          <p:nvPr/>
        </p:nvSpPr>
        <p:spPr bwMode="auto">
          <a:xfrm>
            <a:off x="271463" y="838200"/>
            <a:ext cx="4521200" cy="45323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6605" name="Oval 13"/>
          <p:cNvSpPr>
            <a:spLocks noChangeArrowheads="1"/>
          </p:cNvSpPr>
          <p:nvPr/>
        </p:nvSpPr>
        <p:spPr bwMode="auto">
          <a:xfrm>
            <a:off x="2463800" y="2962275"/>
            <a:ext cx="138113" cy="1412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66606" name="Object 14"/>
          <p:cNvGraphicFramePr>
            <a:graphicFrameLocks noChangeAspect="1"/>
          </p:cNvGraphicFramePr>
          <p:nvPr/>
        </p:nvGraphicFramePr>
        <p:xfrm>
          <a:off x="4987925" y="2320925"/>
          <a:ext cx="160338" cy="309563"/>
        </p:xfrm>
        <a:graphic>
          <a:graphicData uri="http://schemas.openxmlformats.org/presentationml/2006/ole">
            <p:oleObj spid="_x0000_s366606" name="Формула" r:id="rId4" imgW="114120" imgH="215640" progId="Equation.3">
              <p:embed/>
            </p:oleObj>
          </a:graphicData>
        </a:graphic>
      </p:graphicFrame>
      <p:sp>
        <p:nvSpPr>
          <p:cNvPr id="366620" name="Text Box 28"/>
          <p:cNvSpPr txBox="1">
            <a:spLocks noChangeArrowheads="1"/>
          </p:cNvSpPr>
          <p:nvPr/>
        </p:nvSpPr>
        <p:spPr bwMode="auto">
          <a:xfrm>
            <a:off x="804863" y="49530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66621" name="Text Box 29"/>
          <p:cNvSpPr txBox="1">
            <a:spLocks noChangeArrowheads="1"/>
          </p:cNvSpPr>
          <p:nvPr/>
        </p:nvSpPr>
        <p:spPr bwMode="auto">
          <a:xfrm>
            <a:off x="4614863" y="38100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grpSp>
        <p:nvGrpSpPr>
          <p:cNvPr id="366629" name="Group 37"/>
          <p:cNvGrpSpPr>
            <a:grpSpLocks/>
          </p:cNvGrpSpPr>
          <p:nvPr/>
        </p:nvGrpSpPr>
        <p:grpSpPr bwMode="auto">
          <a:xfrm>
            <a:off x="347663" y="1371600"/>
            <a:ext cx="4292600" cy="3602038"/>
            <a:chOff x="219" y="864"/>
            <a:chExt cx="2704" cy="2269"/>
          </a:xfrm>
        </p:grpSpPr>
        <p:sp>
          <p:nvSpPr>
            <p:cNvPr id="366609" name="Freeform 17"/>
            <p:cNvSpPr>
              <a:spLocks/>
            </p:cNvSpPr>
            <p:nvPr/>
          </p:nvSpPr>
          <p:spPr bwMode="auto">
            <a:xfrm>
              <a:off x="449" y="1098"/>
              <a:ext cx="2474" cy="2035"/>
            </a:xfrm>
            <a:custGeom>
              <a:avLst/>
              <a:gdLst/>
              <a:ahLst/>
              <a:cxnLst>
                <a:cxn ang="0">
                  <a:pos x="337" y="2035"/>
                </a:cxn>
                <a:cxn ang="0">
                  <a:pos x="0" y="0"/>
                </a:cxn>
                <a:cxn ang="0">
                  <a:pos x="2474" y="1374"/>
                </a:cxn>
              </a:cxnLst>
              <a:rect l="0" t="0" r="r" b="b"/>
              <a:pathLst>
                <a:path w="2474" h="2035">
                  <a:moveTo>
                    <a:pt x="337" y="2035"/>
                  </a:moveTo>
                  <a:lnTo>
                    <a:pt x="0" y="0"/>
                  </a:lnTo>
                  <a:lnTo>
                    <a:pt x="2474" y="1374"/>
                  </a:lnTo>
                </a:path>
              </a:pathLst>
            </a:custGeom>
            <a:noFill/>
            <a:ln w="19050" cmpd="sng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22" name="Text Box 30"/>
            <p:cNvSpPr txBox="1">
              <a:spLocks noChangeArrowheads="1"/>
            </p:cNvSpPr>
            <p:nvPr/>
          </p:nvSpPr>
          <p:spPr bwMode="auto">
            <a:xfrm>
              <a:off x="219" y="86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366623" name="Text Box 31"/>
          <p:cNvSpPr txBox="1">
            <a:spLocks noChangeArrowheads="1"/>
          </p:cNvSpPr>
          <p:nvPr/>
        </p:nvSpPr>
        <p:spPr bwMode="auto">
          <a:xfrm>
            <a:off x="2405063" y="53340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6624" name="Text Box 32"/>
          <p:cNvSpPr txBox="1">
            <a:spLocks noChangeArrowheads="1"/>
          </p:cNvSpPr>
          <p:nvPr/>
        </p:nvSpPr>
        <p:spPr bwMode="auto">
          <a:xfrm>
            <a:off x="3929063" y="48768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6612" name="Freeform 20"/>
          <p:cNvSpPr>
            <a:spLocks/>
          </p:cNvSpPr>
          <p:nvPr/>
        </p:nvSpPr>
        <p:spPr bwMode="auto">
          <a:xfrm>
            <a:off x="1244600" y="2298700"/>
            <a:ext cx="3395663" cy="2616200"/>
          </a:xfrm>
          <a:custGeom>
            <a:avLst/>
            <a:gdLst/>
            <a:ahLst/>
            <a:cxnLst>
              <a:cxn ang="0">
                <a:pos x="0" y="1648"/>
              </a:cxn>
              <a:cxn ang="0">
                <a:pos x="2139" y="0"/>
              </a:cxn>
              <a:cxn ang="0">
                <a:pos x="2123" y="1024"/>
              </a:cxn>
            </a:cxnLst>
            <a:rect l="0" t="0" r="r" b="b"/>
            <a:pathLst>
              <a:path w="2139" h="1648">
                <a:moveTo>
                  <a:pt x="0" y="1648"/>
                </a:moveTo>
                <a:lnTo>
                  <a:pt x="2139" y="0"/>
                </a:lnTo>
                <a:lnTo>
                  <a:pt x="2123" y="1024"/>
                </a:lnTo>
              </a:path>
            </a:pathLst>
          </a:custGeom>
          <a:noFill/>
          <a:ln w="19050" cmpd="sng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6625" name="Text Box 33"/>
          <p:cNvSpPr txBox="1">
            <a:spLocks noChangeArrowheads="1"/>
          </p:cNvSpPr>
          <p:nvPr/>
        </p:nvSpPr>
        <p:spPr bwMode="auto">
          <a:xfrm>
            <a:off x="4614863" y="1981200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66631" name="Group 39"/>
          <p:cNvGrpSpPr>
            <a:grpSpLocks/>
          </p:cNvGrpSpPr>
          <p:nvPr/>
        </p:nvGrpSpPr>
        <p:grpSpPr bwMode="auto">
          <a:xfrm>
            <a:off x="1236663" y="914400"/>
            <a:ext cx="3403600" cy="4025900"/>
            <a:chOff x="779" y="576"/>
            <a:chExt cx="2144" cy="2536"/>
          </a:xfrm>
        </p:grpSpPr>
        <p:sp>
          <p:nvSpPr>
            <p:cNvPr id="366611" name="Freeform 19"/>
            <p:cNvSpPr>
              <a:spLocks/>
            </p:cNvSpPr>
            <p:nvPr/>
          </p:nvSpPr>
          <p:spPr bwMode="auto">
            <a:xfrm>
              <a:off x="779" y="872"/>
              <a:ext cx="2144" cy="2240"/>
            </a:xfrm>
            <a:custGeom>
              <a:avLst/>
              <a:gdLst/>
              <a:ahLst/>
              <a:cxnLst>
                <a:cxn ang="0">
                  <a:pos x="0" y="2240"/>
                </a:cxn>
                <a:cxn ang="0">
                  <a:pos x="1768" y="0"/>
                </a:cxn>
                <a:cxn ang="0">
                  <a:pos x="2144" y="1600"/>
                </a:cxn>
              </a:cxnLst>
              <a:rect l="0" t="0" r="r" b="b"/>
              <a:pathLst>
                <a:path w="2144" h="2240">
                  <a:moveTo>
                    <a:pt x="0" y="2240"/>
                  </a:moveTo>
                  <a:lnTo>
                    <a:pt x="1768" y="0"/>
                  </a:lnTo>
                  <a:lnTo>
                    <a:pt x="2144" y="1600"/>
                  </a:lnTo>
                </a:path>
              </a:pathLst>
            </a:custGeom>
            <a:noFill/>
            <a:ln w="1905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26" name="Text Box 34"/>
            <p:cNvSpPr txBox="1">
              <a:spLocks noChangeArrowheads="1"/>
            </p:cNvSpPr>
            <p:nvPr/>
          </p:nvSpPr>
          <p:spPr bwMode="auto">
            <a:xfrm>
              <a:off x="2523" y="576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66630" name="Group 38"/>
          <p:cNvGrpSpPr>
            <a:grpSpLocks/>
          </p:cNvGrpSpPr>
          <p:nvPr/>
        </p:nvGrpSpPr>
        <p:grpSpPr bwMode="auto">
          <a:xfrm>
            <a:off x="1257300" y="457200"/>
            <a:ext cx="3357563" cy="4530725"/>
            <a:chOff x="792" y="288"/>
            <a:chExt cx="2115" cy="2854"/>
          </a:xfrm>
        </p:grpSpPr>
        <p:sp>
          <p:nvSpPr>
            <p:cNvPr id="366610" name="Freeform 18"/>
            <p:cNvSpPr>
              <a:spLocks/>
            </p:cNvSpPr>
            <p:nvPr/>
          </p:nvSpPr>
          <p:spPr bwMode="auto">
            <a:xfrm>
              <a:off x="792" y="597"/>
              <a:ext cx="2115" cy="2545"/>
            </a:xfrm>
            <a:custGeom>
              <a:avLst/>
              <a:gdLst/>
              <a:ahLst/>
              <a:cxnLst>
                <a:cxn ang="0">
                  <a:pos x="0" y="2545"/>
                </a:cxn>
                <a:cxn ang="0">
                  <a:pos x="405" y="0"/>
                </a:cxn>
                <a:cxn ang="0">
                  <a:pos x="2115" y="1875"/>
                </a:cxn>
              </a:cxnLst>
              <a:rect l="0" t="0" r="r" b="b"/>
              <a:pathLst>
                <a:path w="2115" h="2545">
                  <a:moveTo>
                    <a:pt x="0" y="2545"/>
                  </a:moveTo>
                  <a:lnTo>
                    <a:pt x="405" y="0"/>
                  </a:lnTo>
                  <a:lnTo>
                    <a:pt x="2115" y="1875"/>
                  </a:lnTo>
                </a:path>
              </a:pathLst>
            </a:custGeom>
            <a:noFill/>
            <a:ln w="19050" cmpd="sng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27" name="Text Box 35"/>
            <p:cNvSpPr txBox="1">
              <a:spLocks noChangeArrowheads="1"/>
            </p:cNvSpPr>
            <p:nvPr/>
          </p:nvSpPr>
          <p:spPr bwMode="auto">
            <a:xfrm>
              <a:off x="987" y="288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endPara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366628" name="Text Box 36"/>
          <p:cNvSpPr txBox="1">
            <a:spLocks noChangeArrowheads="1"/>
          </p:cNvSpPr>
          <p:nvPr/>
        </p:nvSpPr>
        <p:spPr bwMode="auto">
          <a:xfrm>
            <a:off x="5410200" y="1066800"/>
            <a:ext cx="3505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Найдите равные вписанные углы. </a:t>
            </a:r>
          </a:p>
          <a:p>
            <a:r>
              <a:rPr lang="ru-RU" sz="2400"/>
              <a:t>Ответ обоснуйте.</a:t>
            </a:r>
          </a:p>
        </p:txBody>
      </p:sp>
      <p:sp>
        <p:nvSpPr>
          <p:cNvPr id="366613" name="Arc 21"/>
          <p:cNvSpPr>
            <a:spLocks/>
          </p:cNvSpPr>
          <p:nvPr/>
        </p:nvSpPr>
        <p:spPr bwMode="auto">
          <a:xfrm rot="4777787">
            <a:off x="1739900" y="2395538"/>
            <a:ext cx="2273300" cy="3562350"/>
          </a:xfrm>
          <a:custGeom>
            <a:avLst/>
            <a:gdLst>
              <a:gd name="G0" fmla="+- 0 0 0"/>
              <a:gd name="G1" fmla="+- 18337 0 0"/>
              <a:gd name="G2" fmla="+- 21600 0 0"/>
              <a:gd name="T0" fmla="*/ 11416 w 21600"/>
              <a:gd name="T1" fmla="*/ 0 h 33682"/>
              <a:gd name="T2" fmla="*/ 15202 w 21600"/>
              <a:gd name="T3" fmla="*/ 33682 h 33682"/>
              <a:gd name="T4" fmla="*/ 0 w 21600"/>
              <a:gd name="T5" fmla="*/ 18337 h 33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682" fill="none" extrusionOk="0">
                <a:moveTo>
                  <a:pt x="11415" y="0"/>
                </a:moveTo>
                <a:cubicBezTo>
                  <a:pt x="17749" y="3943"/>
                  <a:pt x="21600" y="10876"/>
                  <a:pt x="21600" y="18337"/>
                </a:cubicBezTo>
                <a:cubicBezTo>
                  <a:pt x="21600" y="24100"/>
                  <a:pt x="19296" y="29625"/>
                  <a:pt x="15201" y="33681"/>
                </a:cubicBezTo>
              </a:path>
              <a:path w="21600" h="33682" stroke="0" extrusionOk="0">
                <a:moveTo>
                  <a:pt x="11415" y="0"/>
                </a:moveTo>
                <a:cubicBezTo>
                  <a:pt x="17749" y="3943"/>
                  <a:pt x="21600" y="10876"/>
                  <a:pt x="21600" y="18337"/>
                </a:cubicBezTo>
                <a:cubicBezTo>
                  <a:pt x="21600" y="24100"/>
                  <a:pt x="19296" y="29625"/>
                  <a:pt x="15201" y="33681"/>
                </a:cubicBezTo>
                <a:lnTo>
                  <a:pt x="0" y="1833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66639" name="Group 47"/>
          <p:cNvGrpSpPr>
            <a:grpSpLocks/>
          </p:cNvGrpSpPr>
          <p:nvPr/>
        </p:nvGrpSpPr>
        <p:grpSpPr bwMode="auto">
          <a:xfrm>
            <a:off x="812800" y="1333500"/>
            <a:ext cx="3798888" cy="1474788"/>
            <a:chOff x="512" y="840"/>
            <a:chExt cx="2393" cy="929"/>
          </a:xfrm>
        </p:grpSpPr>
        <p:sp>
          <p:nvSpPr>
            <p:cNvPr id="366635" name="Freeform 43"/>
            <p:cNvSpPr>
              <a:spLocks/>
            </p:cNvSpPr>
            <p:nvPr/>
          </p:nvSpPr>
          <p:spPr bwMode="auto">
            <a:xfrm>
              <a:off x="512" y="1275"/>
              <a:ext cx="259" cy="173"/>
            </a:xfrm>
            <a:custGeom>
              <a:avLst/>
              <a:gdLst/>
              <a:ahLst/>
              <a:cxnLst>
                <a:cxn ang="0">
                  <a:pos x="0" y="173"/>
                </a:cxn>
                <a:cxn ang="0">
                  <a:pos x="163" y="138"/>
                </a:cxn>
                <a:cxn ang="0">
                  <a:pos x="259" y="0"/>
                </a:cxn>
              </a:cxnLst>
              <a:rect l="0" t="0" r="r" b="b"/>
              <a:pathLst>
                <a:path w="259" h="173">
                  <a:moveTo>
                    <a:pt x="0" y="173"/>
                  </a:moveTo>
                  <a:cubicBezTo>
                    <a:pt x="27" y="167"/>
                    <a:pt x="120" y="167"/>
                    <a:pt x="163" y="138"/>
                  </a:cubicBezTo>
                  <a:cubicBezTo>
                    <a:pt x="206" y="109"/>
                    <a:pt x="239" y="29"/>
                    <a:pt x="259" y="0"/>
                  </a:cubicBezTo>
                </a:path>
              </a:pathLst>
            </a:custGeom>
            <a:noFill/>
            <a:ln w="28575" cmpd="sng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36" name="Freeform 44"/>
            <p:cNvSpPr>
              <a:spLocks/>
            </p:cNvSpPr>
            <p:nvPr/>
          </p:nvSpPr>
          <p:spPr bwMode="auto">
            <a:xfrm>
              <a:off x="1143" y="840"/>
              <a:ext cx="265" cy="89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137" y="80"/>
                </a:cxn>
                <a:cxn ang="0">
                  <a:pos x="265" y="0"/>
                </a:cxn>
              </a:cxnLst>
              <a:rect l="0" t="0" r="r" b="b"/>
              <a:pathLst>
                <a:path w="265" h="89">
                  <a:moveTo>
                    <a:pt x="0" y="57"/>
                  </a:moveTo>
                  <a:cubicBezTo>
                    <a:pt x="20" y="61"/>
                    <a:pt x="93" y="89"/>
                    <a:pt x="137" y="80"/>
                  </a:cubicBezTo>
                  <a:cubicBezTo>
                    <a:pt x="181" y="71"/>
                    <a:pt x="238" y="17"/>
                    <a:pt x="265" y="0"/>
                  </a:cubicBezTo>
                </a:path>
              </a:pathLst>
            </a:custGeom>
            <a:noFill/>
            <a:ln w="28575" cmpd="sng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37" name="Freeform 45"/>
            <p:cNvSpPr>
              <a:spLocks/>
            </p:cNvSpPr>
            <p:nvPr/>
          </p:nvSpPr>
          <p:spPr bwMode="auto">
            <a:xfrm rot="1558905">
              <a:off x="2352" y="1104"/>
              <a:ext cx="265" cy="89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137" y="80"/>
                </a:cxn>
                <a:cxn ang="0">
                  <a:pos x="265" y="0"/>
                </a:cxn>
              </a:cxnLst>
              <a:rect l="0" t="0" r="r" b="b"/>
              <a:pathLst>
                <a:path w="265" h="89">
                  <a:moveTo>
                    <a:pt x="0" y="57"/>
                  </a:moveTo>
                  <a:cubicBezTo>
                    <a:pt x="20" y="61"/>
                    <a:pt x="93" y="89"/>
                    <a:pt x="137" y="80"/>
                  </a:cubicBezTo>
                  <a:cubicBezTo>
                    <a:pt x="181" y="71"/>
                    <a:pt x="238" y="17"/>
                    <a:pt x="265" y="0"/>
                  </a:cubicBezTo>
                </a:path>
              </a:pathLst>
            </a:custGeom>
            <a:noFill/>
            <a:ln w="28575" cmpd="sng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6638" name="Freeform 46"/>
            <p:cNvSpPr>
              <a:spLocks/>
            </p:cNvSpPr>
            <p:nvPr/>
          </p:nvSpPr>
          <p:spPr bwMode="auto">
            <a:xfrm rot="2293207">
              <a:off x="2640" y="1680"/>
              <a:ext cx="265" cy="89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137" y="80"/>
                </a:cxn>
                <a:cxn ang="0">
                  <a:pos x="265" y="0"/>
                </a:cxn>
              </a:cxnLst>
              <a:rect l="0" t="0" r="r" b="b"/>
              <a:pathLst>
                <a:path w="265" h="89">
                  <a:moveTo>
                    <a:pt x="0" y="57"/>
                  </a:moveTo>
                  <a:cubicBezTo>
                    <a:pt x="20" y="61"/>
                    <a:pt x="93" y="89"/>
                    <a:pt x="137" y="80"/>
                  </a:cubicBezTo>
                  <a:cubicBezTo>
                    <a:pt x="181" y="71"/>
                    <a:pt x="238" y="17"/>
                    <a:pt x="265" y="0"/>
                  </a:cubicBezTo>
                </a:path>
              </a:pathLst>
            </a:custGeom>
            <a:noFill/>
            <a:ln w="28575" cmpd="sng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66650" name="Group 58"/>
          <p:cNvGrpSpPr>
            <a:grpSpLocks/>
          </p:cNvGrpSpPr>
          <p:nvPr/>
        </p:nvGrpSpPr>
        <p:grpSpPr bwMode="auto">
          <a:xfrm>
            <a:off x="2493963" y="4745038"/>
            <a:ext cx="1511300" cy="588962"/>
            <a:chOff x="1571" y="2989"/>
            <a:chExt cx="952" cy="371"/>
          </a:xfrm>
        </p:grpSpPr>
        <p:grpSp>
          <p:nvGrpSpPr>
            <p:cNvPr id="366646" name="Group 54"/>
            <p:cNvGrpSpPr>
              <a:grpSpLocks/>
            </p:cNvGrpSpPr>
            <p:nvPr/>
          </p:nvGrpSpPr>
          <p:grpSpPr bwMode="auto">
            <a:xfrm>
              <a:off x="2270" y="2989"/>
              <a:ext cx="253" cy="129"/>
              <a:chOff x="2270" y="2989"/>
              <a:chExt cx="253" cy="129"/>
            </a:xfrm>
          </p:grpSpPr>
          <p:sp>
            <p:nvSpPr>
              <p:cNvPr id="366641" name="Freeform 49"/>
              <p:cNvSpPr>
                <a:spLocks/>
              </p:cNvSpPr>
              <p:nvPr/>
            </p:nvSpPr>
            <p:spPr bwMode="auto">
              <a:xfrm>
                <a:off x="2270" y="2989"/>
                <a:ext cx="253" cy="129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108" y="21"/>
                  </a:cxn>
                  <a:cxn ang="0">
                    <a:pos x="0" y="129"/>
                  </a:cxn>
                </a:cxnLst>
                <a:rect l="0" t="0" r="r" b="b"/>
                <a:pathLst>
                  <a:path w="253" h="129">
                    <a:moveTo>
                      <a:pt x="253" y="0"/>
                    </a:moveTo>
                    <a:cubicBezTo>
                      <a:pt x="229" y="3"/>
                      <a:pt x="150" y="0"/>
                      <a:pt x="108" y="21"/>
                    </a:cubicBezTo>
                    <a:cubicBezTo>
                      <a:pt x="66" y="42"/>
                      <a:pt x="22" y="107"/>
                      <a:pt x="0" y="129"/>
                    </a:cubicBezTo>
                  </a:path>
                </a:pathLst>
              </a:custGeom>
              <a:noFill/>
              <a:ln w="28575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645" name="Freeform 53"/>
              <p:cNvSpPr>
                <a:spLocks/>
              </p:cNvSpPr>
              <p:nvPr/>
            </p:nvSpPr>
            <p:spPr bwMode="auto">
              <a:xfrm>
                <a:off x="2322" y="3022"/>
                <a:ext cx="176" cy="96"/>
              </a:xfrm>
              <a:custGeom>
                <a:avLst/>
                <a:gdLst/>
                <a:ahLst/>
                <a:cxnLst>
                  <a:cxn ang="0">
                    <a:pos x="176" y="0"/>
                  </a:cxn>
                  <a:cxn ang="0">
                    <a:pos x="72" y="24"/>
                  </a:cxn>
                  <a:cxn ang="0">
                    <a:pos x="0" y="96"/>
                  </a:cxn>
                </a:cxnLst>
                <a:rect l="0" t="0" r="r" b="b"/>
                <a:pathLst>
                  <a:path w="176" h="96">
                    <a:moveTo>
                      <a:pt x="176" y="0"/>
                    </a:moveTo>
                    <a:cubicBezTo>
                      <a:pt x="159" y="4"/>
                      <a:pt x="101" y="8"/>
                      <a:pt x="72" y="24"/>
                    </a:cubicBezTo>
                    <a:cubicBezTo>
                      <a:pt x="43" y="40"/>
                      <a:pt x="15" y="81"/>
                      <a:pt x="0" y="96"/>
                    </a:cubicBezTo>
                  </a:path>
                </a:pathLst>
              </a:custGeom>
              <a:noFill/>
              <a:ln w="28575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66647" name="Group 55"/>
            <p:cNvGrpSpPr>
              <a:grpSpLocks/>
            </p:cNvGrpSpPr>
            <p:nvPr/>
          </p:nvGrpSpPr>
          <p:grpSpPr bwMode="auto">
            <a:xfrm rot="1009608">
              <a:off x="1571" y="3231"/>
              <a:ext cx="253" cy="129"/>
              <a:chOff x="2270" y="2989"/>
              <a:chExt cx="253" cy="129"/>
            </a:xfrm>
          </p:grpSpPr>
          <p:sp>
            <p:nvSpPr>
              <p:cNvPr id="366648" name="Freeform 56"/>
              <p:cNvSpPr>
                <a:spLocks/>
              </p:cNvSpPr>
              <p:nvPr/>
            </p:nvSpPr>
            <p:spPr bwMode="auto">
              <a:xfrm>
                <a:off x="2270" y="2989"/>
                <a:ext cx="253" cy="129"/>
              </a:xfrm>
              <a:custGeom>
                <a:avLst/>
                <a:gdLst/>
                <a:ahLst/>
                <a:cxnLst>
                  <a:cxn ang="0">
                    <a:pos x="253" y="0"/>
                  </a:cxn>
                  <a:cxn ang="0">
                    <a:pos x="108" y="21"/>
                  </a:cxn>
                  <a:cxn ang="0">
                    <a:pos x="0" y="129"/>
                  </a:cxn>
                </a:cxnLst>
                <a:rect l="0" t="0" r="r" b="b"/>
                <a:pathLst>
                  <a:path w="253" h="129">
                    <a:moveTo>
                      <a:pt x="253" y="0"/>
                    </a:moveTo>
                    <a:cubicBezTo>
                      <a:pt x="229" y="3"/>
                      <a:pt x="150" y="0"/>
                      <a:pt x="108" y="21"/>
                    </a:cubicBezTo>
                    <a:cubicBezTo>
                      <a:pt x="66" y="42"/>
                      <a:pt x="22" y="107"/>
                      <a:pt x="0" y="129"/>
                    </a:cubicBezTo>
                  </a:path>
                </a:pathLst>
              </a:custGeom>
              <a:noFill/>
              <a:ln w="28575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649" name="Freeform 57"/>
              <p:cNvSpPr>
                <a:spLocks/>
              </p:cNvSpPr>
              <p:nvPr/>
            </p:nvSpPr>
            <p:spPr bwMode="auto">
              <a:xfrm>
                <a:off x="2322" y="3022"/>
                <a:ext cx="176" cy="96"/>
              </a:xfrm>
              <a:custGeom>
                <a:avLst/>
                <a:gdLst/>
                <a:ahLst/>
                <a:cxnLst>
                  <a:cxn ang="0">
                    <a:pos x="176" y="0"/>
                  </a:cxn>
                  <a:cxn ang="0">
                    <a:pos x="72" y="24"/>
                  </a:cxn>
                  <a:cxn ang="0">
                    <a:pos x="0" y="96"/>
                  </a:cxn>
                </a:cxnLst>
                <a:rect l="0" t="0" r="r" b="b"/>
                <a:pathLst>
                  <a:path w="176" h="96">
                    <a:moveTo>
                      <a:pt x="176" y="0"/>
                    </a:moveTo>
                    <a:cubicBezTo>
                      <a:pt x="159" y="4"/>
                      <a:pt x="101" y="8"/>
                      <a:pt x="72" y="24"/>
                    </a:cubicBezTo>
                    <a:cubicBezTo>
                      <a:pt x="43" y="40"/>
                      <a:pt x="15" y="81"/>
                      <a:pt x="0" y="96"/>
                    </a:cubicBezTo>
                  </a:path>
                </a:pathLst>
              </a:custGeom>
              <a:noFill/>
              <a:ln w="28575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66615" name="Arc 23"/>
          <p:cNvSpPr>
            <a:spLocks/>
          </p:cNvSpPr>
          <p:nvPr/>
        </p:nvSpPr>
        <p:spPr bwMode="auto">
          <a:xfrm rot="4777787">
            <a:off x="565944" y="505619"/>
            <a:ext cx="3827462" cy="45021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36363 w 36363"/>
              <a:gd name="T1" fmla="*/ 37367 h 43200"/>
              <a:gd name="T2" fmla="*/ 32815 w 36363"/>
              <a:gd name="T3" fmla="*/ 3140 h 43200"/>
              <a:gd name="T4" fmla="*/ 21600 w 3636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63" h="43200" fill="none" extrusionOk="0">
                <a:moveTo>
                  <a:pt x="36363" y="37367"/>
                </a:moveTo>
                <a:cubicBezTo>
                  <a:pt x="32360" y="41114"/>
                  <a:pt x="27083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5555" y="-1"/>
                  <a:pt x="29434" y="1086"/>
                  <a:pt x="32815" y="3139"/>
                </a:cubicBezTo>
              </a:path>
              <a:path w="36363" h="43200" stroke="0" extrusionOk="0">
                <a:moveTo>
                  <a:pt x="36363" y="37367"/>
                </a:moveTo>
                <a:cubicBezTo>
                  <a:pt x="32360" y="41114"/>
                  <a:pt x="27083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5555" y="-1"/>
                  <a:pt x="29434" y="1086"/>
                  <a:pt x="32815" y="3139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6617" name="Freeform 25"/>
          <p:cNvSpPr>
            <a:spLocks/>
          </p:cNvSpPr>
          <p:nvPr/>
        </p:nvSpPr>
        <p:spPr bwMode="auto">
          <a:xfrm>
            <a:off x="1219200" y="3962400"/>
            <a:ext cx="3395663" cy="977900"/>
          </a:xfrm>
          <a:custGeom>
            <a:avLst/>
            <a:gdLst/>
            <a:ahLst/>
            <a:cxnLst>
              <a:cxn ang="0">
                <a:pos x="0" y="616"/>
              </a:cxn>
              <a:cxn ang="0">
                <a:pos x="1664" y="616"/>
              </a:cxn>
              <a:cxn ang="0">
                <a:pos x="2139" y="0"/>
              </a:cxn>
            </a:cxnLst>
            <a:rect l="0" t="0" r="r" b="b"/>
            <a:pathLst>
              <a:path w="2139" h="616">
                <a:moveTo>
                  <a:pt x="0" y="616"/>
                </a:moveTo>
                <a:lnTo>
                  <a:pt x="1664" y="616"/>
                </a:lnTo>
                <a:lnTo>
                  <a:pt x="2139" y="0"/>
                </a:lnTo>
              </a:path>
            </a:pathLst>
          </a:custGeom>
          <a:noFill/>
          <a:ln w="19050" cmpd="sng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6616" name="Freeform 24"/>
          <p:cNvSpPr>
            <a:spLocks/>
          </p:cNvSpPr>
          <p:nvPr/>
        </p:nvSpPr>
        <p:spPr bwMode="auto">
          <a:xfrm>
            <a:off x="1262063" y="3962400"/>
            <a:ext cx="3352800" cy="14097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901" y="888"/>
              </a:cxn>
              <a:cxn ang="0">
                <a:pos x="2112" y="0"/>
              </a:cxn>
            </a:cxnLst>
            <a:rect l="0" t="0" r="r" b="b"/>
            <a:pathLst>
              <a:path w="2112" h="888">
                <a:moveTo>
                  <a:pt x="0" y="624"/>
                </a:moveTo>
                <a:lnTo>
                  <a:pt x="901" y="888"/>
                </a:lnTo>
                <a:lnTo>
                  <a:pt x="2112" y="0"/>
                </a:lnTo>
              </a:path>
            </a:pathLst>
          </a:custGeom>
          <a:noFill/>
          <a:ln w="1905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6651" name="Rectangle 59"/>
          <p:cNvSpPr>
            <a:spLocks noChangeArrowheads="1"/>
          </p:cNvSpPr>
          <p:nvPr/>
        </p:nvSpPr>
        <p:spPr bwMode="auto">
          <a:xfrm>
            <a:off x="1295400" y="5791200"/>
            <a:ext cx="67818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Вписанные углы, </a:t>
            </a:r>
          </a:p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опирающиеся на одну и ту же дугу, равны.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66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66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66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6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613" grpId="0" animBg="1"/>
      <p:bldP spid="366615" grpId="0" animBg="1"/>
      <p:bldP spid="3666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42" name="Text Box 34"/>
          <p:cNvSpPr txBox="1">
            <a:spLocks noChangeArrowheads="1"/>
          </p:cNvSpPr>
          <p:nvPr/>
        </p:nvSpPr>
        <p:spPr bwMode="auto">
          <a:xfrm>
            <a:off x="22352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0210" name="Text Box 2"/>
          <p:cNvSpPr txBox="1">
            <a:spLocks noChangeArrowheads="1"/>
          </p:cNvSpPr>
          <p:nvPr/>
        </p:nvSpPr>
        <p:spPr bwMode="auto">
          <a:xfrm>
            <a:off x="1828800" y="1447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endParaRPr lang="ru-RU" sz="2400" b="1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0211" name="Text Box 3"/>
          <p:cNvSpPr txBox="1">
            <a:spLocks noChangeArrowheads="1"/>
          </p:cNvSpPr>
          <p:nvPr/>
        </p:nvSpPr>
        <p:spPr bwMode="auto">
          <a:xfrm>
            <a:off x="1828800" y="1828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260</a:t>
            </a:r>
            <a:r>
              <a:rPr lang="en-US" sz="2400" b="1" baseline="3000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400" b="1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0212" name="Freeform 4"/>
          <p:cNvSpPr>
            <a:spLocks/>
          </p:cNvSpPr>
          <p:nvPr/>
        </p:nvSpPr>
        <p:spPr bwMode="auto">
          <a:xfrm>
            <a:off x="1600200" y="3340100"/>
            <a:ext cx="1689100" cy="11557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400" y="0"/>
              </a:cxn>
              <a:cxn ang="0">
                <a:pos x="1064" y="464"/>
              </a:cxn>
              <a:cxn ang="0">
                <a:pos x="768" y="584"/>
              </a:cxn>
              <a:cxn ang="0">
                <a:pos x="480" y="728"/>
              </a:cxn>
              <a:cxn ang="0">
                <a:pos x="192" y="728"/>
              </a:cxn>
              <a:cxn ang="0">
                <a:pos x="96" y="632"/>
              </a:cxn>
              <a:cxn ang="0">
                <a:pos x="0" y="632"/>
              </a:cxn>
            </a:cxnLst>
            <a:rect l="0" t="0" r="r" b="b"/>
            <a:pathLst>
              <a:path w="1064" h="728">
                <a:moveTo>
                  <a:pt x="0" y="584"/>
                </a:moveTo>
                <a:lnTo>
                  <a:pt x="400" y="0"/>
                </a:lnTo>
                <a:lnTo>
                  <a:pt x="1064" y="464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0213" name="Text Box 5"/>
          <p:cNvSpPr txBox="1">
            <a:spLocks noChangeArrowheads="1"/>
          </p:cNvSpPr>
          <p:nvPr/>
        </p:nvSpPr>
        <p:spPr bwMode="auto">
          <a:xfrm>
            <a:off x="2260600" y="5029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0214" name="Freeform 6"/>
          <p:cNvSpPr>
            <a:spLocks/>
          </p:cNvSpPr>
          <p:nvPr/>
        </p:nvSpPr>
        <p:spPr bwMode="auto">
          <a:xfrm>
            <a:off x="1333500" y="3348038"/>
            <a:ext cx="2209800" cy="1389062"/>
          </a:xfrm>
          <a:custGeom>
            <a:avLst/>
            <a:gdLst/>
            <a:ahLst/>
            <a:cxnLst>
              <a:cxn ang="0">
                <a:pos x="0" y="875"/>
              </a:cxn>
              <a:cxn ang="0">
                <a:pos x="552" y="0"/>
              </a:cxn>
              <a:cxn ang="0">
                <a:pos x="1392" y="571"/>
              </a:cxn>
            </a:cxnLst>
            <a:rect l="0" t="0" r="r" b="b"/>
            <a:pathLst>
              <a:path w="1392" h="875">
                <a:moveTo>
                  <a:pt x="0" y="875"/>
                </a:moveTo>
                <a:lnTo>
                  <a:pt x="552" y="0"/>
                </a:lnTo>
                <a:lnTo>
                  <a:pt x="1392" y="571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0215" name="Text Box 7"/>
          <p:cNvSpPr txBox="1">
            <a:spLocks noChangeArrowheads="1"/>
          </p:cNvSpPr>
          <p:nvPr/>
        </p:nvSpPr>
        <p:spPr bwMode="auto">
          <a:xfrm>
            <a:off x="1023938" y="4760913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50216" name="Text Box 8"/>
          <p:cNvSpPr txBox="1">
            <a:spLocks noChangeArrowheads="1"/>
          </p:cNvSpPr>
          <p:nvPr/>
        </p:nvSpPr>
        <p:spPr bwMode="auto">
          <a:xfrm>
            <a:off x="3505200" y="4191000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grpSp>
        <p:nvGrpSpPr>
          <p:cNvPr id="350217" name="Group 9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50218" name="Freeform 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19" name="Freeform 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0" name="Freeform 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1" name="Freeform 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2" name="Freeform 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3" name="Freeform 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4" name="Freeform 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0225" name="Freeform 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50226" name="Group 18"/>
          <p:cNvGrpSpPr>
            <a:grpSpLocks/>
          </p:cNvGrpSpPr>
          <p:nvPr/>
        </p:nvGrpSpPr>
        <p:grpSpPr bwMode="auto">
          <a:xfrm>
            <a:off x="609600" y="1828800"/>
            <a:ext cx="3216275" cy="3162300"/>
            <a:chOff x="518" y="960"/>
            <a:chExt cx="2688" cy="2640"/>
          </a:xfrm>
        </p:grpSpPr>
        <p:sp>
          <p:nvSpPr>
            <p:cNvPr id="350227" name="Oval 19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0228" name="Oval 20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0229" name="Text Box 21"/>
            <p:cNvSpPr txBox="1">
              <a:spLocks noChangeArrowheads="1"/>
            </p:cNvSpPr>
            <p:nvPr/>
          </p:nvSpPr>
          <p:spPr bwMode="auto">
            <a:xfrm>
              <a:off x="1583" y="1920"/>
              <a:ext cx="63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    О</a:t>
              </a:r>
            </a:p>
          </p:txBody>
        </p:sp>
      </p:grpSp>
      <p:sp>
        <p:nvSpPr>
          <p:cNvPr id="350231" name="Text Box 23"/>
          <p:cNvSpPr txBox="1">
            <a:spLocks noChangeArrowheads="1"/>
          </p:cNvSpPr>
          <p:nvPr/>
        </p:nvSpPr>
        <p:spPr bwMode="auto">
          <a:xfrm>
            <a:off x="4800600" y="3048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Найти</a:t>
            </a:r>
            <a:r>
              <a:rPr lang="en-US" sz="2400"/>
              <a:t>  </a:t>
            </a:r>
            <a:r>
              <a:rPr lang="ru-RU" sz="2400"/>
              <a:t>угол АОВ.</a:t>
            </a:r>
          </a:p>
        </p:txBody>
      </p:sp>
      <p:graphicFrame>
        <p:nvGraphicFramePr>
          <p:cNvPr id="350233" name="Object 2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50233" name="Формула" r:id="rId4" imgW="114120" imgH="215640" progId="Equation.3">
              <p:embed/>
            </p:oleObj>
          </a:graphicData>
        </a:graphic>
      </p:graphicFrame>
      <p:sp>
        <p:nvSpPr>
          <p:cNvPr id="350234" name="Text Box 26"/>
          <p:cNvSpPr txBox="1">
            <a:spLocks noChangeArrowheads="1"/>
          </p:cNvSpPr>
          <p:nvPr/>
        </p:nvSpPr>
        <p:spPr bwMode="auto">
          <a:xfrm>
            <a:off x="2057400" y="3429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50239" name="Arc 31"/>
          <p:cNvSpPr>
            <a:spLocks/>
          </p:cNvSpPr>
          <p:nvPr/>
        </p:nvSpPr>
        <p:spPr bwMode="auto">
          <a:xfrm rot="16753759" flipV="1">
            <a:off x="722313" y="1763712"/>
            <a:ext cx="3003550" cy="3178175"/>
          </a:xfrm>
          <a:custGeom>
            <a:avLst/>
            <a:gdLst>
              <a:gd name="G0" fmla="+- 19852 0 0"/>
              <a:gd name="G1" fmla="+- 21600 0 0"/>
              <a:gd name="G2" fmla="+- 21600 0 0"/>
              <a:gd name="T0" fmla="*/ 10909 w 41452"/>
              <a:gd name="T1" fmla="*/ 1938 h 43200"/>
              <a:gd name="T2" fmla="*/ 0 w 41452"/>
              <a:gd name="T3" fmla="*/ 30113 h 43200"/>
              <a:gd name="T4" fmla="*/ 19852 w 41452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452" h="43200" fill="none" extrusionOk="0">
                <a:moveTo>
                  <a:pt x="10909" y="1938"/>
                </a:moveTo>
                <a:cubicBezTo>
                  <a:pt x="13717" y="660"/>
                  <a:pt x="16766" y="-1"/>
                  <a:pt x="19852" y="0"/>
                </a:cubicBezTo>
                <a:cubicBezTo>
                  <a:pt x="31781" y="0"/>
                  <a:pt x="41452" y="9670"/>
                  <a:pt x="41452" y="21600"/>
                </a:cubicBezTo>
                <a:cubicBezTo>
                  <a:pt x="41452" y="33529"/>
                  <a:pt x="31781" y="43200"/>
                  <a:pt x="19852" y="43200"/>
                </a:cubicBezTo>
                <a:cubicBezTo>
                  <a:pt x="11213" y="43200"/>
                  <a:pt x="3405" y="38052"/>
                  <a:pt x="0" y="30112"/>
                </a:cubicBezTo>
              </a:path>
              <a:path w="41452" h="43200" stroke="0" extrusionOk="0">
                <a:moveTo>
                  <a:pt x="10909" y="1938"/>
                </a:moveTo>
                <a:cubicBezTo>
                  <a:pt x="13717" y="660"/>
                  <a:pt x="16766" y="-1"/>
                  <a:pt x="19852" y="0"/>
                </a:cubicBezTo>
                <a:cubicBezTo>
                  <a:pt x="31781" y="0"/>
                  <a:pt x="41452" y="9670"/>
                  <a:pt x="41452" y="21600"/>
                </a:cubicBezTo>
                <a:cubicBezTo>
                  <a:pt x="41452" y="33529"/>
                  <a:pt x="31781" y="43200"/>
                  <a:pt x="19852" y="43200"/>
                </a:cubicBezTo>
                <a:cubicBezTo>
                  <a:pt x="11213" y="43200"/>
                  <a:pt x="3405" y="38052"/>
                  <a:pt x="0" y="30112"/>
                </a:cubicBezTo>
                <a:lnTo>
                  <a:pt x="19852" y="21600"/>
                </a:lnTo>
                <a:close/>
              </a:path>
            </a:pathLst>
          </a:custGeom>
          <a:noFill/>
          <a:ln w="3810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0244" name="Arc 36"/>
          <p:cNvSpPr>
            <a:spLocks/>
          </p:cNvSpPr>
          <p:nvPr/>
        </p:nvSpPr>
        <p:spPr bwMode="auto">
          <a:xfrm rot="9194270" flipH="1" flipV="1">
            <a:off x="1249363" y="3459163"/>
            <a:ext cx="2171700" cy="1589087"/>
          </a:xfrm>
          <a:custGeom>
            <a:avLst/>
            <a:gdLst>
              <a:gd name="G0" fmla="+- 18869 0 0"/>
              <a:gd name="G1" fmla="+- 0 0 0"/>
              <a:gd name="G2" fmla="+- 21600 0 0"/>
              <a:gd name="T0" fmla="*/ 29992 w 29992"/>
              <a:gd name="T1" fmla="*/ 18516 h 21600"/>
              <a:gd name="T2" fmla="*/ 0 w 29992"/>
              <a:gd name="T3" fmla="*/ 10512 h 21600"/>
              <a:gd name="T4" fmla="*/ 18869 w 2999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992" h="21600" fill="none" extrusionOk="0">
                <a:moveTo>
                  <a:pt x="29991" y="18515"/>
                </a:moveTo>
                <a:cubicBezTo>
                  <a:pt x="26632" y="20533"/>
                  <a:pt x="22787" y="21599"/>
                  <a:pt x="18869" y="21600"/>
                </a:cubicBezTo>
                <a:cubicBezTo>
                  <a:pt x="11033" y="21600"/>
                  <a:pt x="3812" y="17356"/>
                  <a:pt x="-1" y="10512"/>
                </a:cubicBezTo>
              </a:path>
              <a:path w="29992" h="21600" stroke="0" extrusionOk="0">
                <a:moveTo>
                  <a:pt x="29991" y="18515"/>
                </a:moveTo>
                <a:cubicBezTo>
                  <a:pt x="26632" y="20533"/>
                  <a:pt x="22787" y="21599"/>
                  <a:pt x="18869" y="21600"/>
                </a:cubicBezTo>
                <a:cubicBezTo>
                  <a:pt x="11033" y="21600"/>
                  <a:pt x="3812" y="17356"/>
                  <a:pt x="-1" y="10512"/>
                </a:cubicBezTo>
                <a:lnTo>
                  <a:pt x="18869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3333 -0.21783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50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42" grpId="1"/>
      <p:bldP spid="350213" grpId="0"/>
      <p:bldP spid="350213" grpId="1"/>
      <p:bldP spid="350234" grpId="0"/>
      <p:bldP spid="3502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0386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40038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8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8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9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9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9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9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39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0395" name="Rectangle 11"/>
          <p:cNvSpPr>
            <a:spLocks noChangeArrowheads="1"/>
          </p:cNvSpPr>
          <p:nvPr/>
        </p:nvSpPr>
        <p:spPr bwMode="auto">
          <a:xfrm>
            <a:off x="1524000" y="685800"/>
            <a:ext cx="2819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Найдите угол А.</a:t>
            </a:r>
          </a:p>
        </p:txBody>
      </p:sp>
      <p:sp>
        <p:nvSpPr>
          <p:cNvPr id="400396" name="Freeform 12"/>
          <p:cNvSpPr>
            <a:spLocks/>
          </p:cNvSpPr>
          <p:nvPr/>
        </p:nvSpPr>
        <p:spPr bwMode="auto">
          <a:xfrm rot="6300180">
            <a:off x="1166813" y="3538538"/>
            <a:ext cx="31813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2004" y="0"/>
              </a:cxn>
            </a:cxnLst>
            <a:rect l="0" t="0" r="r" b="b"/>
            <a:pathLst>
              <a:path w="2004" h="252">
                <a:moveTo>
                  <a:pt x="0" y="252"/>
                </a:moveTo>
                <a:lnTo>
                  <a:pt x="200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0397" name="Text Box 13"/>
          <p:cNvSpPr txBox="1">
            <a:spLocks noChangeArrowheads="1"/>
          </p:cNvSpPr>
          <p:nvPr/>
        </p:nvSpPr>
        <p:spPr bwMode="auto">
          <a:xfrm>
            <a:off x="2417763" y="3359150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О</a:t>
            </a:r>
          </a:p>
        </p:txBody>
      </p:sp>
      <p:sp>
        <p:nvSpPr>
          <p:cNvPr id="400398" name="Oval 14"/>
          <p:cNvSpPr>
            <a:spLocks noChangeArrowheads="1"/>
          </p:cNvSpPr>
          <p:nvPr/>
        </p:nvSpPr>
        <p:spPr bwMode="auto">
          <a:xfrm>
            <a:off x="1143000" y="2133600"/>
            <a:ext cx="3216275" cy="3238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0399" name="Oval 15"/>
          <p:cNvSpPr>
            <a:spLocks noChangeArrowheads="1"/>
          </p:cNvSpPr>
          <p:nvPr/>
        </p:nvSpPr>
        <p:spPr bwMode="auto">
          <a:xfrm>
            <a:off x="2701925" y="3692525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00400" name="Object 16"/>
          <p:cNvGraphicFramePr>
            <a:graphicFrameLocks noChangeAspect="1"/>
          </p:cNvGraphicFramePr>
          <p:nvPr/>
        </p:nvGraphicFramePr>
        <p:xfrm>
          <a:off x="4497388" y="3244850"/>
          <a:ext cx="114300" cy="215900"/>
        </p:xfrm>
        <a:graphic>
          <a:graphicData uri="http://schemas.openxmlformats.org/presentationml/2006/ole">
            <p:oleObj spid="_x0000_s400400" name="Формула" r:id="rId4" imgW="114120" imgH="215640" progId="Equation.3">
              <p:embed/>
            </p:oleObj>
          </a:graphicData>
        </a:graphic>
      </p:graphicFrame>
      <p:sp>
        <p:nvSpPr>
          <p:cNvPr id="400401" name="Text Box 17"/>
          <p:cNvSpPr txBox="1">
            <a:spLocks noChangeArrowheads="1"/>
          </p:cNvSpPr>
          <p:nvPr/>
        </p:nvSpPr>
        <p:spPr bwMode="auto">
          <a:xfrm>
            <a:off x="4267200" y="28956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400402" name="Text Box 18"/>
          <p:cNvSpPr txBox="1">
            <a:spLocks noChangeArrowheads="1"/>
          </p:cNvSpPr>
          <p:nvPr/>
        </p:nvSpPr>
        <p:spPr bwMode="auto">
          <a:xfrm>
            <a:off x="2895600" y="16764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400403" name="Freeform 19"/>
          <p:cNvSpPr>
            <a:spLocks/>
          </p:cNvSpPr>
          <p:nvPr/>
        </p:nvSpPr>
        <p:spPr bwMode="auto">
          <a:xfrm>
            <a:off x="2540000" y="2159000"/>
            <a:ext cx="1727200" cy="3200400"/>
          </a:xfrm>
          <a:custGeom>
            <a:avLst/>
            <a:gdLst/>
            <a:ahLst/>
            <a:cxnLst>
              <a:cxn ang="0">
                <a:pos x="272" y="0"/>
              </a:cxn>
              <a:cxn ang="0">
                <a:pos x="1088" y="672"/>
              </a:cxn>
              <a:cxn ang="0">
                <a:pos x="0" y="2016"/>
              </a:cxn>
            </a:cxnLst>
            <a:rect l="0" t="0" r="r" b="b"/>
            <a:pathLst>
              <a:path w="1088" h="2016">
                <a:moveTo>
                  <a:pt x="272" y="0"/>
                </a:moveTo>
                <a:lnTo>
                  <a:pt x="1088" y="672"/>
                </a:lnTo>
                <a:lnTo>
                  <a:pt x="0" y="2016"/>
                </a:lnTo>
              </a:path>
            </a:pathLst>
          </a:custGeom>
          <a:noFill/>
          <a:ln w="19050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0404" name="Arc 20"/>
          <p:cNvSpPr>
            <a:spLocks/>
          </p:cNvSpPr>
          <p:nvPr/>
        </p:nvSpPr>
        <p:spPr bwMode="auto">
          <a:xfrm rot="12332656">
            <a:off x="1181100" y="1992313"/>
            <a:ext cx="2112963" cy="3125787"/>
          </a:xfrm>
          <a:custGeom>
            <a:avLst/>
            <a:gdLst>
              <a:gd name="G0" fmla="+- 7179 0 0"/>
              <a:gd name="G1" fmla="+- 21600 0 0"/>
              <a:gd name="G2" fmla="+- 21600 0 0"/>
              <a:gd name="T0" fmla="*/ 0 w 28779"/>
              <a:gd name="T1" fmla="*/ 1228 h 42166"/>
              <a:gd name="T2" fmla="*/ 13783 w 28779"/>
              <a:gd name="T3" fmla="*/ 42166 h 42166"/>
              <a:gd name="T4" fmla="*/ 7179 w 28779"/>
              <a:gd name="T5" fmla="*/ 21600 h 4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779" h="42166" fill="none" extrusionOk="0">
                <a:moveTo>
                  <a:pt x="-1" y="1227"/>
                </a:moveTo>
                <a:cubicBezTo>
                  <a:pt x="2306" y="415"/>
                  <a:pt x="4733" y="-1"/>
                  <a:pt x="7179" y="0"/>
                </a:cubicBezTo>
                <a:cubicBezTo>
                  <a:pt x="19108" y="0"/>
                  <a:pt x="28779" y="9670"/>
                  <a:pt x="28779" y="21600"/>
                </a:cubicBezTo>
                <a:cubicBezTo>
                  <a:pt x="28779" y="30985"/>
                  <a:pt x="22718" y="39296"/>
                  <a:pt x="13782" y="42165"/>
                </a:cubicBezTo>
              </a:path>
              <a:path w="28779" h="42166" stroke="0" extrusionOk="0">
                <a:moveTo>
                  <a:pt x="-1" y="1227"/>
                </a:moveTo>
                <a:cubicBezTo>
                  <a:pt x="2306" y="415"/>
                  <a:pt x="4733" y="-1"/>
                  <a:pt x="7179" y="0"/>
                </a:cubicBezTo>
                <a:cubicBezTo>
                  <a:pt x="19108" y="0"/>
                  <a:pt x="28779" y="9670"/>
                  <a:pt x="28779" y="21600"/>
                </a:cubicBezTo>
                <a:cubicBezTo>
                  <a:pt x="28779" y="30985"/>
                  <a:pt x="22718" y="39296"/>
                  <a:pt x="13782" y="42165"/>
                </a:cubicBezTo>
                <a:lnTo>
                  <a:pt x="7179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0405" name="Text Box 21"/>
          <p:cNvSpPr txBox="1">
            <a:spLocks noChangeArrowheads="1"/>
          </p:cNvSpPr>
          <p:nvPr/>
        </p:nvSpPr>
        <p:spPr bwMode="auto">
          <a:xfrm>
            <a:off x="2286000" y="5410200"/>
            <a:ext cx="50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400406" name="Freeform 22"/>
          <p:cNvSpPr>
            <a:spLocks/>
          </p:cNvSpPr>
          <p:nvPr/>
        </p:nvSpPr>
        <p:spPr bwMode="auto">
          <a:xfrm>
            <a:off x="4006850" y="3105150"/>
            <a:ext cx="146050" cy="260350"/>
          </a:xfrm>
          <a:custGeom>
            <a:avLst/>
            <a:gdLst/>
            <a:ahLst/>
            <a:cxnLst>
              <a:cxn ang="0">
                <a:pos x="92" y="164"/>
              </a:cxn>
              <a:cxn ang="0">
                <a:pos x="0" y="92"/>
              </a:cxn>
              <a:cxn ang="0">
                <a:pos x="72" y="0"/>
              </a:cxn>
            </a:cxnLst>
            <a:rect l="0" t="0" r="r" b="b"/>
            <a:pathLst>
              <a:path w="92" h="164">
                <a:moveTo>
                  <a:pt x="92" y="164"/>
                </a:moveTo>
                <a:lnTo>
                  <a:pt x="0" y="92"/>
                </a:lnTo>
                <a:lnTo>
                  <a:pt x="7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0408" name="Text Box 24"/>
          <p:cNvSpPr txBox="1">
            <a:spLocks noChangeArrowheads="1"/>
          </p:cNvSpPr>
          <p:nvPr/>
        </p:nvSpPr>
        <p:spPr bwMode="auto">
          <a:xfrm>
            <a:off x="2525713" y="4637088"/>
            <a:ext cx="522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34</a:t>
            </a:r>
            <a:r>
              <a:rPr lang="ru-RU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0409" name="Text Box 25"/>
          <p:cNvSpPr txBox="1">
            <a:spLocks noChangeArrowheads="1"/>
          </p:cNvSpPr>
          <p:nvPr/>
        </p:nvSpPr>
        <p:spPr bwMode="auto">
          <a:xfrm>
            <a:off x="2895600" y="2362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  <a:r>
              <a:rPr lang="ru-RU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0410" name="Text Box 26"/>
          <p:cNvSpPr txBox="1">
            <a:spLocks noChangeArrowheads="1"/>
          </p:cNvSpPr>
          <p:nvPr/>
        </p:nvSpPr>
        <p:spPr bwMode="auto">
          <a:xfrm>
            <a:off x="5943600" y="254476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56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400412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0200" y="24685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1</a:t>
            </a:r>
          </a:p>
        </p:txBody>
      </p:sp>
      <p:sp>
        <p:nvSpPr>
          <p:cNvPr id="400413" name="AutoShape 29"/>
          <p:cNvSpPr>
            <a:spLocks noChangeArrowheads="1"/>
          </p:cNvSpPr>
          <p:nvPr/>
        </p:nvSpPr>
        <p:spPr bwMode="auto">
          <a:xfrm>
            <a:off x="6553200" y="1905000"/>
            <a:ext cx="1944688" cy="720725"/>
          </a:xfrm>
          <a:prstGeom prst="wedgeEllipseCallout">
            <a:avLst>
              <a:gd name="adj1" fmla="val -60449"/>
              <a:gd name="adj2" fmla="val 99120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ВЕРНО!</a:t>
            </a:r>
          </a:p>
        </p:txBody>
      </p:sp>
      <p:sp>
        <p:nvSpPr>
          <p:cNvPr id="400414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0200" y="3413125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2</a:t>
            </a:r>
          </a:p>
        </p:txBody>
      </p:sp>
      <p:sp>
        <p:nvSpPr>
          <p:cNvPr id="400415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1788" y="4394200"/>
            <a:ext cx="360362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3</a:t>
            </a:r>
          </a:p>
        </p:txBody>
      </p:sp>
      <p:sp>
        <p:nvSpPr>
          <p:cNvPr id="400416" name="AutoShape 32"/>
          <p:cNvSpPr>
            <a:spLocks noChangeArrowheads="1"/>
          </p:cNvSpPr>
          <p:nvPr/>
        </p:nvSpPr>
        <p:spPr bwMode="auto">
          <a:xfrm>
            <a:off x="6477000" y="4267200"/>
            <a:ext cx="2160588" cy="576263"/>
          </a:xfrm>
          <a:prstGeom prst="wedgeEllipseCallout">
            <a:avLst>
              <a:gd name="adj1" fmla="val -48972"/>
              <a:gd name="adj2" fmla="val 70662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/>
              <a:t>ПОДУМАЙ!</a:t>
            </a:r>
          </a:p>
        </p:txBody>
      </p:sp>
      <p:sp>
        <p:nvSpPr>
          <p:cNvPr id="400417" name="AutoShape 33"/>
          <p:cNvSpPr>
            <a:spLocks noChangeArrowheads="1"/>
          </p:cNvSpPr>
          <p:nvPr/>
        </p:nvSpPr>
        <p:spPr bwMode="auto">
          <a:xfrm>
            <a:off x="6705600" y="3124200"/>
            <a:ext cx="2160588" cy="576263"/>
          </a:xfrm>
          <a:prstGeom prst="wedgeEllipseCallout">
            <a:avLst>
              <a:gd name="adj1" fmla="val -65579"/>
              <a:gd name="adj2" fmla="val 118870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/>
              <a:t>ПОДУМАЙ!</a:t>
            </a:r>
          </a:p>
        </p:txBody>
      </p:sp>
      <p:sp>
        <p:nvSpPr>
          <p:cNvPr id="400418" name="AutoShape 3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29200" y="5791200"/>
            <a:ext cx="2438400" cy="4270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Проверка (2)</a:t>
            </a:r>
            <a:r>
              <a:rPr lang="ru-RU" sz="2400" b="1"/>
              <a:t> </a:t>
            </a:r>
          </a:p>
        </p:txBody>
      </p:sp>
      <p:sp>
        <p:nvSpPr>
          <p:cNvPr id="400420" name="Text Box 36"/>
          <p:cNvSpPr txBox="1">
            <a:spLocks noChangeArrowheads="1"/>
          </p:cNvSpPr>
          <p:nvPr/>
        </p:nvSpPr>
        <p:spPr bwMode="auto">
          <a:xfrm>
            <a:off x="6019800" y="3581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34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400421" name="Text Box 37"/>
          <p:cNvSpPr txBox="1">
            <a:spLocks noChangeArrowheads="1"/>
          </p:cNvSpPr>
          <p:nvPr/>
        </p:nvSpPr>
        <p:spPr bwMode="auto">
          <a:xfrm>
            <a:off x="6019800" y="4495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90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400422" name="AutoShape 3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457200" cy="4572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04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041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00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0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00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041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004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0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00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041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00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0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04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04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0418"/>
                  </p:tgtEl>
                </p:cond>
              </p:nextCondLst>
            </p:seq>
          </p:childTnLst>
        </p:cTn>
      </p:par>
    </p:tnLst>
    <p:bldLst>
      <p:bldP spid="400404" grpId="0" animBg="1"/>
      <p:bldP spid="400406" grpId="0" animBg="1"/>
      <p:bldP spid="400409" grpId="0"/>
      <p:bldP spid="400413" grpId="0" animBg="1"/>
      <p:bldP spid="400416" grpId="0" animBg="1"/>
      <p:bldP spid="400416" grpId="1" animBg="1"/>
      <p:bldP spid="400417" grpId="0" animBg="1"/>
      <p:bldP spid="400417" grpId="1" animBg="1"/>
      <p:bldP spid="4004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697" name="Group 9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70698" name="Freeform 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699" name="Freeform 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0" name="Freeform 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1" name="Freeform 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2" name="Freeform 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3" name="Freeform 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4" name="Freeform 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0705" name="Freeform 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0691" name="Freeform 3"/>
          <p:cNvSpPr>
            <a:spLocks/>
          </p:cNvSpPr>
          <p:nvPr/>
        </p:nvSpPr>
        <p:spPr bwMode="auto">
          <a:xfrm>
            <a:off x="1674813" y="1789113"/>
            <a:ext cx="2557462" cy="21891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11" y="1379"/>
              </a:cxn>
            </a:cxnLst>
            <a:rect l="0" t="0" r="r" b="b"/>
            <a:pathLst>
              <a:path w="1611" h="1379">
                <a:moveTo>
                  <a:pt x="0" y="0"/>
                </a:moveTo>
                <a:lnTo>
                  <a:pt x="1611" y="1379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0693" name="Freeform 5"/>
          <p:cNvSpPr>
            <a:spLocks/>
          </p:cNvSpPr>
          <p:nvPr/>
        </p:nvSpPr>
        <p:spPr bwMode="auto">
          <a:xfrm>
            <a:off x="990600" y="1785938"/>
            <a:ext cx="677863" cy="2417762"/>
          </a:xfrm>
          <a:custGeom>
            <a:avLst/>
            <a:gdLst/>
            <a:ahLst/>
            <a:cxnLst>
              <a:cxn ang="0">
                <a:pos x="427" y="0"/>
              </a:cxn>
              <a:cxn ang="0">
                <a:pos x="0" y="1523"/>
              </a:cxn>
            </a:cxnLst>
            <a:rect l="0" t="0" r="r" b="b"/>
            <a:pathLst>
              <a:path w="427" h="1523">
                <a:moveTo>
                  <a:pt x="427" y="0"/>
                </a:moveTo>
                <a:lnTo>
                  <a:pt x="0" y="1523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0694" name="Text Box 6"/>
          <p:cNvSpPr txBox="1">
            <a:spLocks noChangeArrowheads="1"/>
          </p:cNvSpPr>
          <p:nvPr/>
        </p:nvSpPr>
        <p:spPr bwMode="auto">
          <a:xfrm>
            <a:off x="609600" y="40386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70695" name="Text Box 7"/>
          <p:cNvSpPr txBox="1">
            <a:spLocks noChangeArrowheads="1"/>
          </p:cNvSpPr>
          <p:nvPr/>
        </p:nvSpPr>
        <p:spPr bwMode="auto">
          <a:xfrm>
            <a:off x="4267200" y="38862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370696" name="Text Box 8"/>
          <p:cNvSpPr txBox="1">
            <a:spLocks noChangeArrowheads="1"/>
          </p:cNvSpPr>
          <p:nvPr/>
        </p:nvSpPr>
        <p:spPr bwMode="auto">
          <a:xfrm>
            <a:off x="1371600" y="13716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370706" name="Oval 18"/>
          <p:cNvSpPr>
            <a:spLocks noChangeArrowheads="1"/>
          </p:cNvSpPr>
          <p:nvPr/>
        </p:nvSpPr>
        <p:spPr bwMode="auto">
          <a:xfrm>
            <a:off x="777875" y="1558925"/>
            <a:ext cx="3584575" cy="3527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70709" name="Object 21"/>
          <p:cNvGraphicFramePr>
            <a:graphicFrameLocks noChangeAspect="1"/>
          </p:cNvGraphicFramePr>
          <p:nvPr/>
        </p:nvGraphicFramePr>
        <p:xfrm>
          <a:off x="5130800" y="3224213"/>
          <a:ext cx="127000" cy="241300"/>
        </p:xfrm>
        <a:graphic>
          <a:graphicData uri="http://schemas.openxmlformats.org/presentationml/2006/ole">
            <p:oleObj spid="_x0000_s370709" name="Формула" r:id="rId4" imgW="114120" imgH="215640" progId="Equation.3">
              <p:embed/>
            </p:oleObj>
          </a:graphicData>
        </a:graphic>
      </p:graphicFrame>
      <p:sp>
        <p:nvSpPr>
          <p:cNvPr id="370719" name="Freeform 31"/>
          <p:cNvSpPr>
            <a:spLocks/>
          </p:cNvSpPr>
          <p:nvPr/>
        </p:nvSpPr>
        <p:spPr bwMode="auto">
          <a:xfrm>
            <a:off x="1595438" y="1966913"/>
            <a:ext cx="285750" cy="84137"/>
          </a:xfrm>
          <a:custGeom>
            <a:avLst/>
            <a:gdLst/>
            <a:ahLst/>
            <a:cxnLst>
              <a:cxn ang="0">
                <a:pos x="0" y="42"/>
              </a:cxn>
              <a:cxn ang="0">
                <a:pos x="65" y="53"/>
              </a:cxn>
              <a:cxn ang="0">
                <a:pos x="132" y="42"/>
              </a:cxn>
              <a:cxn ang="0">
                <a:pos x="180" y="0"/>
              </a:cxn>
            </a:cxnLst>
            <a:rect l="0" t="0" r="r" b="b"/>
            <a:pathLst>
              <a:path w="180" h="53">
                <a:moveTo>
                  <a:pt x="0" y="42"/>
                </a:moveTo>
                <a:cubicBezTo>
                  <a:pt x="11" y="45"/>
                  <a:pt x="43" y="53"/>
                  <a:pt x="65" y="53"/>
                </a:cubicBezTo>
                <a:cubicBezTo>
                  <a:pt x="87" y="53"/>
                  <a:pt x="113" y="51"/>
                  <a:pt x="132" y="42"/>
                </a:cubicBezTo>
                <a:cubicBezTo>
                  <a:pt x="151" y="33"/>
                  <a:pt x="170" y="9"/>
                  <a:pt x="1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0720" name="Arc 32"/>
          <p:cNvSpPr>
            <a:spLocks/>
          </p:cNvSpPr>
          <p:nvPr/>
        </p:nvSpPr>
        <p:spPr bwMode="auto">
          <a:xfrm rot="4651424">
            <a:off x="1762918" y="2621757"/>
            <a:ext cx="1757363" cy="3187700"/>
          </a:xfrm>
          <a:custGeom>
            <a:avLst/>
            <a:gdLst>
              <a:gd name="G0" fmla="+- 0 0 0"/>
              <a:gd name="G1" fmla="+- 17831 0 0"/>
              <a:gd name="G2" fmla="+- 21600 0 0"/>
              <a:gd name="T0" fmla="*/ 12191 w 21600"/>
              <a:gd name="T1" fmla="*/ 0 h 38614"/>
              <a:gd name="T2" fmla="*/ 5884 w 21600"/>
              <a:gd name="T3" fmla="*/ 38614 h 38614"/>
              <a:gd name="T4" fmla="*/ 0 w 21600"/>
              <a:gd name="T5" fmla="*/ 17831 h 38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8614" fill="none" extrusionOk="0">
                <a:moveTo>
                  <a:pt x="12190" y="0"/>
                </a:moveTo>
                <a:cubicBezTo>
                  <a:pt x="18078" y="4025"/>
                  <a:pt x="21600" y="10698"/>
                  <a:pt x="21600" y="17831"/>
                </a:cubicBezTo>
                <a:cubicBezTo>
                  <a:pt x="21600" y="27494"/>
                  <a:pt x="15181" y="35981"/>
                  <a:pt x="5884" y="38614"/>
                </a:cubicBezTo>
              </a:path>
              <a:path w="21600" h="38614" stroke="0" extrusionOk="0">
                <a:moveTo>
                  <a:pt x="12190" y="0"/>
                </a:moveTo>
                <a:cubicBezTo>
                  <a:pt x="18078" y="4025"/>
                  <a:pt x="21600" y="10698"/>
                  <a:pt x="21600" y="17831"/>
                </a:cubicBezTo>
                <a:cubicBezTo>
                  <a:pt x="21600" y="27494"/>
                  <a:pt x="15181" y="35981"/>
                  <a:pt x="5884" y="38614"/>
                </a:cubicBezTo>
                <a:lnTo>
                  <a:pt x="0" y="17831"/>
                </a:lnTo>
                <a:close/>
              </a:path>
            </a:pathLst>
          </a:custGeom>
          <a:noFill/>
          <a:ln w="38100">
            <a:solidFill>
              <a:srgbClr val="0033CC"/>
            </a:solidFill>
            <a:round/>
            <a:headEnd type="oval" w="sm" len="sm"/>
            <a:tailEnd type="oval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0727" name="Text Box 39"/>
          <p:cNvSpPr txBox="1">
            <a:spLocks noChangeArrowheads="1"/>
          </p:cNvSpPr>
          <p:nvPr/>
        </p:nvSpPr>
        <p:spPr bwMode="auto">
          <a:xfrm>
            <a:off x="3581400" y="838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Найдите градусную меру угла АВС</a:t>
            </a:r>
          </a:p>
        </p:txBody>
      </p:sp>
      <p:sp>
        <p:nvSpPr>
          <p:cNvPr id="370728" name="Text Box 40"/>
          <p:cNvSpPr txBox="1">
            <a:spLocks noChangeArrowheads="1"/>
          </p:cNvSpPr>
          <p:nvPr/>
        </p:nvSpPr>
        <p:spPr bwMode="auto">
          <a:xfrm>
            <a:off x="2286000" y="3352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0729" name="Freeform 41"/>
          <p:cNvSpPr>
            <a:spLocks/>
          </p:cNvSpPr>
          <p:nvPr/>
        </p:nvSpPr>
        <p:spPr bwMode="auto">
          <a:xfrm>
            <a:off x="990600" y="3276600"/>
            <a:ext cx="3200400" cy="876300"/>
          </a:xfrm>
          <a:custGeom>
            <a:avLst/>
            <a:gdLst/>
            <a:ahLst/>
            <a:cxnLst>
              <a:cxn ang="0">
                <a:pos x="0" y="552"/>
              </a:cxn>
              <a:cxn ang="0">
                <a:pos x="1008" y="0"/>
              </a:cxn>
              <a:cxn ang="0">
                <a:pos x="2016" y="432"/>
              </a:cxn>
            </a:cxnLst>
            <a:rect l="0" t="0" r="r" b="b"/>
            <a:pathLst>
              <a:path w="2016" h="552">
                <a:moveTo>
                  <a:pt x="0" y="552"/>
                </a:moveTo>
                <a:lnTo>
                  <a:pt x="1008" y="0"/>
                </a:lnTo>
                <a:lnTo>
                  <a:pt x="2016" y="43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0690" name="Text Box 2"/>
          <p:cNvSpPr txBox="1">
            <a:spLocks noChangeArrowheads="1"/>
          </p:cNvSpPr>
          <p:nvPr/>
        </p:nvSpPr>
        <p:spPr bwMode="auto">
          <a:xfrm>
            <a:off x="2198688" y="2841625"/>
            <a:ext cx="757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370707" name="Oval 19"/>
          <p:cNvSpPr>
            <a:spLocks noChangeArrowheads="1"/>
          </p:cNvSpPr>
          <p:nvPr/>
        </p:nvSpPr>
        <p:spPr bwMode="auto">
          <a:xfrm>
            <a:off x="2514600" y="3213100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0730" name="Text Box 42"/>
          <p:cNvSpPr txBox="1">
            <a:spLocks noChangeArrowheads="1"/>
          </p:cNvSpPr>
          <p:nvPr/>
        </p:nvSpPr>
        <p:spPr bwMode="auto">
          <a:xfrm>
            <a:off x="2286000" y="3352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0731" name="Text Box 43"/>
          <p:cNvSpPr txBox="1">
            <a:spLocks noChangeArrowheads="1"/>
          </p:cNvSpPr>
          <p:nvPr/>
        </p:nvSpPr>
        <p:spPr bwMode="auto">
          <a:xfrm>
            <a:off x="2438400" y="51054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55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0732" name="Text Box 44"/>
          <p:cNvSpPr txBox="1">
            <a:spLocks noChangeArrowheads="1"/>
          </p:cNvSpPr>
          <p:nvPr/>
        </p:nvSpPr>
        <p:spPr bwMode="auto">
          <a:xfrm>
            <a:off x="6019800" y="4648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55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370733" name="AutoShape 4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0200" y="44958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3</a:t>
            </a:r>
          </a:p>
        </p:txBody>
      </p:sp>
      <p:sp>
        <p:nvSpPr>
          <p:cNvPr id="370734" name="AutoShape 46"/>
          <p:cNvSpPr>
            <a:spLocks noChangeArrowheads="1"/>
          </p:cNvSpPr>
          <p:nvPr/>
        </p:nvSpPr>
        <p:spPr bwMode="auto">
          <a:xfrm>
            <a:off x="6858000" y="4038600"/>
            <a:ext cx="1944688" cy="720725"/>
          </a:xfrm>
          <a:prstGeom prst="wedgeEllipseCallout">
            <a:avLst>
              <a:gd name="adj1" fmla="val -60449"/>
              <a:gd name="adj2" fmla="val 99120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ВЕРНО!</a:t>
            </a:r>
          </a:p>
        </p:txBody>
      </p:sp>
      <p:sp>
        <p:nvSpPr>
          <p:cNvPr id="370735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0200" y="3413125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2</a:t>
            </a:r>
          </a:p>
        </p:txBody>
      </p:sp>
      <p:sp>
        <p:nvSpPr>
          <p:cNvPr id="370736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410200" y="24384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1</a:t>
            </a:r>
          </a:p>
        </p:txBody>
      </p:sp>
      <p:sp>
        <p:nvSpPr>
          <p:cNvPr id="370737" name="AutoShape 49"/>
          <p:cNvSpPr>
            <a:spLocks noChangeArrowheads="1"/>
          </p:cNvSpPr>
          <p:nvPr/>
        </p:nvSpPr>
        <p:spPr bwMode="auto">
          <a:xfrm>
            <a:off x="6400800" y="2133600"/>
            <a:ext cx="2160588" cy="576263"/>
          </a:xfrm>
          <a:prstGeom prst="wedgeEllipseCallout">
            <a:avLst>
              <a:gd name="adj1" fmla="val -48972"/>
              <a:gd name="adj2" fmla="val 70662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/>
              <a:t>ПОДУМАЙ!</a:t>
            </a:r>
          </a:p>
        </p:txBody>
      </p:sp>
      <p:sp>
        <p:nvSpPr>
          <p:cNvPr id="370738" name="AutoShape 50"/>
          <p:cNvSpPr>
            <a:spLocks noChangeArrowheads="1"/>
          </p:cNvSpPr>
          <p:nvPr/>
        </p:nvSpPr>
        <p:spPr bwMode="auto">
          <a:xfrm>
            <a:off x="6705600" y="3124200"/>
            <a:ext cx="2160588" cy="576263"/>
          </a:xfrm>
          <a:prstGeom prst="wedgeEllipseCallout">
            <a:avLst>
              <a:gd name="adj1" fmla="val -65579"/>
              <a:gd name="adj2" fmla="val 118870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/>
              <a:t>ПОДУМАЙ!</a:t>
            </a:r>
          </a:p>
        </p:txBody>
      </p:sp>
      <p:sp>
        <p:nvSpPr>
          <p:cNvPr id="370739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791200"/>
            <a:ext cx="2286000" cy="4270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Проверка (2)</a:t>
            </a:r>
            <a:r>
              <a:rPr lang="ru-RU" sz="2400" b="1"/>
              <a:t> </a:t>
            </a:r>
          </a:p>
        </p:txBody>
      </p:sp>
      <p:sp>
        <p:nvSpPr>
          <p:cNvPr id="370740" name="Text Box 52"/>
          <p:cNvSpPr txBox="1">
            <a:spLocks noChangeArrowheads="1"/>
          </p:cNvSpPr>
          <p:nvPr/>
        </p:nvSpPr>
        <p:spPr bwMode="auto">
          <a:xfrm>
            <a:off x="5867400" y="3505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110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370741" name="Text Box 53"/>
          <p:cNvSpPr txBox="1">
            <a:spLocks noChangeArrowheads="1"/>
          </p:cNvSpPr>
          <p:nvPr/>
        </p:nvSpPr>
        <p:spPr bwMode="auto">
          <a:xfrm>
            <a:off x="5943600" y="2514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50</a:t>
            </a:r>
            <a:r>
              <a:rPr lang="ru-RU" sz="2400" baseline="30000"/>
              <a:t>0</a:t>
            </a:r>
            <a:endParaRPr lang="ru-RU" sz="2400"/>
          </a:p>
        </p:txBody>
      </p:sp>
      <p:sp>
        <p:nvSpPr>
          <p:cNvPr id="370742" name="AutoShape 5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5791200"/>
            <a:ext cx="457200" cy="4572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0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073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707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70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073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70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70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073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70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85185E-6 L 0.00834 0.24445 " pathEditMode="relative" ptsTypes="AA">
                                      <p:cBhvr>
                                        <p:cTn id="35" dur="2000" fill="hold"/>
                                        <p:tgtEl>
                                          <p:spTgt spid="3707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70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70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-0.01111 L -0.09167 -0.4400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70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-215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0" fill="hold"/>
                                        <p:tgtEl>
                                          <p:spTgt spid="370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0739"/>
                  </p:tgtEl>
                </p:cond>
              </p:nextCondLst>
            </p:seq>
          </p:childTnLst>
        </p:cTn>
      </p:par>
    </p:tnLst>
    <p:bldLst>
      <p:bldP spid="370720" grpId="0" animBg="1"/>
      <p:bldP spid="370730" grpId="0"/>
      <p:bldP spid="370730" grpId="1"/>
      <p:bldP spid="370731" grpId="0"/>
      <p:bldP spid="370731" grpId="1"/>
      <p:bldP spid="370731" grpId="2"/>
      <p:bldP spid="370734" grpId="0" animBg="1"/>
      <p:bldP spid="370737" grpId="0" animBg="1"/>
      <p:bldP spid="370737" grpId="1" animBg="1"/>
      <p:bldP spid="370738" grpId="0" animBg="1"/>
      <p:bldP spid="370738" grpId="1" animBg="1"/>
      <p:bldP spid="3707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882" name="Group 2"/>
          <p:cNvGrpSpPr>
            <a:grpSpLocks/>
          </p:cNvGrpSpPr>
          <p:nvPr/>
        </p:nvGrpSpPr>
        <p:grpSpPr bwMode="auto"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78883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4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5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6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7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8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89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890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8892" name="Text Box 12"/>
          <p:cNvSpPr txBox="1">
            <a:spLocks noChangeArrowheads="1"/>
          </p:cNvSpPr>
          <p:nvPr/>
        </p:nvSpPr>
        <p:spPr bwMode="auto">
          <a:xfrm>
            <a:off x="762000" y="43434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3810000" y="17526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2514600" y="51054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378895" name="Oval 15"/>
          <p:cNvSpPr>
            <a:spLocks noChangeArrowheads="1"/>
          </p:cNvSpPr>
          <p:nvPr/>
        </p:nvSpPr>
        <p:spPr bwMode="auto">
          <a:xfrm>
            <a:off x="777875" y="1558925"/>
            <a:ext cx="3584575" cy="3527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78896" name="Object 16"/>
          <p:cNvGraphicFramePr>
            <a:graphicFrameLocks noChangeAspect="1"/>
          </p:cNvGraphicFramePr>
          <p:nvPr/>
        </p:nvGraphicFramePr>
        <p:xfrm>
          <a:off x="5130800" y="3224213"/>
          <a:ext cx="127000" cy="241300"/>
        </p:xfrm>
        <a:graphic>
          <a:graphicData uri="http://schemas.openxmlformats.org/presentationml/2006/ole">
            <p:oleObj spid="_x0000_s378896" name="Формула" r:id="rId4" imgW="114120" imgH="215640" progId="Equation.3">
              <p:embed/>
            </p:oleObj>
          </a:graphicData>
        </a:graphic>
      </p:graphicFrame>
      <p:sp>
        <p:nvSpPr>
          <p:cNvPr id="378897" name="Freeform 17"/>
          <p:cNvSpPr>
            <a:spLocks/>
          </p:cNvSpPr>
          <p:nvPr/>
        </p:nvSpPr>
        <p:spPr bwMode="auto">
          <a:xfrm>
            <a:off x="2514600" y="4875213"/>
            <a:ext cx="457200" cy="111125"/>
          </a:xfrm>
          <a:custGeom>
            <a:avLst/>
            <a:gdLst/>
            <a:ahLst/>
            <a:cxnLst>
              <a:cxn ang="0">
                <a:pos x="288" y="70"/>
              </a:cxn>
              <a:cxn ang="0">
                <a:pos x="192" y="16"/>
              </a:cxn>
              <a:cxn ang="0">
                <a:pos x="98" y="7"/>
              </a:cxn>
              <a:cxn ang="0">
                <a:pos x="0" y="58"/>
              </a:cxn>
            </a:cxnLst>
            <a:rect l="0" t="0" r="r" b="b"/>
            <a:pathLst>
              <a:path w="288" h="70">
                <a:moveTo>
                  <a:pt x="288" y="70"/>
                </a:moveTo>
                <a:cubicBezTo>
                  <a:pt x="272" y="61"/>
                  <a:pt x="224" y="27"/>
                  <a:pt x="192" y="16"/>
                </a:cubicBezTo>
                <a:cubicBezTo>
                  <a:pt x="160" y="5"/>
                  <a:pt x="130" y="0"/>
                  <a:pt x="98" y="7"/>
                </a:cubicBezTo>
                <a:cubicBezTo>
                  <a:pt x="66" y="14"/>
                  <a:pt x="20" y="47"/>
                  <a:pt x="0" y="58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898" name="Text Box 18"/>
          <p:cNvSpPr txBox="1">
            <a:spLocks noChangeArrowheads="1"/>
          </p:cNvSpPr>
          <p:nvPr/>
        </p:nvSpPr>
        <p:spPr bwMode="auto">
          <a:xfrm>
            <a:off x="3581400" y="838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</a:rPr>
              <a:t>Найдите градусную меру угла АВС</a:t>
            </a:r>
          </a:p>
        </p:txBody>
      </p:sp>
      <p:sp>
        <p:nvSpPr>
          <p:cNvPr id="378899" name="Text Box 19"/>
          <p:cNvSpPr txBox="1">
            <a:spLocks noChangeArrowheads="1"/>
          </p:cNvSpPr>
          <p:nvPr/>
        </p:nvSpPr>
        <p:spPr bwMode="auto">
          <a:xfrm>
            <a:off x="3352800" y="23463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03" name="Text Box 23"/>
          <p:cNvSpPr txBox="1">
            <a:spLocks noChangeArrowheads="1"/>
          </p:cNvSpPr>
          <p:nvPr/>
        </p:nvSpPr>
        <p:spPr bwMode="auto">
          <a:xfrm>
            <a:off x="3200400" y="23622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05" name="Arc 25"/>
          <p:cNvSpPr>
            <a:spLocks/>
          </p:cNvSpPr>
          <p:nvPr/>
        </p:nvSpPr>
        <p:spPr bwMode="auto">
          <a:xfrm rot="4651424">
            <a:off x="1540669" y="3061494"/>
            <a:ext cx="1757362" cy="2419350"/>
          </a:xfrm>
          <a:custGeom>
            <a:avLst/>
            <a:gdLst>
              <a:gd name="G0" fmla="+- 0 0 0"/>
              <a:gd name="G1" fmla="+- 10356 0 0"/>
              <a:gd name="G2" fmla="+- 21600 0 0"/>
              <a:gd name="T0" fmla="*/ 18955 w 21600"/>
              <a:gd name="T1" fmla="*/ 0 h 29302"/>
              <a:gd name="T2" fmla="*/ 10373 w 21600"/>
              <a:gd name="T3" fmla="*/ 29302 h 29302"/>
              <a:gd name="T4" fmla="*/ 0 w 21600"/>
              <a:gd name="T5" fmla="*/ 10356 h 29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9302" fill="none" extrusionOk="0">
                <a:moveTo>
                  <a:pt x="18955" y="-1"/>
                </a:moveTo>
                <a:cubicBezTo>
                  <a:pt x="20690" y="3175"/>
                  <a:pt x="21600" y="6736"/>
                  <a:pt x="21600" y="10356"/>
                </a:cubicBezTo>
                <a:cubicBezTo>
                  <a:pt x="21600" y="18248"/>
                  <a:pt x="17295" y="25512"/>
                  <a:pt x="10373" y="29302"/>
                </a:cubicBezTo>
              </a:path>
              <a:path w="21600" h="29302" stroke="0" extrusionOk="0">
                <a:moveTo>
                  <a:pt x="18955" y="-1"/>
                </a:moveTo>
                <a:cubicBezTo>
                  <a:pt x="20690" y="3175"/>
                  <a:pt x="21600" y="6736"/>
                  <a:pt x="21600" y="10356"/>
                </a:cubicBezTo>
                <a:cubicBezTo>
                  <a:pt x="21600" y="18248"/>
                  <a:pt x="17295" y="25512"/>
                  <a:pt x="10373" y="29302"/>
                </a:cubicBezTo>
                <a:lnTo>
                  <a:pt x="0" y="10356"/>
                </a:lnTo>
                <a:close/>
              </a:path>
            </a:pathLst>
          </a:custGeom>
          <a:noFill/>
          <a:ln w="38100">
            <a:solidFill>
              <a:srgbClr val="0066CC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8910" name="Freeform 30"/>
          <p:cNvSpPr>
            <a:spLocks/>
          </p:cNvSpPr>
          <p:nvPr/>
        </p:nvSpPr>
        <p:spPr bwMode="auto">
          <a:xfrm>
            <a:off x="1219200" y="2082800"/>
            <a:ext cx="2641600" cy="2997200"/>
          </a:xfrm>
          <a:custGeom>
            <a:avLst/>
            <a:gdLst/>
            <a:ahLst/>
            <a:cxnLst>
              <a:cxn ang="0">
                <a:pos x="0" y="1520"/>
              </a:cxn>
              <a:cxn ang="0">
                <a:pos x="1664" y="0"/>
              </a:cxn>
              <a:cxn ang="0">
                <a:pos x="1584" y="1616"/>
              </a:cxn>
              <a:cxn ang="0">
                <a:pos x="976" y="1888"/>
              </a:cxn>
              <a:cxn ang="0">
                <a:pos x="0" y="1520"/>
              </a:cxn>
            </a:cxnLst>
            <a:rect l="0" t="0" r="r" b="b"/>
            <a:pathLst>
              <a:path w="1664" h="1888">
                <a:moveTo>
                  <a:pt x="0" y="1520"/>
                </a:moveTo>
                <a:lnTo>
                  <a:pt x="1664" y="0"/>
                </a:lnTo>
                <a:lnTo>
                  <a:pt x="1584" y="1616"/>
                </a:lnTo>
                <a:lnTo>
                  <a:pt x="976" y="1888"/>
                </a:lnTo>
                <a:lnTo>
                  <a:pt x="0" y="1520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11" name="Text Box 31"/>
          <p:cNvSpPr txBox="1">
            <a:spLocks noChangeArrowheads="1"/>
          </p:cNvSpPr>
          <p:nvPr/>
        </p:nvSpPr>
        <p:spPr bwMode="auto">
          <a:xfrm>
            <a:off x="3733800" y="46482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378906" name="Arc 26"/>
          <p:cNvSpPr>
            <a:spLocks/>
          </p:cNvSpPr>
          <p:nvPr/>
        </p:nvSpPr>
        <p:spPr bwMode="auto">
          <a:xfrm rot="4637729">
            <a:off x="906463" y="1439863"/>
            <a:ext cx="3290887" cy="3563937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31545 w 40455"/>
              <a:gd name="T1" fmla="*/ 40774 h 43200"/>
              <a:gd name="T2" fmla="*/ 40455 w 40455"/>
              <a:gd name="T3" fmla="*/ 11061 h 43200"/>
              <a:gd name="T4" fmla="*/ 21600 w 40455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455" h="43200" fill="none" extrusionOk="0">
                <a:moveTo>
                  <a:pt x="31545" y="40774"/>
                </a:moveTo>
                <a:cubicBezTo>
                  <a:pt x="28472" y="42368"/>
                  <a:pt x="25061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424" y="-1"/>
                  <a:pt x="36637" y="4231"/>
                  <a:pt x="40454" y="11061"/>
                </a:cubicBezTo>
              </a:path>
              <a:path w="40455" h="43200" stroke="0" extrusionOk="0">
                <a:moveTo>
                  <a:pt x="31545" y="40774"/>
                </a:moveTo>
                <a:cubicBezTo>
                  <a:pt x="28472" y="42368"/>
                  <a:pt x="25061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424" y="-1"/>
                  <a:pt x="36637" y="4231"/>
                  <a:pt x="40454" y="11061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8912" name="Text Box 32"/>
          <p:cNvSpPr txBox="1">
            <a:spLocks noChangeArrowheads="1"/>
          </p:cNvSpPr>
          <p:nvPr/>
        </p:nvSpPr>
        <p:spPr bwMode="auto">
          <a:xfrm>
            <a:off x="1981200" y="51816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26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13" name="Text Box 33"/>
          <p:cNvSpPr txBox="1">
            <a:spLocks noChangeArrowheads="1"/>
          </p:cNvSpPr>
          <p:nvPr/>
        </p:nvSpPr>
        <p:spPr bwMode="auto">
          <a:xfrm>
            <a:off x="2057400" y="1066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ru-RU" sz="2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01" name="Text Box 21"/>
          <p:cNvSpPr txBox="1">
            <a:spLocks noChangeArrowheads="1"/>
          </p:cNvSpPr>
          <p:nvPr/>
        </p:nvSpPr>
        <p:spPr bwMode="auto">
          <a:xfrm>
            <a:off x="2209800" y="3276600"/>
            <a:ext cx="757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    О</a:t>
            </a:r>
          </a:p>
        </p:txBody>
      </p:sp>
      <p:sp>
        <p:nvSpPr>
          <p:cNvPr id="378902" name="Oval 22"/>
          <p:cNvSpPr>
            <a:spLocks noChangeArrowheads="1"/>
          </p:cNvSpPr>
          <p:nvPr/>
        </p:nvSpPr>
        <p:spPr bwMode="auto">
          <a:xfrm>
            <a:off x="2514600" y="3213100"/>
            <a:ext cx="109538" cy="1095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13334 0.4155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789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20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378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7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44 L -3.33333E-6 -0.591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3789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4166 0.504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25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3" grpId="0"/>
      <p:bldP spid="378903" grpId="1"/>
      <p:bldP spid="378903" grpId="2"/>
      <p:bldP spid="378905" grpId="0" animBg="1"/>
      <p:bldP spid="378906" grpId="0" animBg="1"/>
      <p:bldP spid="378912" grpId="0"/>
      <p:bldP spid="378912" grpId="1"/>
      <p:bldP spid="378912" grpId="2"/>
      <p:bldP spid="378913" grpId="0"/>
      <p:bldP spid="378913" grpId="1"/>
      <p:bldP spid="378913" grpId="2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3493</TotalTime>
  <Words>315</Words>
  <Application>Microsoft Office PowerPoint</Application>
  <PresentationFormat>Экран (4:3)</PresentationFormat>
  <Paragraphs>145</Paragraphs>
  <Slides>11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Тихон</dc:creator>
  <cp:lastModifiedBy>Тихон</cp:lastModifiedBy>
  <cp:revision>208</cp:revision>
  <cp:lastPrinted>1601-01-01T00:00:00Z</cp:lastPrinted>
  <dcterms:created xsi:type="dcterms:W3CDTF">1601-01-01T00:00:00Z</dcterms:created>
  <dcterms:modified xsi:type="dcterms:W3CDTF">2013-12-05T18:15:30Z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