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73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4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3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4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1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78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8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2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0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7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4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45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7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7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BA3D72-B0B4-4B74-AE52-4561C53E0F36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81B4C5-8FA4-4205-8C79-0E848830A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1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1946" y="696035"/>
            <a:ext cx="9426054" cy="5554639"/>
          </a:xfrm>
        </p:spPr>
        <p:txBody>
          <a:bodyPr>
            <a:normAutofit fontScale="90000"/>
          </a:bodyPr>
          <a:lstStyle/>
          <a:p>
            <a:pPr algn="ctr">
              <a:lnSpc>
                <a:spcPct val="95000"/>
              </a:lnSpc>
            </a:pPr>
            <a:r>
              <a:rPr lang="ru-RU" altLang="ru-RU" sz="3600" b="1" dirty="0" smtClean="0">
                <a:solidFill>
                  <a:srgbClr val="99284C"/>
                </a:solidFill>
                <a:latin typeface="Times New Roman" panose="02020603050405020304" pitchFamily="18" charset="0"/>
              </a:rPr>
              <a:t>    Старшая </a:t>
            </a:r>
            <a:r>
              <a:rPr lang="ru-RU" altLang="ru-RU" sz="3600" b="1" dirty="0">
                <a:solidFill>
                  <a:srgbClr val="99284C"/>
                </a:solidFill>
                <a:latin typeface="Times New Roman" panose="02020603050405020304" pitchFamily="18" charset="0"/>
              </a:rPr>
              <a:t>группа</a:t>
            </a:r>
            <a:br>
              <a:rPr lang="ru-RU" altLang="ru-RU" sz="3600" b="1" dirty="0">
                <a:solidFill>
                  <a:srgbClr val="99284C"/>
                </a:solidFill>
                <a:latin typeface="Times New Roman" panose="02020603050405020304" pitchFamily="18" charset="0"/>
              </a:rPr>
            </a:br>
            <a:r>
              <a:rPr lang="ru-RU" altLang="ru-RU" sz="3100" b="1" dirty="0">
                <a:solidFill>
                  <a:srgbClr val="99284C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3100" b="1" dirty="0" smtClean="0">
                <a:solidFill>
                  <a:srgbClr val="99284C"/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ru-RU" sz="3100" b="1" dirty="0">
                <a:solidFill>
                  <a:srgbClr val="33CC66"/>
                </a:solidFill>
                <a:latin typeface="Times New Roman" panose="02020603050405020304" pitchFamily="18" charset="0"/>
              </a:rPr>
              <a:t>«Почемучки»</a:t>
            </a:r>
            <a:br>
              <a:rPr lang="ru-RU" altLang="ru-RU" sz="3100" b="1" dirty="0">
                <a:solidFill>
                  <a:srgbClr val="33CC66"/>
                </a:solidFill>
                <a:latin typeface="Times New Roman" panose="02020603050405020304" pitchFamily="18" charset="0"/>
              </a:rPr>
            </a:br>
            <a:r>
              <a:rPr lang="ru-RU" altLang="ru-RU" sz="3100" b="1" dirty="0">
                <a:solidFill>
                  <a:srgbClr val="33CC66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3100" b="1" dirty="0" smtClean="0">
                <a:solidFill>
                  <a:srgbClr val="33CC66"/>
                </a:solidFill>
                <a:latin typeface="Times New Roman" panose="02020603050405020304" pitchFamily="18" charset="0"/>
              </a:rPr>
              <a:t>       </a:t>
            </a:r>
            <a:r>
              <a:rPr lang="ru-RU" altLang="ru-RU" sz="31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Проект:</a:t>
            </a:r>
            <a:r>
              <a:rPr lang="ru-RU" altLang="ru-RU" sz="3100" b="1" dirty="0">
                <a:solidFill>
                  <a:srgbClr val="99284C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100" b="1" dirty="0">
                <a:solidFill>
                  <a:srgbClr val="99284C"/>
                </a:solidFill>
                <a:latin typeface="Times New Roman" panose="02020603050405020304" pitchFamily="18" charset="0"/>
              </a:rPr>
            </a:br>
            <a:r>
              <a:rPr lang="ru-RU" altLang="ru-RU" sz="3100" b="1" dirty="0">
                <a:solidFill>
                  <a:srgbClr val="99284C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ru-RU" sz="3100" b="1" dirty="0" smtClean="0">
                <a:solidFill>
                  <a:srgbClr val="99284C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Зажги свою звезду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!»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alt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altLang="ru-RU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alt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   </a:t>
            </a:r>
            <a:r>
              <a:rPr lang="ru-RU" altLang="ru-RU" sz="2200" b="1" dirty="0" smtClean="0">
                <a:latin typeface="Times New Roman" panose="02020603050405020304" pitchFamily="18" charset="0"/>
              </a:rPr>
              <a:t>Выполнили: Лавренко Т.В</a:t>
            </a:r>
            <a:br>
              <a:rPr lang="ru-RU" altLang="ru-RU" sz="2200" b="1" dirty="0" smtClean="0">
                <a:latin typeface="Times New Roman" panose="02020603050405020304" pitchFamily="18" charset="0"/>
              </a:rPr>
            </a:br>
            <a:r>
              <a:rPr lang="ru-RU" altLang="ru-RU" sz="2200" b="1" dirty="0" smtClean="0">
                <a:latin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r>
              <a:rPr lang="ru-RU" altLang="ru-RU" sz="2200" b="1" dirty="0" err="1" smtClean="0">
                <a:latin typeface="Times New Roman" panose="02020603050405020304" pitchFamily="18" charset="0"/>
              </a:rPr>
              <a:t>Булашова</a:t>
            </a:r>
            <a:r>
              <a:rPr lang="ru-RU" altLang="ru-RU" sz="2200" b="1" dirty="0" smtClean="0">
                <a:latin typeface="Times New Roman" panose="02020603050405020304" pitchFamily="18" charset="0"/>
              </a:rPr>
              <a:t> С.А</a:t>
            </a:r>
            <a:br>
              <a:rPr lang="ru-RU" altLang="ru-RU" sz="2200" b="1" dirty="0" smtClean="0">
                <a:latin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</a:rPr>
              <a:t/>
            </a:r>
            <a:br>
              <a:rPr lang="ru-RU" altLang="ru-RU" sz="2200" b="1" dirty="0">
                <a:latin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ru-RU" sz="3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5" y="846162"/>
            <a:ext cx="4099422" cy="47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0155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программа организации деятельности по проекту по месяцам: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920897"/>
              </p:ext>
            </p:extLst>
          </p:nvPr>
        </p:nvGraphicFramePr>
        <p:xfrm>
          <a:off x="1883391" y="1678674"/>
          <a:ext cx="9116705" cy="438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132"/>
                <a:gridCol w="5760573"/>
              </a:tblGrid>
              <a:tr h="5476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Месяц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Тема месяца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6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Я-юный житель города Нефтеюганска»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6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Я и моя семья. Традиции моей семьи»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6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У меня растут года…..»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6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«Экспедиция за добрыми поступками»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6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Маленькие рыцари»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6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Маленькие принцессы»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6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Я-это звучит гордо!»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51931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Игра-телешоу 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о своей семье»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2" y="2197100"/>
            <a:ext cx="3166282" cy="3365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75" y="2009103"/>
            <a:ext cx="3452883" cy="3995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8" y="1701799"/>
            <a:ext cx="3684445" cy="45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45660"/>
            <a:ext cx="10018713" cy="81886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семейного творчества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1173707"/>
            <a:ext cx="5704764" cy="53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78976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Фотопортфолио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детей « Что я знаю о себе!»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210937"/>
            <a:ext cx="3921456" cy="3875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38" y="1672899"/>
            <a:ext cx="3765419" cy="35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595" y="685800"/>
            <a:ext cx="10247430" cy="992875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фотопортфолио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себе (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вкусы, интересы, увлечения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1910686"/>
            <a:ext cx="3521123" cy="4094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7" y="2429300"/>
            <a:ext cx="3248168" cy="4121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8" y="1910686"/>
            <a:ext cx="3343701" cy="40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36978"/>
            <a:ext cx="10018714" cy="55955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Уголок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«Здравствуйте, я пришёл!»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Я выбираю сам!»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</a:t>
            </a:r>
            <a:b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моих увлечений»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2" y="1965277"/>
            <a:ext cx="3985569" cy="3916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1651380"/>
            <a:ext cx="4776718" cy="48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5193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настроения: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«Острова настроения»    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Ромашка комплиментов для именинника»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2" y="1749301"/>
            <a:ext cx="4275044" cy="41465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1749301"/>
            <a:ext cx="4176215" cy="41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607" y="191069"/>
            <a:ext cx="5718411" cy="59094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ерево звёзд»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«Юные архитекторы»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«Помощники»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«Рукодельники»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«Юные натуралисты»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«Спортсмены»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«Верные друзья»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«Модницы-красавицы»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«Юные художники»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«Юные читатели»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«Мечтатели»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34" y="1132764"/>
            <a:ext cx="3957851" cy="49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413" y="685800"/>
            <a:ext cx="10356612" cy="1074761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дела наших родителей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«Сундучок добрых дел»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1" y="2115402"/>
            <a:ext cx="4189861" cy="42717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4" y="1760561"/>
            <a:ext cx="4531056" cy="46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243" y="1037230"/>
            <a:ext cx="10233782" cy="184244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13" y="3002508"/>
            <a:ext cx="4697753" cy="29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9" y="395785"/>
            <a:ext cx="10972800" cy="6168788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5-6 лет не всегда адекватно могут выразить свои мысли, чувства, ощущения, что является препятствием для установления полноценного контакта между взрослым и ребенком. Дети не умеют взаимодействовать друг с другом, договариваться.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старшей группы, воспитатели, родители.</a:t>
            </a: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ребенка позитивно общаться позволяет ему комфортно жить в обществе людей; благодаря общению ребенок не только познает другого человека (взрослого или сверстника), но и самого себя. В социальном развитии ребенка-дошкольника ведущую роль играют коммуникативные способности. Они позволяют различать те или иные ситуации общения, понимать состояние других людей в данных ситуациях и на основе этого адекватно выстраивать свое поведение. Особую важность эта проблема приобретает в настоящее время. Всё чаще взрослые стали сталкиваться с нарушениями в сфере общения, а также с недостаточным развитием нравственно-эмоциональной сферы детей.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состоит в том что отношения с другими людьми зарождаются и наиболее интенсивно развиваются в дошкольном возрасте. От того, как сложатся отношения ребёнка в первом в его жизни коллективе – группе детского сада – во многом зависит последующий путь его личностного и социального развития, а значит и его дальнейшая судьба. Дошкольный возраст чрезвычайно благоприятен для овладения коммуникативными навыками. Дети в этом возрасте отличаются особой чуткостью к языковым явлениям, у них появляется интерес к осмыслению своего речевого опыта, решению коммуникативных задач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наглядные, словесные, практические, игровые.</a:t>
            </a: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alt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en-US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(октябрь-апрель)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5845" y="889844"/>
            <a:ext cx="98536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социально-коммуникативного воспитания у детей старшего дошкольного возраста.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1.Создать условия для раскрытия индивидуальных способностей детей старшего дошкольного возраста по социально-коммуникативному развитию.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эмоциональную сферу ребёнка, формировать коммуникативные умения и навыки.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3.Способствовать повышению самооценки воспитанников.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4.Привлекать родителей к тесному сотрудничеству по работе над проектом.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1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255593"/>
            <a:ext cx="10018713" cy="887105"/>
          </a:xfrm>
        </p:spPr>
        <p:txBody>
          <a:bodyPr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Ожидаемые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результаты:</a:t>
            </a:r>
            <a:b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815152"/>
            <a:ext cx="9597671" cy="4094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созданы условия для раскрытия индивидуальных способностей детей старшего дошкольного возраста по социально-коммуникативному развитию.</a:t>
            </a:r>
            <a:b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сформированы коммуникативные умения и навыки.</a:t>
            </a:r>
            <a:b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значительно повысилась самооценка воспитанников.</a:t>
            </a:r>
            <a:b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привлечены родители к тесному сотрудничеству по работе над проектом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99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9734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Times New Roman" panose="02020603050405020304" pitchFamily="18" charset="0"/>
              </a:rPr>
              <a:t> </a:t>
            </a:r>
            <a:r>
              <a:rPr lang="ru-RU" altLang="ru-RU" sz="2700" b="1" u="sng" dirty="0">
                <a:latin typeface="Times New Roman" panose="02020603050405020304" pitchFamily="18" charset="0"/>
              </a:rPr>
              <a:t>Этапы работы по проекту:</a:t>
            </a:r>
            <a:br>
              <a:rPr lang="ru-RU" altLang="ru-RU" sz="2700" b="1" u="sng" dirty="0">
                <a:latin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460311"/>
            <a:ext cx="9829683" cy="4872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1.Подготовительный этап:</a:t>
            </a:r>
          </a:p>
          <a:p>
            <a:pPr marL="0" indent="0">
              <a:buNone/>
            </a:pPr>
            <a:r>
              <a:rPr lang="ru-RU" altLang="ru-RU" sz="2800" b="1" dirty="0">
                <a:latin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</a:rPr>
              <a:t>Цель:</a:t>
            </a:r>
            <a:r>
              <a:rPr lang="ru-RU" altLang="ru-RU" sz="2800" b="1" dirty="0">
                <a:latin typeface="Times New Roman" panose="02020603050405020304" pitchFamily="18" charset="0"/>
              </a:rPr>
              <a:t> </a:t>
            </a:r>
            <a:r>
              <a:rPr lang="en-US" altLang="ru-RU" sz="2200" dirty="0" err="1">
                <a:latin typeface="Times New Roman" panose="02020603050405020304" pitchFamily="18" charset="0"/>
              </a:rPr>
              <a:t>уточнить</a:t>
            </a:r>
            <a:r>
              <a:rPr lang="en-US" altLang="ru-RU" sz="2200" dirty="0">
                <a:latin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</a:rPr>
              <a:t> </a:t>
            </a:r>
            <a:r>
              <a:rPr lang="en-US" altLang="ru-RU" sz="2200" dirty="0" err="1">
                <a:latin typeface="Times New Roman" panose="02020603050405020304" pitchFamily="18" charset="0"/>
              </a:rPr>
              <a:t>представления</a:t>
            </a:r>
            <a:r>
              <a:rPr lang="ru-RU" altLang="ru-RU" sz="2200" dirty="0">
                <a:latin typeface="Times New Roman" panose="02020603050405020304" pitchFamily="18" charset="0"/>
              </a:rPr>
              <a:t> о воспитанниках</a:t>
            </a:r>
            <a:r>
              <a:rPr lang="en-US" altLang="ru-RU" sz="2200" dirty="0">
                <a:latin typeface="Times New Roman" panose="02020603050405020304" pitchFamily="18" charset="0"/>
              </a:rPr>
              <a:t>, </a:t>
            </a:r>
            <a:r>
              <a:rPr lang="ru-RU" altLang="ru-RU" sz="2200" dirty="0">
                <a:latin typeface="Times New Roman" panose="02020603050405020304" pitchFamily="18" charset="0"/>
              </a:rPr>
              <a:t>их индивидуальных и личностных особенностях, </a:t>
            </a:r>
            <a:r>
              <a:rPr lang="en-US" altLang="ru-RU" sz="2200" dirty="0" err="1">
                <a:latin typeface="Times New Roman" panose="02020603050405020304" pitchFamily="18" charset="0"/>
              </a:rPr>
              <a:t>т.е</a:t>
            </a:r>
            <a:r>
              <a:rPr lang="en-US" altLang="ru-RU" sz="2200" dirty="0">
                <a:latin typeface="Times New Roman" panose="02020603050405020304" pitchFamily="18" charset="0"/>
              </a:rPr>
              <a:t>. </a:t>
            </a:r>
            <a:r>
              <a:rPr lang="en-US" altLang="ru-RU" sz="2200" dirty="0" err="1">
                <a:latin typeface="Times New Roman" panose="02020603050405020304" pitchFamily="18" charset="0"/>
              </a:rPr>
              <a:t>их</a:t>
            </a:r>
            <a:r>
              <a:rPr lang="en-US" altLang="ru-RU" sz="2200" dirty="0">
                <a:latin typeface="Times New Roman" panose="02020603050405020304" pitchFamily="18" charset="0"/>
              </a:rPr>
              <a:t> </a:t>
            </a:r>
            <a:r>
              <a:rPr lang="en-US" altLang="ru-RU" sz="2200" dirty="0" err="1">
                <a:latin typeface="Times New Roman" panose="02020603050405020304" pitchFamily="18" charset="0"/>
              </a:rPr>
              <a:t>личный</a:t>
            </a:r>
            <a:r>
              <a:rPr lang="en-US" altLang="ru-RU" sz="2200" dirty="0">
                <a:latin typeface="Times New Roman" panose="02020603050405020304" pitchFamily="18" charset="0"/>
              </a:rPr>
              <a:t> </a:t>
            </a:r>
            <a:r>
              <a:rPr lang="en-US" altLang="ru-RU" sz="2200" dirty="0" err="1">
                <a:latin typeface="Times New Roman" panose="02020603050405020304" pitchFamily="18" charset="0"/>
              </a:rPr>
              <a:t>опыт</a:t>
            </a:r>
            <a:r>
              <a:rPr lang="en-US" altLang="ru-RU" sz="2200" dirty="0">
                <a:latin typeface="Times New Roman" panose="02020603050405020304" pitchFamily="18" charset="0"/>
              </a:rPr>
              <a:t>, </a:t>
            </a:r>
            <a:r>
              <a:rPr lang="en-US" altLang="ru-RU" sz="2200" dirty="0" err="1">
                <a:latin typeface="Times New Roman" panose="02020603050405020304" pitchFamily="18" charset="0"/>
              </a:rPr>
              <a:t>на</a:t>
            </a:r>
            <a:r>
              <a:rPr lang="en-US" altLang="ru-RU" sz="2200" dirty="0">
                <a:latin typeface="Times New Roman" panose="02020603050405020304" pitchFamily="18" charset="0"/>
              </a:rPr>
              <a:t> </a:t>
            </a:r>
            <a:r>
              <a:rPr lang="en-US" altLang="ru-RU" sz="2200" dirty="0" err="1">
                <a:latin typeface="Times New Roman" panose="02020603050405020304" pitchFamily="18" charset="0"/>
              </a:rPr>
              <a:t>который</a:t>
            </a:r>
            <a:r>
              <a:rPr lang="en-US" altLang="ru-RU" sz="2200" dirty="0">
                <a:latin typeface="Times New Roman" panose="02020603050405020304" pitchFamily="18" charset="0"/>
              </a:rPr>
              <a:t> </a:t>
            </a:r>
            <a:r>
              <a:rPr lang="en-US" altLang="ru-RU" sz="2200" dirty="0" err="1">
                <a:latin typeface="Times New Roman" panose="02020603050405020304" pitchFamily="18" charset="0"/>
              </a:rPr>
              <a:t>может</a:t>
            </a:r>
            <a:r>
              <a:rPr lang="en-US" altLang="ru-RU" sz="2200" dirty="0">
                <a:latin typeface="Times New Roman" panose="02020603050405020304" pitchFamily="18" charset="0"/>
              </a:rPr>
              <a:t> </a:t>
            </a:r>
            <a:r>
              <a:rPr lang="en-US" altLang="ru-RU" sz="2200" dirty="0" err="1">
                <a:latin typeface="Times New Roman" panose="02020603050405020304" pitchFamily="18" charset="0"/>
              </a:rPr>
              <a:t>опереться</a:t>
            </a:r>
            <a:r>
              <a:rPr lang="en-US" altLang="ru-RU" sz="2200" dirty="0">
                <a:latin typeface="Times New Roman" panose="02020603050405020304" pitchFamily="18" charset="0"/>
              </a:rPr>
              <a:t> </a:t>
            </a:r>
            <a:r>
              <a:rPr lang="en-US" altLang="ru-RU" sz="2200" dirty="0" err="1">
                <a:latin typeface="Times New Roman" panose="02020603050405020304" pitchFamily="18" charset="0"/>
              </a:rPr>
              <a:t>педагог</a:t>
            </a:r>
            <a:r>
              <a:rPr lang="ru-RU" altLang="ru-RU" sz="2200" b="1" dirty="0">
                <a:latin typeface="Times New Roman" panose="02020603050405020304" pitchFamily="18" charset="0"/>
              </a:rPr>
              <a:t>. </a:t>
            </a:r>
            <a:r>
              <a:rPr lang="ru-RU" altLang="ru-RU" sz="2200" dirty="0">
                <a:latin typeface="Times New Roman" panose="02020603050405020304" pitchFamily="18" charset="0"/>
              </a:rPr>
              <a:t>Выяснили какую цель необходимо поставить, проанализировали сложившуюся проблему, поставили задачи для её решения.</a:t>
            </a:r>
            <a:r>
              <a:rPr lang="ru-RU" altLang="ru-RU" sz="2200" b="1" dirty="0">
                <a:latin typeface="Times New Roman" panose="02020603050405020304" pitchFamily="18" charset="0"/>
              </a:rPr>
              <a:t/>
            </a:r>
            <a:br>
              <a:rPr lang="ru-RU" altLang="ru-RU" sz="2200" b="1" dirty="0">
                <a:latin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</a:rPr>
              <a:t>( Изучение методической литературы по теме проекта, подбор дидактических игр по проекту</a:t>
            </a:r>
            <a:r>
              <a:rPr lang="ru-RU" altLang="ru-RU" sz="2200" dirty="0" smtClean="0">
                <a:latin typeface="Times New Roman" panose="02020603050405020304" pitchFamily="18" charset="0"/>
              </a:rPr>
              <a:t>) Обращение с письмом к родителям </a:t>
            </a:r>
            <a:r>
              <a:rPr lang="ru-RU" altLang="ru-RU" sz="2200" dirty="0" smtClean="0">
                <a:latin typeface="Times New Roman" panose="02020603050405020304" pitchFamily="18" charset="0"/>
              </a:rPr>
              <a:t>по теме проекта.</a:t>
            </a:r>
            <a:r>
              <a:rPr lang="ru-RU" altLang="ru-RU" sz="2200" dirty="0">
                <a:latin typeface="Times New Roman" panose="02020603050405020304" pitchFamily="18" charset="0"/>
              </a:rPr>
              <a:t/>
            </a:r>
            <a:br>
              <a:rPr lang="ru-RU" altLang="ru-RU" sz="2200" dirty="0">
                <a:latin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</a:rPr>
              <a:t>Анкетирование родителей по проблеме.</a:t>
            </a:r>
          </a:p>
          <a:p>
            <a:pPr marL="0" indent="0"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 2.Концептуальный этап:</a:t>
            </a:r>
            <a:br>
              <a:rPr lang="ru-RU" altLang="ru-RU" sz="2200" b="1" dirty="0">
                <a:latin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</a:rPr>
              <a:t/>
            </a:r>
            <a:br>
              <a:rPr lang="ru-RU" altLang="ru-RU" sz="2200" b="1" dirty="0">
                <a:latin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</a:rPr>
              <a:t> Цель: -</a:t>
            </a:r>
            <a:r>
              <a:rPr lang="ru-RU" altLang="ru-RU" sz="2200" dirty="0">
                <a:latin typeface="Times New Roman" panose="02020603050405020304" pitchFamily="18" charset="0"/>
              </a:rPr>
              <a:t> разработать план работы по проекту.</a:t>
            </a:r>
            <a:br>
              <a:rPr lang="ru-RU" altLang="ru-RU" sz="2200" dirty="0">
                <a:latin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</a:rPr>
              <a:t>                -выбор форм, приёмов и методов для реализации проекта</a:t>
            </a:r>
            <a:r>
              <a:rPr lang="en-US" altLang="ru-RU" sz="2200" dirty="0">
                <a:latin typeface="Times New Roman" panose="02020603050405020304" pitchFamily="18" charset="0"/>
              </a:rPr>
              <a:t> </a:t>
            </a:r>
            <a:br>
              <a:rPr lang="en-US" altLang="ru-RU" sz="2200" dirty="0">
                <a:latin typeface="Times New Roman" panose="02020603050405020304" pitchFamily="18" charset="0"/>
              </a:rPr>
            </a:br>
            <a:r>
              <a:rPr lang="en-US" altLang="ru-RU" sz="2200" dirty="0">
                <a:latin typeface="Times New Roman" panose="02020603050405020304" pitchFamily="18" charset="0"/>
              </a:rPr>
              <a:t>                -о</a:t>
            </a:r>
            <a:r>
              <a:rPr lang="ru-RU" altLang="ru-RU" sz="2200" dirty="0" err="1">
                <a:latin typeface="Times New Roman" panose="02020603050405020304" pitchFamily="18" charset="0"/>
              </a:rPr>
              <a:t>пределение</a:t>
            </a:r>
            <a:r>
              <a:rPr lang="ru-RU" altLang="ru-RU" sz="2200" dirty="0">
                <a:latin typeface="Times New Roman" panose="02020603050405020304" pitchFamily="18" charset="0"/>
              </a:rPr>
              <a:t> перспектив реализации проекта.</a:t>
            </a:r>
            <a:endParaRPr lang="ru-RU" sz="22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341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765" y="245662"/>
            <a:ext cx="10370260" cy="368488"/>
          </a:xfrm>
        </p:spPr>
        <p:txBody>
          <a:bodyPr>
            <a:normAutofit fontScale="90000"/>
          </a:bodyPr>
          <a:lstStyle/>
          <a:p>
            <a:r>
              <a:rPr lang="ru-RU" altLang="ru-RU" sz="2400" b="1" u="sng" dirty="0">
                <a:latin typeface="Times New Roman" panose="02020603050405020304" pitchFamily="18" charset="0"/>
              </a:rPr>
              <a:t>3.Основной этап:</a:t>
            </a:r>
            <a:br>
              <a:rPr lang="ru-RU" altLang="ru-RU" sz="2400" b="1" u="sng" dirty="0">
                <a:latin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2" y="791570"/>
            <a:ext cx="11041039" cy="5950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          Цель</a:t>
            </a:r>
            <a:r>
              <a:rPr lang="ru-RU" altLang="ru-RU" sz="1800" b="1" dirty="0">
                <a:latin typeface="Times New Roman" panose="02020603050405020304" pitchFamily="18" charset="0"/>
              </a:rPr>
              <a:t>: </a:t>
            </a:r>
            <a:r>
              <a:rPr lang="en-US" altLang="ru-RU" sz="1800" dirty="0" err="1">
                <a:latin typeface="Times New Roman" panose="02020603050405020304" pitchFamily="18" charset="0"/>
              </a:rPr>
              <a:t>Обеспечение</a:t>
            </a:r>
            <a:r>
              <a:rPr lang="ru-RU" altLang="ru-RU" sz="1800" dirty="0">
                <a:latin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Times New Roman" panose="02020603050405020304" pitchFamily="18" charset="0"/>
              </a:rPr>
              <a:t>условий</a:t>
            </a:r>
            <a:r>
              <a:rPr lang="en-US" altLang="ru-RU" sz="1800" dirty="0"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Times New Roman" panose="02020603050405020304" pitchFamily="18" charset="0"/>
              </a:rPr>
              <a:t>для</a:t>
            </a:r>
            <a:r>
              <a:rPr lang="en-US" altLang="ru-RU" sz="1800" dirty="0">
                <a:latin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Times New Roman" panose="02020603050405020304" pitchFamily="18" charset="0"/>
              </a:rPr>
              <a:t>реализации</a:t>
            </a:r>
            <a:r>
              <a:rPr lang="en-US" altLang="ru-RU" sz="1800" dirty="0">
                <a:latin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Times New Roman" panose="02020603050405020304" pitchFamily="18" charset="0"/>
              </a:rPr>
              <a:t>проекта</a:t>
            </a:r>
            <a:r>
              <a:rPr lang="en-US" altLang="ru-RU" sz="1800" dirty="0">
                <a:latin typeface="Times New Roman" panose="02020603050405020304" pitchFamily="18" charset="0"/>
              </a:rPr>
              <a:t>;</a:t>
            </a:r>
            <a:br>
              <a:rPr lang="en-US" altLang="ru-RU" sz="1800" dirty="0">
                <a:latin typeface="Times New Roman" panose="02020603050405020304" pitchFamily="18" charset="0"/>
              </a:rPr>
            </a:br>
            <a:endParaRPr lang="ru-RU" altLang="ru-RU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</a:t>
            </a:r>
            <a:r>
              <a:rPr lang="en-US" altLang="ru-RU" sz="1800" dirty="0" smtClean="0">
                <a:latin typeface="Times New Roman" panose="02020603050405020304" pitchFamily="18" charset="0"/>
              </a:rPr>
              <a:t>-</a:t>
            </a:r>
            <a:r>
              <a:rPr lang="ru-RU" altLang="ru-RU" sz="1800" dirty="0">
                <a:latin typeface="Times New Roman" panose="02020603050405020304" pitchFamily="18" charset="0"/>
              </a:rPr>
              <a:t>Разработка и накопление методических материалов: составление картотеки бесед и дидактических игр, картотеки игр на формирование социально-коммуникативных навыков.</a:t>
            </a:r>
          </a:p>
          <a:p>
            <a:pPr marL="0" indent="0"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- </a:t>
            </a:r>
            <a:r>
              <a:rPr lang="ru-RU" altLang="ru-RU" sz="1800" dirty="0">
                <a:latin typeface="Times New Roman" panose="02020603050405020304" pitchFamily="18" charset="0"/>
              </a:rPr>
              <a:t>Совершенствование предметно-развивающей среды в группе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:</a:t>
            </a:r>
            <a:endParaRPr lang="ru-RU" altLang="ru-RU" sz="1800" dirty="0">
              <a:latin typeface="Times New Roman" panose="02020603050405020304" pitchFamily="18" charset="0"/>
            </a:endParaRP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фотогалереи о городе  Нефтеюганске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фотопортфолио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подбором фотографий о своей семье.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коллажа «Групповой портрет будущего»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« Как я меняюсь»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Сундучок добрых дел.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книг и журналов для мальчиков « Как стать настоящим кавалером».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уголка ряженья для мальчиков ( усы, борода, галстук, бабочка, шляпа)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библиотеки для девочек «Как стать настоящей принцессой»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уголка ряженья для девочек.</a:t>
            </a:r>
          </a:p>
          <a:p>
            <a:pPr fontAlgn="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стенда «Ребёнок недели» ( коллекции, поделки, хобби )    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380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573207"/>
            <a:ext cx="9775093" cy="58958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уголков в группе по проекту: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настроения « Острова настроения»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«Здравствуйте, я пришёл!»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« Я выбираю сам»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«Мы-маленькие звёзды!» ( Дерево звёзд)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именинника « Ромашка комплиментов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еседы и мероприятия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совместной деятельности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–телешоу «Расскажи о своей семье»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добрых дел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видеопрезентация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« Добрые дела наших родителей»).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программа «Рыцарский турнир»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«Русская краса-девичья коса!»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-развлекательная программа «Праздник талантов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 о дружбе, на нравственно-этическую тему: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добрые поступки», «Спешите делать добро»,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добрый ты…”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Учимся прощать своих друзей "" Фантазеры и лгунишки 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Хороший друг познается в беде 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6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04716"/>
            <a:ext cx="10018713" cy="32072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9743" y="627798"/>
            <a:ext cx="9335070" cy="58958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-Консультации для родителей по теме проекта: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 Формирование социально-коммуникативных навыков у детей в домашних условиях»,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 Воспитание ответственности у детей», « Учим детей общаться</a:t>
            </a:r>
            <a:r>
              <a:rPr lang="ru-RU" sz="1900" dirty="0" smtClean="0"/>
              <a:t>».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-Составление детьми мини-рассказов о своём городе. Фотогалерея о городе Нефтеюганске   и родном крае.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-Фотовыставка «Как я меняюсь» ( фотографии детей разного возраста)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-Создание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валеологического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 для мальчиков: библиотека для мальчиков «Как стать настоящим кавалером». Пополнение уголка ряженых.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-Создание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валеологического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 для девочек. Пополнение библиотеки для девочек « Как стать настоящей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принцессой».Пополнение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уголка ряженых.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-Создание семейного словаря ласковых слов о ребёнке.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-Подготовка портфолио дошкольника, альбома «Наши достижения»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-«Экран добрых дел» ( добрые дела наших родителей)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Музей семейного творчества ( поделки, коллекции, увлечения)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42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6397"/>
          </a:xfrm>
        </p:spPr>
        <p:txBody>
          <a:bodyPr>
            <a:normAutofit/>
          </a:bodyPr>
          <a:lstStyle/>
          <a:p>
            <a:r>
              <a:rPr lang="ru-RU" altLang="ru-RU" sz="2400" b="1" u="sng" dirty="0">
                <a:latin typeface="Times New Roman" panose="02020603050405020304" pitchFamily="18" charset="0"/>
              </a:rPr>
              <a:t>4.Заключительный этап:</a:t>
            </a:r>
            <a:br>
              <a:rPr lang="ru-RU" altLang="ru-RU" sz="2400" b="1" u="sng" dirty="0">
                <a:latin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42197"/>
            <a:ext cx="10018713" cy="4249003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</a:rPr>
              <a:t>Цель: </a:t>
            </a:r>
            <a:r>
              <a:rPr lang="ru-RU" altLang="ru-RU" sz="2000" dirty="0">
                <a:latin typeface="Times New Roman" panose="02020603050405020304" pitchFamily="18" charset="0"/>
              </a:rPr>
              <a:t>Провести анализ результатов реализации проекта.</a:t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</a:rPr>
              <a:t>    -изготовление продуктов деятельности.</a:t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</a:rPr>
              <a:t>    -представление продукта деятельности</a:t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</a:rPr>
              <a:t>    -итоговое мероприятие.</a:t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    </a:t>
            </a:r>
            <a:r>
              <a:rPr lang="ru-RU" altLang="ru-RU" sz="2000" dirty="0">
                <a:latin typeface="Times New Roman" panose="02020603050405020304" pitchFamily="18" charset="0"/>
              </a:rPr>
              <a:t>-презентация</a:t>
            </a:r>
            <a:r>
              <a:rPr lang="en-US" altLang="ru-RU" sz="2000" b="1" dirty="0">
                <a:latin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</a:rPr>
              <a:t>проекта</a:t>
            </a:r>
            <a:r>
              <a:rPr lang="en-US" altLang="ru-RU" sz="2000" dirty="0">
                <a:latin typeface="Times New Roman" panose="02020603050405020304" pitchFamily="18" charset="0"/>
              </a:rPr>
              <a:t>;</a:t>
            </a:r>
            <a:br>
              <a:rPr lang="en-US" altLang="ru-RU" sz="2000" dirty="0">
                <a:latin typeface="Times New Roman" panose="02020603050405020304" pitchFamily="18" charset="0"/>
              </a:rPr>
            </a:b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1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144</TotalTime>
  <Words>522</Words>
  <Application>Microsoft Office PowerPoint</Application>
  <PresentationFormat>Широкоэкранный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Corbel</vt:lpstr>
      <vt:lpstr>Times New Roman</vt:lpstr>
      <vt:lpstr>Параллакс</vt:lpstr>
      <vt:lpstr>    Старшая группа           «Почемучки»          Проект:            «Зажги свою звезду!»                                                            Выполнили: Лавренко Т.В                                                                                                             Булашова С.А                                                                             </vt:lpstr>
      <vt:lpstr>Презентация PowerPoint</vt:lpstr>
      <vt:lpstr>Презентация PowerPoint</vt:lpstr>
      <vt:lpstr>                     Ожидаемые результаты: </vt:lpstr>
      <vt:lpstr> Этапы работы по проекту: </vt:lpstr>
      <vt:lpstr>3.Основной этап: </vt:lpstr>
      <vt:lpstr>Презентация PowerPoint</vt:lpstr>
      <vt:lpstr>Работа с родителями:</vt:lpstr>
      <vt:lpstr>4.Заключительный этап: </vt:lpstr>
      <vt:lpstr>План программа организации деятельности по проекту по месяцам:</vt:lpstr>
      <vt:lpstr>Игра-телешоу  «Расскажи о своей семье»</vt:lpstr>
      <vt:lpstr>Выставка семейного творчества</vt:lpstr>
      <vt:lpstr>Фотопортфолио  детей « Что я знаю о себе!»</vt:lpstr>
      <vt:lpstr>Подготовка  фотопортфолио о себе ( вкусы, интересы, увлечения) </vt:lpstr>
      <vt:lpstr>       Уголок «Здравствуйте, я пришёл!»            Уголок « Я выбираю сам!» или «Мир                                                                                           моих увлечений» </vt:lpstr>
      <vt:lpstr>Уголок настроения: «Острова настроения»     « Ромашка комплиментов для именинника»</vt:lpstr>
      <vt:lpstr>        «Дерево звёзд»               «Юные архитекторы»               «Помощники»                «Рукодельники»             «Юные натуралисты»           «Спортсмены»           «Верные друзья»           «Модницы-красавицы»           «Юные художники»           «Юные читатели»            «Мечтатели» </vt:lpstr>
      <vt:lpstr>     «Добрые дела наших родителей»             «Сундучок добрых дел»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Фотографии по проекту</dc:title>
  <dc:creator>Toshiba</dc:creator>
  <cp:lastModifiedBy>Toshiba</cp:lastModifiedBy>
  <cp:revision>22</cp:revision>
  <dcterms:created xsi:type="dcterms:W3CDTF">2016-04-24T08:59:33Z</dcterms:created>
  <dcterms:modified xsi:type="dcterms:W3CDTF">2016-05-04T18:06:19Z</dcterms:modified>
</cp:coreProperties>
</file>