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74" r:id="rId3"/>
    <p:sldId id="278" r:id="rId4"/>
    <p:sldId id="286" r:id="rId5"/>
    <p:sldId id="276" r:id="rId6"/>
    <p:sldId id="269" r:id="rId7"/>
    <p:sldId id="280" r:id="rId8"/>
    <p:sldId id="279" r:id="rId9"/>
    <p:sldId id="266" r:id="rId10"/>
    <p:sldId id="262" r:id="rId11"/>
    <p:sldId id="264" r:id="rId12"/>
    <p:sldId id="271" r:id="rId13"/>
    <p:sldId id="272" r:id="rId14"/>
    <p:sldId id="281" r:id="rId15"/>
    <p:sldId id="283" r:id="rId16"/>
    <p:sldId id="289" r:id="rId17"/>
    <p:sldId id="288" r:id="rId18"/>
    <p:sldId id="284" r:id="rId19"/>
    <p:sldId id="285" r:id="rId20"/>
    <p:sldId id="282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B9C898-7C58-4AA8-B1DB-B4A67AFB6B09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E92B98-43BA-49E8-92C4-47EDC3825EC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package" Target="../embeddings/______Microsoft_Office_PowerPoint1.sldx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712968" cy="662473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фитнес технологий </a:t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физическом воспитании дошкольников</a:t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Подготовила:  инструктор по ФК</a:t>
            </a:r>
            <a:b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Бунтова Е.В</a:t>
            </a: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Оренбург, 2016 г.</a:t>
            </a:r>
            <a:r>
              <a:rPr lang="ru-RU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88640"/>
            <a:ext cx="7422976" cy="976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Муниципальное бюджетное дошкольное образовательное учреждение «Детский сад № 8»</a:t>
            </a:r>
            <a:endParaRPr lang="ru-RU" dirty="0"/>
          </a:p>
        </p:txBody>
      </p:sp>
      <p:pic>
        <p:nvPicPr>
          <p:cNvPr id="5" name="Рисунок 4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4" y="4509120"/>
            <a:ext cx="1821246" cy="2348880"/>
          </a:xfrm>
          <a:prstGeom prst="rect">
            <a:avLst/>
          </a:prstGeom>
        </p:spPr>
      </p:pic>
      <p:pic>
        <p:nvPicPr>
          <p:cNvPr id="6" name="Рисунок 5" descr="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39552" y="4419600"/>
            <a:ext cx="1872208" cy="243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519563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10405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82257">
            <a:off x="710033" y="1546881"/>
            <a:ext cx="3264363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SDC13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221088"/>
            <a:ext cx="3240360" cy="2430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Лента лицом вверх 13"/>
          <p:cNvSpPr/>
          <p:nvPr/>
        </p:nvSpPr>
        <p:spPr>
          <a:xfrm>
            <a:off x="611560" y="260648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Фитбол-гимнастика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DSC_02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66421">
            <a:off x="5267471" y="1583118"/>
            <a:ext cx="3489873" cy="23265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DSC_02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4293096"/>
            <a:ext cx="3564397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59649982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355976" y="3645024"/>
            <a:ext cx="4248472" cy="219041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+mn-lt"/>
              </a:rPr>
              <a:t>Это</a:t>
            </a:r>
            <a:r>
              <a:rPr lang="ru-RU" sz="2000" b="1" i="1" dirty="0" smtClean="0">
                <a:latin typeface="+mn-lt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аэробика </a:t>
            </a:r>
            <a:r>
              <a:rPr lang="ru-RU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с применением специальных невысоких платформ –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степов</a:t>
            </a:r>
            <a:endParaRPr lang="ru-RU" sz="2000" i="1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8" name="Рисунок 7" descr="P10405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340768"/>
            <a:ext cx="3779912" cy="2834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Documents and Settings\Admin\Рабочий стол\ХУРМА\л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3600400" cy="24441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Лента лицом вверх 11"/>
          <p:cNvSpPr/>
          <p:nvPr/>
        </p:nvSpPr>
        <p:spPr>
          <a:xfrm>
            <a:off x="611560" y="188640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Степ – аэробика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DSC090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149080"/>
            <a:ext cx="3240360" cy="2430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510140893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268760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В работе с детьми дошкольного возраста используются как простейшие, так и сложного устройства: степы, мячи-</a:t>
            </a:r>
            <a:r>
              <a:rPr lang="ru-RU" sz="2000" dirty="0" err="1" smtClean="0"/>
              <a:t>фитболы</a:t>
            </a:r>
            <a:r>
              <a:rPr lang="ru-RU" sz="2000" dirty="0" smtClean="0"/>
              <a:t>, диски здоровья, гимнастические роллеры, детские резиновые эспандеры, скамьи для пресса, велотренажеры, беговые дорожки, мини-батуты, тренажеры гребли. Условно к тренажерам можно отнести также пластмассовые гантели и гантели до 0,5кг, медболы, шведские стенки, коррекционные мячи большого диаметра, массажные коврики. </a:t>
            </a:r>
            <a:endParaRPr lang="ru-RU" sz="2000" dirty="0"/>
          </a:p>
        </p:txBody>
      </p:sp>
      <p:pic>
        <p:nvPicPr>
          <p:cNvPr id="6" name="Рисунок 5" descr="P10407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3645024"/>
            <a:ext cx="2736304" cy="20522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P10407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573016"/>
            <a:ext cx="2699792" cy="2024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P11202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7781" y="4797153"/>
            <a:ext cx="2960805" cy="2060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Лента лицом вверх 9"/>
          <p:cNvSpPr/>
          <p:nvPr/>
        </p:nvSpPr>
        <p:spPr>
          <a:xfrm>
            <a:off x="539552" y="332656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Занятия на тренажерах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3935521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70080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Черлидинг–зажигательные спортивные танцы с помпонами, сочетающие элементы акробатики, гимнастики, хореографии и танцевального шоу. </a:t>
            </a:r>
            <a:endParaRPr lang="ru-RU" sz="2400" dirty="0"/>
          </a:p>
        </p:txBody>
      </p:sp>
      <p:pic>
        <p:nvPicPr>
          <p:cNvPr id="2050" name="Picture 2" descr="http://www.astrakhan-24.ru/upload/images/2015/february/18/news_18022015_18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808312" cy="19272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Нашим защитникам6.jpg"/>
          <p:cNvPicPr>
            <a:picLocks noChangeAspect="1"/>
          </p:cNvPicPr>
          <p:nvPr/>
        </p:nvPicPr>
        <p:blipFill>
          <a:blip r:embed="rId3" cstate="print"/>
          <a:srcRect l="9838" t="41274" r="13776"/>
          <a:stretch>
            <a:fillRect/>
          </a:stretch>
        </p:blipFill>
        <p:spPr>
          <a:xfrm>
            <a:off x="4860032" y="2924944"/>
            <a:ext cx="3539872" cy="1964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Лента лицом вверх 6"/>
          <p:cNvSpPr/>
          <p:nvPr/>
        </p:nvSpPr>
        <p:spPr>
          <a:xfrm>
            <a:off x="611560" y="476672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Черлидинг</a:t>
            </a:r>
            <a:endParaRPr lang="ru-RU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DSC_0279.JPG"/>
          <p:cNvPicPr>
            <a:picLocks noChangeAspect="1"/>
          </p:cNvPicPr>
          <p:nvPr/>
        </p:nvPicPr>
        <p:blipFill>
          <a:blip r:embed="rId4" cstate="print"/>
          <a:srcRect l="6934" t="36157"/>
          <a:stretch>
            <a:fillRect/>
          </a:stretch>
        </p:blipFill>
        <p:spPr>
          <a:xfrm>
            <a:off x="2339752" y="5013843"/>
            <a:ext cx="4032448" cy="18441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980728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r>
              <a:rPr lang="ru-RU" dirty="0" smtClean="0"/>
              <a:t>Прыжки через скакалку используют для разминки, укрепления мышц ног, улучшение координации и подвижности стоп. </a:t>
            </a:r>
            <a:r>
              <a:rPr lang="ru-RU" dirty="0" err="1" smtClean="0"/>
              <a:t>Скипинг</a:t>
            </a:r>
            <a:r>
              <a:rPr lang="ru-RU" dirty="0" smtClean="0"/>
              <a:t> является прекрасным средством тренировки сердечно - сосудистой, дыхательной системы, развивает общую выносливость.   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endParaRPr lang="ru-RU" dirty="0" smtClean="0"/>
          </a:p>
        </p:txBody>
      </p:sp>
      <p:pic>
        <p:nvPicPr>
          <p:cNvPr id="8" name="Рисунок 7" descr="P1040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2146" y="4653136"/>
            <a:ext cx="2675789" cy="2006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Лента лицом вверх 9"/>
          <p:cNvSpPr/>
          <p:nvPr/>
        </p:nvSpPr>
        <p:spPr>
          <a:xfrm>
            <a:off x="611560" y="332656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Скипинг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 descr="DSC_02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284984"/>
            <a:ext cx="2484276" cy="1656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DSC_0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2420888"/>
            <a:ext cx="2791216" cy="1860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DSC_02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564904"/>
            <a:ext cx="2700300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DSC_02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689743"/>
            <a:ext cx="2808312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620688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r>
              <a:rPr lang="ru-RU" dirty="0" smtClean="0"/>
              <a:t>Ритмическая гимнастика (ритмика) — система музыкально-ритмического воспитания. Метод заключается в развитии чувства ритма — чувства времени, иными словами, развитии координации между нервной и мускульной деятельностью человека, что помогает достичь автоматизма в самых сложных движениях. Система </a:t>
            </a:r>
            <a:r>
              <a:rPr lang="ru-RU" dirty="0" err="1" smtClean="0"/>
              <a:t>Далькроза</a:t>
            </a:r>
            <a:r>
              <a:rPr lang="ru-RU" dirty="0" smtClean="0"/>
              <a:t> способствует развитию и упражнению внимания и памяти, первоначальное название — </a:t>
            </a:r>
            <a:r>
              <a:rPr lang="ru-RU" dirty="0" err="1" smtClean="0"/>
              <a:t>faire</a:t>
            </a:r>
            <a:r>
              <a:rPr lang="ru-RU" dirty="0" smtClean="0"/>
              <a:t> </a:t>
            </a:r>
            <a:r>
              <a:rPr lang="ru-RU" dirty="0" err="1" smtClean="0"/>
              <a:t>les</a:t>
            </a:r>
            <a:r>
              <a:rPr lang="ru-RU" dirty="0" smtClean="0"/>
              <a:t> </a:t>
            </a:r>
            <a:r>
              <a:rPr lang="ru-RU" dirty="0" err="1" smtClean="0"/>
              <a:t>pas</a:t>
            </a:r>
            <a:r>
              <a:rPr lang="ru-RU" dirty="0" smtClean="0"/>
              <a:t> («делать шаги»), затем ритмическая гимнастика, но, поскольку из-за слова «гимнастика» метод начали путать с обыкновенной спортивной гимнастикой, </a:t>
            </a:r>
            <a:r>
              <a:rPr lang="ru-RU" dirty="0" err="1" smtClean="0"/>
              <a:t>Далькроз</a:t>
            </a:r>
            <a:r>
              <a:rPr lang="ru-RU" dirty="0" smtClean="0"/>
              <a:t> остановился на слове «ритмика». В настоящее время употребляются оба слова.    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endParaRPr lang="ru-RU" dirty="0" smtClean="0"/>
          </a:p>
        </p:txBody>
      </p:sp>
      <p:pic>
        <p:nvPicPr>
          <p:cNvPr id="7" name="Рисунок 6" descr="C:\Documents and Settings\Admin\Рабочий стол\Новая папка (6)\Флешка\DIR4\SDC117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717032"/>
            <a:ext cx="3403971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Лента лицом вверх 10"/>
          <p:cNvSpPr/>
          <p:nvPr/>
        </p:nvSpPr>
        <p:spPr>
          <a:xfrm>
            <a:off x="395536" y="0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Ритмическая гимнастика </a:t>
            </a:r>
          </a:p>
        </p:txBody>
      </p:sp>
      <p:pic>
        <p:nvPicPr>
          <p:cNvPr id="10" name="Рисунок 9" descr="DSC089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717032"/>
            <a:ext cx="3458029" cy="26549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верх 3"/>
          <p:cNvSpPr/>
          <p:nvPr/>
        </p:nvSpPr>
        <p:spPr>
          <a:xfrm>
            <a:off x="467544" y="0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400" b="1" i="1" spc="50" dirty="0" smtClean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Ритмическая гимнастика </a:t>
            </a:r>
            <a:endParaRPr lang="ru-RU" sz="2400" b="1" i="1" spc="50" dirty="0">
              <a:ln w="11430"/>
              <a:gradFill>
                <a:gsLst>
                  <a:gs pos="25000">
                    <a:srgbClr val="4584D3">
                      <a:satMod val="155000"/>
                    </a:srgbClr>
                  </a:gs>
                  <a:gs pos="100000">
                    <a:srgbClr val="4584D3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DT2A5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4513" y="2132855"/>
            <a:ext cx="2871663" cy="2020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DSC08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052736"/>
            <a:ext cx="2957146" cy="31246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DSC09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1052736"/>
            <a:ext cx="2482237" cy="29946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6632.JPG"/>
          <p:cNvPicPr>
            <a:picLocks noChangeAspect="1"/>
          </p:cNvPicPr>
          <p:nvPr/>
        </p:nvPicPr>
        <p:blipFill>
          <a:blip r:embed="rId5" cstate="print"/>
          <a:srcRect t="34459" b="20595"/>
          <a:stretch>
            <a:fillRect/>
          </a:stretch>
        </p:blipFill>
        <p:spPr>
          <a:xfrm>
            <a:off x="179512" y="4437112"/>
            <a:ext cx="3096344" cy="22048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IMG_5111.JPG"/>
          <p:cNvPicPr>
            <a:picLocks noChangeAspect="1"/>
          </p:cNvPicPr>
          <p:nvPr/>
        </p:nvPicPr>
        <p:blipFill>
          <a:blip r:embed="rId6" cstate="print"/>
          <a:srcRect l="37400" t="22832"/>
          <a:stretch>
            <a:fillRect/>
          </a:stretch>
        </p:blipFill>
        <p:spPr>
          <a:xfrm>
            <a:off x="5940152" y="4365104"/>
            <a:ext cx="2808312" cy="23079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Lenovo_A1000_IMG_20160727_1404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1880" y="4653136"/>
            <a:ext cx="2232248" cy="16741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5855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верх 3"/>
          <p:cNvSpPr/>
          <p:nvPr/>
        </p:nvSpPr>
        <p:spPr>
          <a:xfrm>
            <a:off x="467544" y="0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400" b="1" i="1" spc="50" dirty="0" smtClean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Ритмическая гимнастика </a:t>
            </a:r>
            <a:endParaRPr lang="ru-RU" sz="2400" b="1" i="1" spc="50" dirty="0">
              <a:ln w="11430"/>
              <a:gradFill>
                <a:gsLst>
                  <a:gs pos="25000">
                    <a:srgbClr val="4584D3">
                      <a:satMod val="155000"/>
                    </a:srgbClr>
                  </a:gs>
                  <a:gs pos="100000">
                    <a:srgbClr val="4584D3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980728"/>
            <a:ext cx="270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Наши достижения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Копия сканирование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700808"/>
            <a:ext cx="1927207" cy="2736304"/>
          </a:xfrm>
          <a:prstGeom prst="rect">
            <a:avLst/>
          </a:prstGeom>
        </p:spPr>
      </p:pic>
      <p:pic>
        <p:nvPicPr>
          <p:cNvPr id="7" name="Рисунок 6" descr="Копия сканирование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484784"/>
            <a:ext cx="2097694" cy="2880320"/>
          </a:xfrm>
          <a:prstGeom prst="rect">
            <a:avLst/>
          </a:prstGeom>
        </p:spPr>
      </p:pic>
      <p:pic>
        <p:nvPicPr>
          <p:cNvPr id="8" name="Рисунок 7" descr="сканирование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861048"/>
            <a:ext cx="1920213" cy="2736304"/>
          </a:xfrm>
          <a:prstGeom prst="rect">
            <a:avLst/>
          </a:prstGeom>
        </p:spPr>
      </p:pic>
      <p:pic>
        <p:nvPicPr>
          <p:cNvPr id="9" name="Рисунок 8" descr="сканирование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933056"/>
            <a:ext cx="1800200" cy="2664296"/>
          </a:xfrm>
          <a:prstGeom prst="rect">
            <a:avLst/>
          </a:prstGeom>
        </p:spPr>
      </p:pic>
      <p:pic>
        <p:nvPicPr>
          <p:cNvPr id="10" name="Рисунок 9" descr="IMG_51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8204" y="4725144"/>
            <a:ext cx="2627784" cy="1751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DT2A53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324" y="1916831"/>
            <a:ext cx="2021404" cy="1717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1" name="Picture 1" descr="G:\сканирование0001.jpg"/>
          <p:cNvPicPr>
            <a:picLocks noChangeAspect="1" noChangeArrowheads="1"/>
          </p:cNvPicPr>
          <p:nvPr/>
        </p:nvPicPr>
        <p:blipFill>
          <a:blip r:embed="rId8" cstate="print"/>
          <a:srcRect l="828" t="-71"/>
          <a:stretch>
            <a:fillRect/>
          </a:stretch>
        </p:blipFill>
        <p:spPr bwMode="auto">
          <a:xfrm>
            <a:off x="2051720" y="4653136"/>
            <a:ext cx="2160240" cy="15825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Lenovo_A1000_IMG_20160727_13593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55976" y="2060848"/>
            <a:ext cx="2088232" cy="15661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5855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19675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endParaRPr lang="ru-RU" dirty="0" smtClean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7" name="Object 1"/>
          <p:cNvGraphicFramePr>
            <a:graphicFrameLocks noChangeAspect="1"/>
          </p:cNvGraphicFramePr>
          <p:nvPr/>
        </p:nvGraphicFramePr>
        <p:xfrm>
          <a:off x="179512" y="1412776"/>
          <a:ext cx="2982140" cy="2233511"/>
        </p:xfrm>
        <a:graphic>
          <a:graphicData uri="http://schemas.openxmlformats.org/presentationml/2006/ole">
            <p:oleObj spid="_x0000_s4100" name="Слайд" r:id="rId3" imgW="4570530" imgH="3427616" progId="PowerPoint.Slide.12">
              <p:embed/>
            </p:oleObj>
          </a:graphicData>
        </a:graphic>
      </p:graphicFrame>
      <p:pic>
        <p:nvPicPr>
          <p:cNvPr id="4099" name="Picture 3" descr="F:\DCIM\104_PANA\P1040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484784"/>
            <a:ext cx="2880319" cy="2036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P10406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8171" y="4581128"/>
            <a:ext cx="2747797" cy="2060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20160120_1011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509120"/>
            <a:ext cx="2784309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20160120_1024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383869" y="3825043"/>
            <a:ext cx="2232246" cy="2448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Лента лицом вверх 9"/>
          <p:cNvSpPr/>
          <p:nvPr/>
        </p:nvSpPr>
        <p:spPr>
          <a:xfrm>
            <a:off x="539552" y="260648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с педагогами </a:t>
            </a:r>
          </a:p>
        </p:txBody>
      </p:sp>
      <p:pic>
        <p:nvPicPr>
          <p:cNvPr id="11" name="Рисунок 10" descr="20160120_1021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1700808"/>
            <a:ext cx="2459765" cy="18448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196752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r>
              <a:rPr lang="ru-RU" dirty="0" smtClean="0"/>
              <a:t>  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endParaRPr lang="ru-RU" dirty="0" smtClean="0"/>
          </a:p>
        </p:txBody>
      </p:sp>
      <p:pic>
        <p:nvPicPr>
          <p:cNvPr id="4" name="Рисунок 3" descr="IMG_6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75205">
            <a:off x="377807" y="1680295"/>
            <a:ext cx="2808311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4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46186">
            <a:off x="5663527" y="1666526"/>
            <a:ext cx="2957208" cy="1971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F:\DCIM\104_PANA\P1040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708920"/>
            <a:ext cx="2268491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Лента лицом вверх 7"/>
          <p:cNvSpPr/>
          <p:nvPr/>
        </p:nvSpPr>
        <p:spPr>
          <a:xfrm>
            <a:off x="611560" y="260648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с родителями </a:t>
            </a:r>
          </a:p>
        </p:txBody>
      </p:sp>
      <p:pic>
        <p:nvPicPr>
          <p:cNvPr id="9" name="Picture 2" descr="C:\Documents and Settings\Мария\Рабочий стол\разное\23 февраля\P10408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5490">
            <a:off x="300686" y="4286150"/>
            <a:ext cx="2409498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3" descr="C:\Documents and Settings\Мария\Рабочий стол\разное\23 февраля\P1040813.JPG"/>
          <p:cNvPicPr>
            <a:picLocks noChangeAspect="1" noChangeArrowheads="1"/>
          </p:cNvPicPr>
          <p:nvPr/>
        </p:nvPicPr>
        <p:blipFill>
          <a:blip r:embed="rId6" cstate="print"/>
          <a:srcRect l="21622"/>
          <a:stretch>
            <a:fillRect/>
          </a:stretch>
        </p:blipFill>
        <p:spPr bwMode="auto">
          <a:xfrm rot="371388">
            <a:off x="6554162" y="4191119"/>
            <a:ext cx="2232248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DSC09033.JPG"/>
          <p:cNvPicPr>
            <a:picLocks noChangeAspect="1"/>
          </p:cNvPicPr>
          <p:nvPr/>
        </p:nvPicPr>
        <p:blipFill>
          <a:blip r:embed="rId7" cstate="print"/>
          <a:srcRect l="3644" t="24800" r="29668"/>
          <a:stretch>
            <a:fillRect/>
          </a:stretch>
        </p:blipFill>
        <p:spPr>
          <a:xfrm>
            <a:off x="3275856" y="4719652"/>
            <a:ext cx="2664296" cy="2138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9512" y="1124744"/>
            <a:ext cx="864096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Э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то система мероприятий (услуг), направленных на поддержание и укрепление здоровья (оздоровление), нормальное физическое и психическое здоровье ребенка (соответствующее возрасту), его социальную адаптацию и интеграцию.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Детский фитнес – общедоступная, высокоэффективная, эмоциональная система целенаправленных оздоровительных занятий разной направленности с целью повышения физических кондиций, профилактики заболеваний и укрепления состояния здоровья, физического развития детей на добровольной основе, исходя из интересов занимающихся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5" name="Лента лицом вверх 4"/>
          <p:cNvSpPr/>
          <p:nvPr/>
        </p:nvSpPr>
        <p:spPr>
          <a:xfrm>
            <a:off x="755576" y="0"/>
            <a:ext cx="7632848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Детский фитнес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DSC092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4005064"/>
            <a:ext cx="2939819" cy="22048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DSC092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4365104"/>
            <a:ext cx="2832315" cy="21242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4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725144"/>
            <a:ext cx="2459765" cy="1844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58997104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484784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ru-RU" dirty="0" smtClean="0"/>
              <a:t>высокий показатель выполнения программы по физическому воспитанию (97%) 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endParaRPr lang="ru-RU" dirty="0" smtClean="0"/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ru-RU" dirty="0" smtClean="0"/>
              <a:t>снятие психоэмоционального напряжения у детей и стабилизация эмоционального фона настроения 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endParaRPr lang="ru-RU" dirty="0" smtClean="0"/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ru-RU" dirty="0" smtClean="0"/>
              <a:t>гармонизация детско-родительских отношений 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endParaRPr lang="ru-RU" dirty="0" smtClean="0"/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ru-RU" dirty="0" smtClean="0"/>
              <a:t>повышение  включенности родителей в жизнь детского сада 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endParaRPr lang="ru-RU" dirty="0" smtClean="0"/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ru-RU" dirty="0" smtClean="0"/>
              <a:t>участие и победы воспитанников на конкурсах, соревнованиях, фестивалях районного, окружного, городского уровня </a:t>
            </a:r>
          </a:p>
        </p:txBody>
      </p:sp>
      <p:sp>
        <p:nvSpPr>
          <p:cNvPr id="4" name="Лента лицом вверх 3"/>
          <p:cNvSpPr/>
          <p:nvPr/>
        </p:nvSpPr>
        <p:spPr>
          <a:xfrm>
            <a:off x="539552" y="404664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Результативность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1610706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3212976"/>
            <a:ext cx="2857500" cy="3267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5246" y="836712"/>
            <a:ext cx="7540526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Благодарим за внимание !</a:t>
            </a: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Будьте здоровы!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9024" y="83671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sz="2000" dirty="0" smtClean="0"/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000" dirty="0" smtClean="0"/>
              <a:t> Повышение сопротивляемости организма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000" dirty="0" smtClean="0"/>
              <a:t>Укрепление опорно-двигательного аппарата. Формирование правильной осанки.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000" dirty="0" smtClean="0"/>
              <a:t>Укрепление силы мышц стопы и голени с целью предупреждения плоскостопия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000" dirty="0" smtClean="0"/>
              <a:t> Развитие и укрепление всех основных мышечных групп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000" dirty="0" smtClean="0"/>
              <a:t>Улучшение физических качеств: координации движений, силы, выносливости, скорости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000" dirty="0" smtClean="0"/>
              <a:t>Формирование основных двигательных умений и навыков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000" dirty="0" smtClean="0"/>
              <a:t>Повышение устойчивого интереса к занятиям физической культурой </a:t>
            </a:r>
          </a:p>
        </p:txBody>
      </p:sp>
      <p:pic>
        <p:nvPicPr>
          <p:cNvPr id="5" name="Рисунок 4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3973149"/>
            <a:ext cx="3054046" cy="2884851"/>
          </a:xfrm>
          <a:prstGeom prst="rect">
            <a:avLst/>
          </a:prstGeom>
        </p:spPr>
      </p:pic>
      <p:sp>
        <p:nvSpPr>
          <p:cNvPr id="7" name="Лента лицом вверх 6"/>
          <p:cNvSpPr/>
          <p:nvPr/>
        </p:nvSpPr>
        <p:spPr>
          <a:xfrm>
            <a:off x="467544" y="188640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Значение и задачи фитнеса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9971047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Лента лицом вверх 6"/>
          <p:cNvSpPr/>
          <p:nvPr/>
        </p:nvSpPr>
        <p:spPr>
          <a:xfrm>
            <a:off x="467544" y="188640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в фитнесе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915816" y="1052736"/>
            <a:ext cx="3168352" cy="28586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РЕБЕНОК</a:t>
            </a:r>
            <a:endParaRPr lang="ru-RU" b="1" dirty="0"/>
          </a:p>
        </p:txBody>
      </p:sp>
      <p:sp>
        <p:nvSpPr>
          <p:cNvPr id="9" name="Овал 8"/>
          <p:cNvSpPr/>
          <p:nvPr/>
        </p:nvSpPr>
        <p:spPr>
          <a:xfrm>
            <a:off x="1403648" y="3212976"/>
            <a:ext cx="3240360" cy="30243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             ПЕДАГОГ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3284984"/>
            <a:ext cx="3168352" cy="28586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РОДИТЕЛЬ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636912"/>
            <a:ext cx="920628" cy="1075186"/>
          </a:xfrm>
          <a:prstGeom prst="rect">
            <a:avLst/>
          </a:prstGeom>
        </p:spPr>
      </p:pic>
      <p:pic>
        <p:nvPicPr>
          <p:cNvPr id="12" name="Рисунок 11" descr="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4005064"/>
            <a:ext cx="864096" cy="1941791"/>
          </a:xfrm>
          <a:prstGeom prst="rect">
            <a:avLst/>
          </a:prstGeom>
        </p:spPr>
      </p:pic>
      <p:pic>
        <p:nvPicPr>
          <p:cNvPr id="14" name="Рисунок 13" descr="MM90028273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717032"/>
            <a:ext cx="792088" cy="792088"/>
          </a:xfrm>
          <a:prstGeom prst="rect">
            <a:avLst/>
          </a:prstGeom>
        </p:spPr>
      </p:pic>
      <p:pic>
        <p:nvPicPr>
          <p:cNvPr id="15" name="Рисунок 14" descr="MM90028273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076055" y="4941168"/>
            <a:ext cx="806257" cy="825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9971047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3491880" y="0"/>
            <a:ext cx="2066528" cy="185050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Фитбол-гимнастика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403648" y="332656"/>
            <a:ext cx="2066528" cy="18505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Степ - аэробика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796136" y="476672"/>
            <a:ext cx="2066528" cy="1850504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Ритмическая гимнастика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588224" y="2420888"/>
            <a:ext cx="2066528" cy="18505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Черлидинг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292080" y="4149080"/>
            <a:ext cx="2232248" cy="1850504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Занятия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тренажерах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55576" y="3861048"/>
            <a:ext cx="2304256" cy="18505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Классическая аэробика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95536" y="1988840"/>
            <a:ext cx="2066528" cy="1850504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Игровой стретчинг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2348880"/>
            <a:ext cx="4572000" cy="132343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Фитнес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технологии 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трелка вверх 31"/>
          <p:cNvSpPr/>
          <p:nvPr/>
        </p:nvSpPr>
        <p:spPr>
          <a:xfrm>
            <a:off x="4427984" y="1988840"/>
            <a:ext cx="288032" cy="432048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 rot="15319309" flipH="1">
            <a:off x="2803698" y="2691323"/>
            <a:ext cx="236056" cy="545884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18041964">
            <a:off x="3286604" y="2046305"/>
            <a:ext cx="253104" cy="504056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верх 35"/>
          <p:cNvSpPr/>
          <p:nvPr/>
        </p:nvSpPr>
        <p:spPr>
          <a:xfrm rot="2472376">
            <a:off x="5641612" y="2084939"/>
            <a:ext cx="262627" cy="504056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верх 36"/>
          <p:cNvSpPr/>
          <p:nvPr/>
        </p:nvSpPr>
        <p:spPr>
          <a:xfrm rot="6236418">
            <a:off x="6185796" y="2709667"/>
            <a:ext cx="247389" cy="504056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верх 37"/>
          <p:cNvSpPr/>
          <p:nvPr/>
        </p:nvSpPr>
        <p:spPr>
          <a:xfrm rot="9196817">
            <a:off x="5563267" y="3764356"/>
            <a:ext cx="229297" cy="504056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верх 38"/>
          <p:cNvSpPr/>
          <p:nvPr/>
        </p:nvSpPr>
        <p:spPr>
          <a:xfrm rot="12750381">
            <a:off x="2960385" y="3598226"/>
            <a:ext cx="240775" cy="504056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987824" y="4437112"/>
            <a:ext cx="2304256" cy="18505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Скипинг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верх 24"/>
          <p:cNvSpPr/>
          <p:nvPr/>
        </p:nvSpPr>
        <p:spPr>
          <a:xfrm rot="11203286">
            <a:off x="4248539" y="3732228"/>
            <a:ext cx="294222" cy="588112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9971047"/>
      </p:ext>
    </p:extLst>
  </p:cSld>
  <p:clrMapOvr>
    <a:masterClrMapping/>
  </p:clrMapOvr>
  <p:transition advTm="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8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8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900"/>
                            </p:stCondLst>
                            <p:childTnLst>
                              <p:par>
                                <p:cTn id="9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900"/>
                            </p:stCondLst>
                            <p:childTnLst>
                              <p:par>
                                <p:cTn id="10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900"/>
                            </p:stCondLst>
                            <p:childTnLst>
                              <p:par>
                                <p:cTn id="10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900"/>
                            </p:stCondLst>
                            <p:childTnLst>
                              <p:par>
                                <p:cTn id="1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9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1" name="Picture 1" descr="C:\Documents and Settings\Екатерина\Рабочий стол\Детский сад\рисунки детские в детский сад\Альфиюшке\1.jpg"/>
          <p:cNvPicPr>
            <a:picLocks noChangeAspect="1" noChangeArrowheads="1"/>
          </p:cNvPicPr>
          <p:nvPr/>
        </p:nvPicPr>
        <p:blipFill>
          <a:blip r:embed="rId2" cstate="print"/>
          <a:srcRect l="10946" t="38543" r="7136" b="2863"/>
          <a:stretch>
            <a:fillRect/>
          </a:stretch>
        </p:blipFill>
        <p:spPr bwMode="auto">
          <a:xfrm>
            <a:off x="3203848" y="3871342"/>
            <a:ext cx="2952328" cy="2986658"/>
          </a:xfrm>
          <a:prstGeom prst="rect">
            <a:avLst/>
          </a:prstGeom>
          <a:noFill/>
        </p:spPr>
      </p:pic>
      <p:sp>
        <p:nvSpPr>
          <p:cNvPr id="6" name="Лента лицом вверх 5"/>
          <p:cNvSpPr/>
          <p:nvPr/>
        </p:nvSpPr>
        <p:spPr>
          <a:xfrm>
            <a:off x="539552" y="188640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Области применения фитнес технологий: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Выноска-облако 6"/>
          <p:cNvSpPr/>
          <p:nvPr/>
        </p:nvSpPr>
        <p:spPr>
          <a:xfrm rot="3801161">
            <a:off x="6614358" y="3408259"/>
            <a:ext cx="2448272" cy="1692768"/>
          </a:xfrm>
          <a:prstGeom prst="cloudCallout">
            <a:avLst>
              <a:gd name="adj1" fmla="val -29865"/>
              <a:gd name="adj2" fmla="val 863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70C0"/>
              </a:buClr>
            </a:pPr>
            <a:r>
              <a:rPr lang="ru-RU" dirty="0" smtClean="0"/>
              <a:t>Как часть занятия</a:t>
            </a:r>
            <a:endParaRPr lang="ru-RU" dirty="0"/>
          </a:p>
        </p:txBody>
      </p:sp>
      <p:sp>
        <p:nvSpPr>
          <p:cNvPr id="8" name="Выноска-облако 7"/>
          <p:cNvSpPr/>
          <p:nvPr/>
        </p:nvSpPr>
        <p:spPr>
          <a:xfrm rot="18376818">
            <a:off x="182526" y="3422196"/>
            <a:ext cx="2448272" cy="1692768"/>
          </a:xfrm>
          <a:prstGeom prst="cloudCallout">
            <a:avLst>
              <a:gd name="adj1" fmla="val 38721"/>
              <a:gd name="adj2" fmla="val 874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70C0"/>
              </a:buClr>
            </a:pPr>
            <a:r>
              <a:rPr lang="ru-RU" dirty="0" smtClean="0"/>
              <a:t>Как утренняя гимнастика</a:t>
            </a:r>
            <a:endParaRPr lang="ru-RU" dirty="0"/>
          </a:p>
        </p:txBody>
      </p:sp>
      <p:sp>
        <p:nvSpPr>
          <p:cNvPr id="10" name="Выноска-облако 9"/>
          <p:cNvSpPr/>
          <p:nvPr/>
        </p:nvSpPr>
        <p:spPr>
          <a:xfrm rot="1641849">
            <a:off x="5636045" y="1437733"/>
            <a:ext cx="2753072" cy="1853552"/>
          </a:xfrm>
          <a:prstGeom prst="cloudCallout">
            <a:avLst>
              <a:gd name="adj1" fmla="val -19300"/>
              <a:gd name="adj2" fmla="val 1059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70C0"/>
              </a:buClr>
            </a:pPr>
            <a:r>
              <a:rPr lang="ru-RU" dirty="0" smtClean="0"/>
              <a:t>Как физкультурные развлечения</a:t>
            </a:r>
            <a:endParaRPr lang="ru-RU" dirty="0"/>
          </a:p>
        </p:txBody>
      </p:sp>
      <p:sp>
        <p:nvSpPr>
          <p:cNvPr id="11" name="Выноска-облако 10"/>
          <p:cNvSpPr/>
          <p:nvPr/>
        </p:nvSpPr>
        <p:spPr>
          <a:xfrm>
            <a:off x="2987824" y="1052736"/>
            <a:ext cx="3129880" cy="2158352"/>
          </a:xfrm>
          <a:prstGeom prst="cloudCallout">
            <a:avLst>
              <a:gd name="adj1" fmla="val 4398"/>
              <a:gd name="adj2" fmla="val 79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70C0"/>
              </a:buClr>
            </a:pPr>
            <a:r>
              <a:rPr lang="ru-RU" dirty="0" smtClean="0"/>
              <a:t>Как полное занятие оздоровительно-тренирующего характера </a:t>
            </a:r>
            <a:endParaRPr lang="ru-RU" dirty="0"/>
          </a:p>
        </p:txBody>
      </p:sp>
      <p:sp>
        <p:nvSpPr>
          <p:cNvPr id="12" name="Выноска-облако 11"/>
          <p:cNvSpPr/>
          <p:nvPr/>
        </p:nvSpPr>
        <p:spPr>
          <a:xfrm rot="20469900">
            <a:off x="695619" y="1527767"/>
            <a:ext cx="2808312" cy="1878704"/>
          </a:xfrm>
          <a:prstGeom prst="cloudCallout">
            <a:avLst>
              <a:gd name="adj1" fmla="val 33662"/>
              <a:gd name="adj2" fmla="val 872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70C0"/>
              </a:buClr>
            </a:pPr>
            <a:r>
              <a:rPr lang="ru-RU" dirty="0" smtClean="0"/>
              <a:t>Как показательные выступления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389385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39552" y="980728"/>
            <a:ext cx="79928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/>
              <a:t>Первый блок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dirty="0" smtClean="0"/>
              <a:t>Составляет 10-15 % от общей продолжительности занятий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dirty="0" smtClean="0"/>
              <a:t>Выполняются несложные упражнения под музыкальное сопровождение </a:t>
            </a:r>
          </a:p>
          <a:p>
            <a:endParaRPr lang="ru-RU" dirty="0" smtClean="0"/>
          </a:p>
          <a:p>
            <a:pPr algn="ctr"/>
            <a:r>
              <a:rPr lang="ru-RU" b="1" dirty="0" smtClean="0"/>
              <a:t>Второй блок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dirty="0" smtClean="0"/>
              <a:t>Составляет 75-80% от общей продолжительности занятия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dirty="0" smtClean="0"/>
              <a:t>Упражнения физкультурно – оздоровительной направленности, а так же танцевальной с применением значительного мышечного усилия </a:t>
            </a:r>
          </a:p>
          <a:p>
            <a:pPr>
              <a:buClr>
                <a:srgbClr val="0070C0"/>
              </a:buClr>
            </a:pPr>
            <a:r>
              <a:rPr lang="ru-RU" dirty="0" smtClean="0"/>
              <a:t>(структура этого блока не застывшая схема. Она может видоизменяться в зависимости от целей и задач.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365104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/>
              <a:t>Третий блок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dirty="0" smtClean="0"/>
              <a:t>Составляет 5-15% от общей продолжительности занятия 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dirty="0" smtClean="0"/>
              <a:t>Включаются упражнения на снятие психоэмоционального напряжения (игры, самомассаж, стретчинг, релаксационные упражнения) </a:t>
            </a:r>
          </a:p>
        </p:txBody>
      </p:sp>
      <p:sp>
        <p:nvSpPr>
          <p:cNvPr id="12" name="Лента лицом вверх 11"/>
          <p:cNvSpPr/>
          <p:nvPr/>
        </p:nvSpPr>
        <p:spPr>
          <a:xfrm>
            <a:off x="467544" y="188640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Структура занятий по фитнесу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893853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411760" y="0"/>
            <a:ext cx="6552728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Представляет собой синтез общеразвивающих гимнастических упражнений, разновидностей бега, скачков и подскоков, выполняемых под музыкальное сопровождение. Основная направленность – развитие выносливости, повышения функциональных возможностей кардиосистемы 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179512" y="548680"/>
            <a:ext cx="2202544" cy="108012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Аэробика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P10405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4653136"/>
            <a:ext cx="2699792" cy="2024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SDC11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204864"/>
            <a:ext cx="3157800" cy="2368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Копия P11202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6384" y="2204864"/>
            <a:ext cx="3227616" cy="2420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23893853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10614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Комплекс </a:t>
            </a:r>
            <a:r>
              <a:rPr lang="ru-RU" dirty="0"/>
              <a:t>упражнений для растягивания определенных мышц, связок и сухожилий.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348880"/>
            <a:ext cx="3045781" cy="22843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511" y="2368799"/>
            <a:ext cx="3044647" cy="22843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4941168"/>
            <a:ext cx="2333862" cy="1556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Лента лицом вверх 9"/>
          <p:cNvSpPr/>
          <p:nvPr/>
        </p:nvSpPr>
        <p:spPr>
          <a:xfrm>
            <a:off x="251520" y="332656"/>
            <a:ext cx="8136904" cy="936104"/>
          </a:xfrm>
          <a:prstGeom prst="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Игровой стретчинг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 descr="DSC_02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042132" y="4166780"/>
            <a:ext cx="2952328" cy="20528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DSC_02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869160"/>
            <a:ext cx="2359168" cy="15727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79705193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1351</TotalTime>
  <Words>618</Words>
  <Application>Microsoft Office PowerPoint</Application>
  <PresentationFormat>Экран (4:3)</PresentationFormat>
  <Paragraphs>91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Поток</vt:lpstr>
      <vt:lpstr>Слайд</vt:lpstr>
      <vt:lpstr>              Использование фитнес технологий  в физическом воспитании дошкольников               Подготовила:  инструктор по ФК       Бунтова Е.В.         Оренбург, 2016 г. </vt:lpstr>
      <vt:lpstr>Слайд 2</vt:lpstr>
      <vt:lpstr>Слайд 3</vt:lpstr>
      <vt:lpstr>Слайд 4</vt:lpstr>
      <vt:lpstr>Слайд 5</vt:lpstr>
      <vt:lpstr>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фитнес  в системе  физкультурно-оздоровительной работы в ДОУ</dc:title>
  <dc:creator>DS52</dc:creator>
  <cp:lastModifiedBy>Екатерина</cp:lastModifiedBy>
  <cp:revision>146</cp:revision>
  <dcterms:created xsi:type="dcterms:W3CDTF">2013-09-13T06:40:32Z</dcterms:created>
  <dcterms:modified xsi:type="dcterms:W3CDTF">2016-07-27T08:43:48Z</dcterms:modified>
</cp:coreProperties>
</file>