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6" r:id="rId4"/>
    <p:sldId id="271" r:id="rId5"/>
    <p:sldId id="272" r:id="rId6"/>
    <p:sldId id="260" r:id="rId7"/>
    <p:sldId id="259" r:id="rId8"/>
    <p:sldId id="262" r:id="rId9"/>
    <p:sldId id="264" r:id="rId10"/>
    <p:sldId id="266" r:id="rId11"/>
    <p:sldId id="277" r:id="rId12"/>
    <p:sldId id="261" r:id="rId13"/>
    <p:sldId id="278" r:id="rId14"/>
    <p:sldId id="279" r:id="rId15"/>
    <p:sldId id="263" r:id="rId16"/>
    <p:sldId id="270" r:id="rId17"/>
    <p:sldId id="273" r:id="rId18"/>
    <p:sldId id="274" r:id="rId19"/>
    <p:sldId id="267" r:id="rId20"/>
    <p:sldId id="268" r:id="rId21"/>
    <p:sldId id="275" r:id="rId22"/>
  </p:sldIdLst>
  <p:sldSz cx="9144000" cy="6858000" type="screen4x3"/>
  <p:notesSz cx="6888163" cy="100203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E55D2B9-5995-4F88-9484-6F6C52D0F040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D304748-F9B7-4037-92B0-C92893140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4748-F9B7-4037-92B0-C9289314006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4748-F9B7-4037-92B0-C9289314006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4748-F9B7-4037-92B0-C9289314006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Russkaya_narodnaya_pesnyaValenki_Valenki_(vmusice.net)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User\Desktop\&#1089;&#1072;&#1076;&#1080;&#1082;\VID_20160225_104638.3gp" TargetMode="External"/><Relationship Id="rId1" Type="http://schemas.openxmlformats.org/officeDocument/2006/relationships/video" Target="file:///C:\Users\User\Desktop\&#1089;&#1072;&#1076;&#1080;&#1082;\VID_20160225_104507.3gp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ОЛЬГА\оформление\75946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3400" y="3581400"/>
            <a:ext cx="807719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«Ох, уж эти валенки»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Краткосрочный проект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тему «Традиции и культура народов России» </a:t>
            </a:r>
          </a:p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/>
          </a:p>
        </p:txBody>
      </p:sp>
      <p:pic>
        <p:nvPicPr>
          <p:cNvPr id="4" name="Picture 2" descr="F:\Лена\разработки праздников\рождество\презинтация фото конференция\images (8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52675"/>
            <a:ext cx="2895600" cy="32001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54102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Подготовила –воспитатель Белова О.В</a:t>
            </a:r>
          </a:p>
          <a:p>
            <a:r>
              <a:rPr lang="ru-RU" sz="2000" b="1" dirty="0" smtClean="0"/>
              <a:t>Участники </a:t>
            </a:r>
            <a:r>
              <a:rPr lang="ru-RU" sz="2000" b="1" dirty="0" smtClean="0"/>
              <a:t>:дети 1 </a:t>
            </a:r>
            <a:r>
              <a:rPr lang="ru-RU" sz="2000" b="1" dirty="0" err="1" smtClean="0"/>
              <a:t>мл.группы</a:t>
            </a:r>
            <a:r>
              <a:rPr lang="ru-RU" sz="2000" b="1" dirty="0" smtClean="0"/>
              <a:t>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Веселушки</a:t>
            </a:r>
            <a:r>
              <a:rPr lang="ru-RU" sz="2000" b="1" dirty="0" smtClean="0"/>
              <a:t>» МБДОУ№</a:t>
            </a:r>
            <a:r>
              <a:rPr lang="ru-RU" sz="2000" b="1" dirty="0" smtClean="0"/>
              <a:t>133, родители </a:t>
            </a:r>
            <a:r>
              <a:rPr lang="ru-RU" sz="2000" b="1" dirty="0" smtClean="0"/>
              <a:t>группы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Накормили овечек травкой, чтобы шерсть была лучше</a:t>
            </a:r>
            <a:endParaRPr lang="ru-RU" sz="3200" b="1" dirty="0"/>
          </a:p>
        </p:txBody>
      </p:sp>
      <p:pic>
        <p:nvPicPr>
          <p:cNvPr id="5" name="Рисунок 4" descr="SAM_16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524000"/>
            <a:ext cx="3352800" cy="2514600"/>
          </a:xfrm>
          <a:prstGeom prst="rect">
            <a:avLst/>
          </a:prstGeom>
        </p:spPr>
      </p:pic>
      <p:pic>
        <p:nvPicPr>
          <p:cNvPr id="7" name="Рисунок 6" descr="SAM_1625.JPG"/>
          <p:cNvPicPr>
            <a:picLocks noChangeAspect="1"/>
          </p:cNvPicPr>
          <p:nvPr/>
        </p:nvPicPr>
        <p:blipFill>
          <a:blip r:embed="rId5" cstate="print"/>
          <a:srcRect r="17949"/>
          <a:stretch>
            <a:fillRect/>
          </a:stretch>
        </p:blipFill>
        <p:spPr>
          <a:xfrm>
            <a:off x="5486400" y="1143000"/>
            <a:ext cx="2438400" cy="2228850"/>
          </a:xfrm>
          <a:prstGeom prst="rect">
            <a:avLst/>
          </a:prstGeom>
        </p:spPr>
      </p:pic>
      <p:pic>
        <p:nvPicPr>
          <p:cNvPr id="8" name="Рисунок 7" descr="SAM_1638.JPG"/>
          <p:cNvPicPr>
            <a:picLocks noChangeAspect="1"/>
          </p:cNvPicPr>
          <p:nvPr/>
        </p:nvPicPr>
        <p:blipFill>
          <a:blip r:embed="rId6" cstate="print"/>
          <a:srcRect r="14286"/>
          <a:stretch>
            <a:fillRect/>
          </a:stretch>
        </p:blipFill>
        <p:spPr>
          <a:xfrm>
            <a:off x="1600200" y="4191000"/>
            <a:ext cx="2743200" cy="2400300"/>
          </a:xfrm>
          <a:prstGeom prst="rect">
            <a:avLst/>
          </a:prstGeom>
        </p:spPr>
      </p:pic>
      <p:pic>
        <p:nvPicPr>
          <p:cNvPr id="9" name="Рисунок 8" descr="SAM_16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3000" y="3733800"/>
            <a:ext cx="3556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7839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Узнали о полезных свойствах валенок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1" y="990600"/>
            <a:ext cx="5257799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/>
              <a:t>Валенки- полезная обувь. Благодаря овечьей шерсти они не только греют, но и лечат. . Деревенские старики, которые и сами даже летом валенок не снимают, уверяют, что, если ребенок хотя бы до десяти лет проходил в валеночках, он уже никогда ничем не заболеет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358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29624" y="3962400"/>
            <a:ext cx="5914376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/>
              <a:t>Валенки благотворно влияют на здоровье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/>
              <a:t>человека.</a:t>
            </a:r>
          </a:p>
          <a:p>
            <a:r>
              <a:rPr lang="ru-RU" sz="2400" b="1" dirty="0" smtClean="0"/>
              <a:t> 1. Валенки позволяют ногам не мёрзнуть.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/>
              <a:t>2. Предохраняют стопу от жары.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/>
              <a:t>3. Оказывают массажное действие.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/>
              <a:t>4. Помогают снять  усталость в ногах.</a:t>
            </a:r>
            <a:endParaRPr lang="ru-RU" sz="2400" b="1" dirty="0"/>
          </a:p>
        </p:txBody>
      </p:sp>
      <p:pic>
        <p:nvPicPr>
          <p:cNvPr id="12" name="Picture 6" descr="вале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2301875" cy="3025775"/>
          </a:xfrm>
          <a:prstGeom prst="rect">
            <a:avLst/>
          </a:prstGeom>
          <a:noFill/>
        </p:spPr>
      </p:pic>
      <p:pic>
        <p:nvPicPr>
          <p:cNvPr id="13" name="Picture 9" descr="8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366838"/>
            <a:ext cx="2879725" cy="237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Другой день мы посвятили музыке. Танцевали под веселую, задорную песню  «Валенки, валенки», а потом читали стихи</a:t>
            </a:r>
            <a:endParaRPr lang="ru-RU" sz="3200" b="1" dirty="0"/>
          </a:p>
        </p:txBody>
      </p:sp>
      <p:pic>
        <p:nvPicPr>
          <p:cNvPr id="4" name="Russkaya_narodnaya_pesnyaValenki_Valenki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96200" y="0"/>
            <a:ext cx="244475" cy="244475"/>
          </a:xfrm>
          <a:prstGeom prst="rect">
            <a:avLst/>
          </a:prstGeom>
        </p:spPr>
      </p:pic>
      <p:pic>
        <p:nvPicPr>
          <p:cNvPr id="5" name="Рисунок 4" descr="SAM_1644.JPG"/>
          <p:cNvPicPr>
            <a:picLocks noChangeAspect="1"/>
          </p:cNvPicPr>
          <p:nvPr/>
        </p:nvPicPr>
        <p:blipFill>
          <a:blip r:embed="rId5" cstate="print"/>
          <a:srcRect t="11321" b="3774"/>
          <a:stretch>
            <a:fillRect/>
          </a:stretch>
        </p:blipFill>
        <p:spPr>
          <a:xfrm>
            <a:off x="457200" y="1752600"/>
            <a:ext cx="3028950" cy="3429000"/>
          </a:xfrm>
          <a:prstGeom prst="rect">
            <a:avLst/>
          </a:prstGeom>
        </p:spPr>
      </p:pic>
      <p:pic>
        <p:nvPicPr>
          <p:cNvPr id="7" name="Рисунок 6" descr="SAM_16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3962400"/>
            <a:ext cx="4064000" cy="3048000"/>
          </a:xfrm>
          <a:prstGeom prst="rect">
            <a:avLst/>
          </a:prstGeom>
        </p:spPr>
      </p:pic>
      <p:pic>
        <p:nvPicPr>
          <p:cNvPr id="8" name="Рисунок 7" descr="SAM_16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00600" y="16764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ID_20160225_104507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200" y="1143000"/>
            <a:ext cx="2438400" cy="1828800"/>
          </a:xfrm>
          <a:prstGeom prst="rect">
            <a:avLst/>
          </a:prstGeom>
        </p:spPr>
      </p:pic>
      <p:pic>
        <p:nvPicPr>
          <p:cNvPr id="6" name="VID_20160225_104638.3gp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876800" y="25908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7652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 следующий день провели эксперимент с валенками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41148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AutoNum type="arabicPeriod"/>
            </a:pPr>
            <a:r>
              <a:rPr lang="ru-RU" b="1" dirty="0" smtClean="0"/>
              <a:t>Два снежных комочка положили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ru-RU" b="1" dirty="0" smtClean="0"/>
              <a:t>один  на блюдце, другой, завернув в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ru-RU" b="1" dirty="0" smtClean="0"/>
              <a:t>бумажную салфетку, опустили в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ru-RU" b="1" dirty="0" smtClean="0"/>
              <a:t>валенок</a:t>
            </a:r>
            <a:r>
              <a:rPr lang="ru-RU" dirty="0" smtClean="0"/>
              <a:t>. </a:t>
            </a:r>
            <a:r>
              <a:rPr lang="ru-RU" b="1" dirty="0" smtClean="0"/>
              <a:t>Через некоторое время мы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ru-RU" b="1" dirty="0" smtClean="0"/>
              <a:t>заметили, что  на блюдце снежок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ru-RU" b="1" dirty="0" smtClean="0"/>
              <a:t>растаял, а в валенке нет. Так что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ru-RU" b="1" dirty="0" err="1" smtClean="0"/>
              <a:t>же,может</a:t>
            </a:r>
            <a:r>
              <a:rPr lang="ru-RU" b="1" dirty="0" smtClean="0"/>
              <a:t> валенок совсем не греет, а </a:t>
            </a:r>
          </a:p>
          <a:p>
            <a:pPr>
              <a:buFontTx/>
              <a:buNone/>
            </a:pPr>
            <a:r>
              <a:rPr lang="ru-RU" b="1" dirty="0" smtClean="0"/>
              <a:t>холодит? Почему мы надеваем в морозы валенки, и ногам нашим тепло, а не холодно? 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0" y="388620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Все просто, валенок не пропускал к снежку  комнатное тепло. И от этого снежку в валенке было холодно</a:t>
            </a:r>
            <a:r>
              <a:rPr lang="ru-RU" i="1" dirty="0" smtClean="0">
                <a:solidFill>
                  <a:schemeClr val="accent2"/>
                </a:solidFill>
              </a:rPr>
              <a:t>.</a:t>
            </a:r>
          </a:p>
          <a:p>
            <a:pPr marL="342900" indent="-342900"/>
            <a:r>
              <a:rPr lang="ru-RU" b="1" i="1" dirty="0" smtClean="0">
                <a:solidFill>
                  <a:schemeClr val="accent2"/>
                </a:solidFill>
              </a:rPr>
              <a:t>Поэтому он и не таял. Значит, если мы наденем</a:t>
            </a:r>
            <a:r>
              <a:rPr lang="en-US" b="1" i="1" dirty="0" smtClean="0">
                <a:solidFill>
                  <a:schemeClr val="accent2"/>
                </a:solidFill>
              </a:rPr>
              <a:t> </a:t>
            </a:r>
            <a:r>
              <a:rPr lang="ru-RU" b="1" i="1" dirty="0" smtClean="0">
                <a:solidFill>
                  <a:schemeClr val="accent2"/>
                </a:solidFill>
              </a:rPr>
              <a:t>валенки, ногам тепло, валенки не выпускают тепло на улицу, и не пропускают холод в валенки. Вот наши  ножки и не мерзнут. Им в валенках тепло.</a:t>
            </a:r>
            <a:endParaRPr lang="ru-RU" b="1" i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 descr="SAM_1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943350"/>
            <a:ext cx="3886200" cy="2914650"/>
          </a:xfrm>
          <a:prstGeom prst="rect">
            <a:avLst/>
          </a:prstGeom>
        </p:spPr>
      </p:pic>
      <p:pic>
        <p:nvPicPr>
          <p:cNvPr id="14" name="Рисунок 13" descr="SAM_15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838200"/>
            <a:ext cx="3962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Интересно, а какая обувь больше подходит для зимних морозов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029200"/>
            <a:ext cx="8652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000" b="1" dirty="0" smtClean="0"/>
              <a:t>На прогулку мы вынесли и поставили в снег</a:t>
            </a:r>
            <a:r>
              <a:rPr lang="en-US" sz="2000" b="1" dirty="0" smtClean="0"/>
              <a:t> </a:t>
            </a:r>
            <a:r>
              <a:rPr lang="ru-RU" sz="2000" b="1" dirty="0" smtClean="0"/>
              <a:t>резиновый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сапожек и </a:t>
            </a:r>
          </a:p>
          <a:p>
            <a:pPr>
              <a:buFontTx/>
              <a:buNone/>
            </a:pPr>
            <a:r>
              <a:rPr lang="ru-RU" sz="2000" b="1" dirty="0" smtClean="0"/>
              <a:t>валенок, спрятали в них игрушки. В</a:t>
            </a:r>
            <a:r>
              <a:rPr lang="en-US" sz="2000" b="1" dirty="0" smtClean="0"/>
              <a:t> </a:t>
            </a:r>
            <a:r>
              <a:rPr lang="ru-RU" sz="2000" b="1" dirty="0" smtClean="0"/>
              <a:t>резиновом сапожке игрушка </a:t>
            </a:r>
          </a:p>
          <a:p>
            <a:pPr>
              <a:buFontTx/>
              <a:buNone/>
            </a:pPr>
            <a:r>
              <a:rPr lang="ru-RU" sz="2000" b="1" dirty="0" smtClean="0"/>
              <a:t>быстро стала холодной.</a:t>
            </a:r>
            <a:r>
              <a:rPr lang="en-US" sz="2000" b="1" dirty="0" smtClean="0"/>
              <a:t> </a:t>
            </a:r>
            <a:r>
              <a:rPr lang="ru-RU" sz="2000" b="1" dirty="0" smtClean="0"/>
              <a:t>А в валенке</a:t>
            </a:r>
            <a:r>
              <a:rPr lang="en-US" sz="2000" b="1" dirty="0" smtClean="0"/>
              <a:t> </a:t>
            </a:r>
            <a:r>
              <a:rPr lang="ru-RU" sz="2000" b="1" dirty="0" smtClean="0"/>
              <a:t>игрушка оставалась тепленькой. </a:t>
            </a:r>
          </a:p>
          <a:p>
            <a:pPr>
              <a:buFontTx/>
              <a:buNone/>
            </a:pPr>
            <a:r>
              <a:rPr lang="ru-RU" sz="2000" b="1" dirty="0" smtClean="0"/>
              <a:t>Валенки удерживают</a:t>
            </a:r>
            <a:r>
              <a:rPr lang="en-US" sz="2000" b="1" dirty="0" smtClean="0"/>
              <a:t> </a:t>
            </a:r>
            <a:r>
              <a:rPr lang="ru-RU" sz="2000" b="1" dirty="0" smtClean="0"/>
              <a:t>тепло. Значит,  валенки очень подходят для </a:t>
            </a:r>
          </a:p>
          <a:p>
            <a:pPr>
              <a:buFontTx/>
              <a:buNone/>
            </a:pPr>
            <a:r>
              <a:rPr lang="ru-RU" sz="2000" b="1" dirty="0" smtClean="0"/>
              <a:t>морозных дней.</a:t>
            </a:r>
          </a:p>
        </p:txBody>
      </p:sp>
      <p:pic>
        <p:nvPicPr>
          <p:cNvPr id="10" name="Рисунок 9" descr="SAM_1671.JPG"/>
          <p:cNvPicPr>
            <a:picLocks noChangeAspect="1"/>
          </p:cNvPicPr>
          <p:nvPr/>
        </p:nvPicPr>
        <p:blipFill>
          <a:blip r:embed="rId4" cstate="print"/>
          <a:srcRect l="11111" r="20833" b="27778"/>
          <a:stretch>
            <a:fillRect/>
          </a:stretch>
        </p:blipFill>
        <p:spPr>
          <a:xfrm>
            <a:off x="4589585" y="1600200"/>
            <a:ext cx="4021015" cy="3276600"/>
          </a:xfrm>
          <a:prstGeom prst="rect">
            <a:avLst/>
          </a:prstGeom>
        </p:spPr>
      </p:pic>
      <p:pic>
        <p:nvPicPr>
          <p:cNvPr id="11" name="Рисунок 10" descr="SAM_1667.JPG"/>
          <p:cNvPicPr>
            <a:picLocks noChangeAspect="1"/>
          </p:cNvPicPr>
          <p:nvPr/>
        </p:nvPicPr>
        <p:blipFill>
          <a:blip r:embed="rId5" cstate="print"/>
          <a:srcRect r="23438" b="10417"/>
          <a:stretch>
            <a:fillRect/>
          </a:stretch>
        </p:blipFill>
        <p:spPr>
          <a:xfrm>
            <a:off x="609600" y="1676400"/>
            <a:ext cx="3733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7714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 еще мы провели один сказочный денек</a:t>
            </a:r>
          </a:p>
          <a:p>
            <a:pPr algn="r"/>
            <a:r>
              <a:rPr lang="ru-RU" sz="3200" b="1" dirty="0" smtClean="0"/>
              <a:t>с валенками</a:t>
            </a:r>
            <a:endParaRPr lang="ru-RU" sz="3200" b="1" dirty="0"/>
          </a:p>
        </p:txBody>
      </p:sp>
      <p:pic>
        <p:nvPicPr>
          <p:cNvPr id="4" name="Рисунок 3" descr="SAM_1730.JPG"/>
          <p:cNvPicPr>
            <a:picLocks noChangeAspect="1"/>
          </p:cNvPicPr>
          <p:nvPr/>
        </p:nvPicPr>
        <p:blipFill>
          <a:blip r:embed="rId3" cstate="print"/>
          <a:srcRect l="5000" t="34444" b="14445"/>
          <a:stretch>
            <a:fillRect/>
          </a:stretch>
        </p:blipFill>
        <p:spPr>
          <a:xfrm>
            <a:off x="381000" y="914400"/>
            <a:ext cx="5287618" cy="2133600"/>
          </a:xfrm>
          <a:prstGeom prst="rect">
            <a:avLst/>
          </a:prstGeom>
        </p:spPr>
      </p:pic>
      <p:pic>
        <p:nvPicPr>
          <p:cNvPr id="5" name="Рисунок 4" descr="SAM_1732.JPG"/>
          <p:cNvPicPr>
            <a:picLocks noChangeAspect="1"/>
          </p:cNvPicPr>
          <p:nvPr/>
        </p:nvPicPr>
        <p:blipFill>
          <a:blip r:embed="rId4" cstate="print"/>
          <a:srcRect r="13333"/>
          <a:stretch>
            <a:fillRect/>
          </a:stretch>
        </p:blipFill>
        <p:spPr>
          <a:xfrm>
            <a:off x="4724400" y="2438400"/>
            <a:ext cx="3810000" cy="3297115"/>
          </a:xfrm>
          <a:prstGeom prst="rect">
            <a:avLst/>
          </a:prstGeom>
        </p:spPr>
      </p:pic>
      <p:pic>
        <p:nvPicPr>
          <p:cNvPr id="6" name="Рисунок 5" descr="SAM_17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600" y="33528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Ну а творчество проявили наши родители в совместной деятельности со своими детьми</a:t>
            </a:r>
            <a:endParaRPr lang="ru-RU" sz="2400" b="1" dirty="0"/>
          </a:p>
        </p:txBody>
      </p:sp>
      <p:pic>
        <p:nvPicPr>
          <p:cNvPr id="5" name="Рисунок 4" descr="IMG_20160222_212206.jpg"/>
          <p:cNvPicPr>
            <a:picLocks noChangeAspect="1"/>
          </p:cNvPicPr>
          <p:nvPr/>
        </p:nvPicPr>
        <p:blipFill>
          <a:blip r:embed="rId3" cstate="print"/>
          <a:srcRect t="3846" r="10256" b="21154"/>
          <a:stretch>
            <a:fillRect/>
          </a:stretch>
        </p:blipFill>
        <p:spPr>
          <a:xfrm>
            <a:off x="2133600" y="3124200"/>
            <a:ext cx="2667000" cy="2971800"/>
          </a:xfrm>
          <a:prstGeom prst="rect">
            <a:avLst/>
          </a:prstGeom>
        </p:spPr>
      </p:pic>
      <p:pic>
        <p:nvPicPr>
          <p:cNvPr id="7" name="Рисунок 6" descr="IMG_20160222_212400.jpg"/>
          <p:cNvPicPr>
            <a:picLocks noChangeAspect="1"/>
          </p:cNvPicPr>
          <p:nvPr/>
        </p:nvPicPr>
        <p:blipFill>
          <a:blip r:embed="rId4" cstate="print"/>
          <a:srcRect r="12409"/>
          <a:stretch>
            <a:fillRect/>
          </a:stretch>
        </p:blipFill>
        <p:spPr>
          <a:xfrm>
            <a:off x="6400800" y="3048000"/>
            <a:ext cx="2286000" cy="3479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1" y="1447800"/>
            <a:ext cx="1981200" cy="352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User\AppData\Local\Temp\WPDNSE\{0176012E-0172-0177-2201-310152013801}\IMG_20160224_1842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1447800"/>
            <a:ext cx="2233612" cy="3970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381000"/>
            <a:ext cx="65287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Подготовили выставку творческих работ</a:t>
            </a:r>
          </a:p>
          <a:p>
            <a:pPr algn="ctr"/>
            <a:r>
              <a:rPr lang="ru-RU" sz="2800" b="1" dirty="0" smtClean="0"/>
              <a:t> « Русские валенки»</a:t>
            </a:r>
            <a:endParaRPr lang="ru-RU" sz="2800" b="1" dirty="0"/>
          </a:p>
        </p:txBody>
      </p:sp>
      <p:pic>
        <p:nvPicPr>
          <p:cNvPr id="5" name="Рисунок 4" descr="SAM_1733.JPG"/>
          <p:cNvPicPr>
            <a:picLocks noChangeAspect="1"/>
          </p:cNvPicPr>
          <p:nvPr/>
        </p:nvPicPr>
        <p:blipFill>
          <a:blip r:embed="rId3" cstate="print"/>
          <a:srcRect l="16667"/>
          <a:stretch>
            <a:fillRect/>
          </a:stretch>
        </p:blipFill>
        <p:spPr>
          <a:xfrm>
            <a:off x="1752600" y="1371600"/>
            <a:ext cx="5334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838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В результате мы узнали, что</a:t>
            </a:r>
          </a:p>
          <a:p>
            <a:r>
              <a:rPr lang="ru-RU" sz="2000" b="1" dirty="0" smtClean="0"/>
              <a:t>Валенки –теплая обувь. В них всегда тепло и ноги не замерзнут. </a:t>
            </a:r>
          </a:p>
          <a:p>
            <a:r>
              <a:rPr lang="ru-RU" sz="2000" b="1" dirty="0" smtClean="0"/>
              <a:t>Валенки валяют из шерсти. В них не страшны морозы и метели, поэтому лучшей обуви для гулянья на Руси не было!</a:t>
            </a:r>
          </a:p>
        </p:txBody>
      </p:sp>
      <p:pic>
        <p:nvPicPr>
          <p:cNvPr id="5" name="Рисунок 4" descr="SAM_1638.JPG"/>
          <p:cNvPicPr>
            <a:picLocks noChangeAspect="1"/>
          </p:cNvPicPr>
          <p:nvPr/>
        </p:nvPicPr>
        <p:blipFill>
          <a:blip r:embed="rId3" cstate="print"/>
          <a:srcRect l="23457" r="33333"/>
          <a:stretch>
            <a:fillRect/>
          </a:stretch>
        </p:blipFill>
        <p:spPr>
          <a:xfrm>
            <a:off x="3124200" y="1981200"/>
            <a:ext cx="2667000" cy="462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90600" y="762000"/>
            <a:ext cx="1521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3600" b="1" dirty="0"/>
          </a:p>
        </p:txBody>
      </p:sp>
      <p:pic>
        <p:nvPicPr>
          <p:cNvPr id="4" name="Picture 10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191000"/>
            <a:ext cx="2552700" cy="1790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1" y="15240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формирование у детей знаний о народной культуре, приобщение к ценностям семейных и национальных традиций русского народа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83025" y="381000"/>
            <a:ext cx="35997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Знает взрослый</a:t>
            </a:r>
            <a:r>
              <a:rPr lang="en-US" sz="2400" b="1" dirty="0" smtClean="0"/>
              <a:t> </a:t>
            </a:r>
            <a:r>
              <a:rPr lang="ru-RU" sz="2400" b="1" dirty="0" smtClean="0"/>
              <a:t>человек, </a:t>
            </a:r>
            <a:br>
              <a:rPr lang="ru-RU" sz="2400" b="1" dirty="0" smtClean="0"/>
            </a:br>
            <a:r>
              <a:rPr lang="ru-RU" sz="2400" b="1" dirty="0" smtClean="0"/>
              <a:t>Знает даже маленький.</a:t>
            </a:r>
            <a:br>
              <a:rPr lang="ru-RU" sz="2400" b="1" dirty="0" smtClean="0"/>
            </a:br>
            <a:r>
              <a:rPr lang="ru-RU" sz="2400" b="1" dirty="0" smtClean="0"/>
              <a:t>Чтоб зимою не болеть</a:t>
            </a:r>
            <a:br>
              <a:rPr lang="ru-RU" sz="2400" b="1" dirty="0" smtClean="0"/>
            </a:br>
            <a:r>
              <a:rPr lang="ru-RU" sz="2400" b="1" dirty="0" smtClean="0"/>
              <a:t>Надевают валенки.</a:t>
            </a:r>
          </a:p>
          <a:p>
            <a:pPr eaLnBrk="0" hangingPunct="0"/>
            <a:endParaRPr lang="ru-RU" sz="1600" b="1" dirty="0"/>
          </a:p>
        </p:txBody>
      </p:sp>
      <p:pic>
        <p:nvPicPr>
          <p:cNvPr id="7" name="Рисунок 6" descr="SAM_1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04800"/>
            <a:ext cx="2819400" cy="3759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9812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l="11290" t="52016" r="19355" b="4839"/>
          <a:stretch>
            <a:fillRect/>
          </a:stretch>
        </p:blipFill>
        <p:spPr bwMode="auto">
          <a:xfrm>
            <a:off x="609600" y="4140200"/>
            <a:ext cx="32766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 l="11290" t="52016" r="19355" b="4839"/>
          <a:stretch>
            <a:fillRect/>
          </a:stretch>
        </p:blipFill>
        <p:spPr bwMode="auto">
          <a:xfrm>
            <a:off x="609600" y="4013791"/>
            <a:ext cx="3429000" cy="284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 l="11290" t="52016" r="19355" b="4839"/>
          <a:stretch>
            <a:fillRect/>
          </a:stretch>
        </p:blipFill>
        <p:spPr bwMode="auto">
          <a:xfrm>
            <a:off x="609600" y="4013791"/>
            <a:ext cx="3429000" cy="284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SAM_1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371600"/>
            <a:ext cx="67056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57200"/>
            <a:ext cx="6128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ru-RU" sz="4000" b="1" dirty="0" smtClean="0">
                <a:solidFill>
                  <a:srgbClr val="FF0000"/>
                </a:solidFill>
              </a:rPr>
              <a:t>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66800" y="914400"/>
            <a:ext cx="1900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3600" b="1" dirty="0"/>
          </a:p>
        </p:txBody>
      </p:sp>
      <p:pic>
        <p:nvPicPr>
          <p:cNvPr id="4" name="Picture 5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419600"/>
            <a:ext cx="2449512" cy="17732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95400" y="1600200"/>
            <a:ext cx="624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Помочь детям чувствовать себя в детском саду более комфортно; Развивать речь детей, обогащать словарный запас;  Расширять представление об окружающем мире и развивать интерес детей и их родителей к народному быту; Привлечение родителей к активному участию в жизни группы.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396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5" name="Picture 3" descr="D:\фото\ОЛЬГА\оформление\5187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8200" y="533401"/>
            <a:ext cx="7162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Проблема, на решение которой направлена работа: привлечение родителей к активному участию в жизни группы. Совершенствуя эффективность форм, методов и средств в духовно-нравственном воспитании детей скоординировать сотрудничество педагогов и  родителей через развивающие технологии, программы по обеспечению комплексного воспитания и развития ребенка, приобщения его к ценностям семейных и национальных традиций русского народа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5" name="Picture 3" descr="D:\фото\ОЛЬГА\оформление\5187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76400" y="13716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Актуальность реализации работы: направлена на то, чтобы заинтересовать родителей в сохранении народных традиций, учитывая возрастные особенности поддерживать у детей и родителей потребность в совместной и творческой деятельности, привлечение родителей к оформлению раздевалки в группе.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95400" y="2286000"/>
            <a:ext cx="6705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Испокон веков зима на Руси была длинная и холодная. Чтобы сохранить ноги в тепле даже в сильные морозы русские умельцы придумали чудесную обувь – </a:t>
            </a:r>
            <a:r>
              <a:rPr lang="ru-RU" sz="2400" b="1" u="sng" dirty="0" smtClean="0">
                <a:solidFill>
                  <a:schemeClr val="hlink"/>
                </a:solidFill>
              </a:rPr>
              <a:t>русские валенки</a:t>
            </a:r>
            <a:r>
              <a:rPr lang="ru-RU" sz="2400" b="1" dirty="0" smtClean="0"/>
              <a:t>.  Валенки – испокон веков неотъемлемая часть русского образа жизни, русской зимы. В них всегда тепло и ноги не замерзнут.</a:t>
            </a:r>
            <a:r>
              <a:rPr lang="ru-RU" sz="2800" b="1" dirty="0" smtClean="0"/>
              <a:t> </a:t>
            </a:r>
            <a:r>
              <a:rPr lang="ru-RU" sz="2400" b="1" dirty="0" smtClean="0"/>
              <a:t>В валенках не страшны ни мороз, ни метель, ни жара. </a:t>
            </a: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1200" y="914400"/>
            <a:ext cx="4572000" cy="8382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Мы узнали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F:\Лена\разработки праздников\рождество\презинтация фото конференция\images (7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7089991" cy="5286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Мы рассмотрели иллюстрации разных видов валенок ,обсудили их.</a:t>
            </a:r>
          </a:p>
          <a:p>
            <a:r>
              <a:rPr lang="ru-RU" sz="2400" b="1" dirty="0" smtClean="0"/>
              <a:t>Провели занятие ,где закрепили признаки русской зимы потрогали  и рассмотрели разные виды валенок .Поиграли в хороводную игру « Валенки»</a:t>
            </a:r>
            <a:endParaRPr lang="ru-RU" sz="2400" b="1" dirty="0"/>
          </a:p>
        </p:txBody>
      </p:sp>
      <p:pic>
        <p:nvPicPr>
          <p:cNvPr id="4" name="Рисунок 3" descr="SAM_1589.JPG"/>
          <p:cNvPicPr>
            <a:picLocks noChangeAspect="1"/>
          </p:cNvPicPr>
          <p:nvPr/>
        </p:nvPicPr>
        <p:blipFill>
          <a:blip r:embed="rId3" cstate="print"/>
          <a:srcRect t="16667" r="6944"/>
          <a:stretch>
            <a:fillRect/>
          </a:stretch>
        </p:blipFill>
        <p:spPr>
          <a:xfrm>
            <a:off x="228600" y="2590800"/>
            <a:ext cx="5105400" cy="3429000"/>
          </a:xfrm>
          <a:prstGeom prst="rect">
            <a:avLst/>
          </a:prstGeom>
        </p:spPr>
      </p:pic>
      <p:pic>
        <p:nvPicPr>
          <p:cNvPr id="5" name="Рисунок 4" descr="SAM_1600.JPG"/>
          <p:cNvPicPr>
            <a:picLocks noChangeAspect="1"/>
          </p:cNvPicPr>
          <p:nvPr/>
        </p:nvPicPr>
        <p:blipFill>
          <a:blip r:embed="rId4" cstate="print"/>
          <a:srcRect t="12821" r="13462"/>
          <a:stretch>
            <a:fillRect/>
          </a:stretch>
        </p:blipFill>
        <p:spPr>
          <a:xfrm>
            <a:off x="5486400" y="2438400"/>
            <a:ext cx="3429000" cy="25908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11290" t="73978" r="19355" b="4839"/>
          <a:stretch>
            <a:fillRect/>
          </a:stretch>
        </p:blipFill>
        <p:spPr bwMode="auto">
          <a:xfrm>
            <a:off x="4648200" y="5105400"/>
            <a:ext cx="3429000" cy="139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\ОЛЬГА\оформление\5187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8" descr="5360083a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3018587" cy="2513013"/>
          </a:xfrm>
          <a:prstGeom prst="rect">
            <a:avLst/>
          </a:prstGeom>
          <a:noFill/>
        </p:spPr>
      </p:pic>
      <p:pic>
        <p:nvPicPr>
          <p:cNvPr id="4" name="Picture 22" descr="merino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05000"/>
            <a:ext cx="3149600" cy="2362200"/>
          </a:xfrm>
          <a:prstGeom prst="rect">
            <a:avLst/>
          </a:prstGeom>
          <a:noFill/>
        </p:spPr>
      </p:pic>
      <p:pic>
        <p:nvPicPr>
          <p:cNvPr id="5" name="Picture 5" descr="valenki_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3860800"/>
            <a:ext cx="2768600" cy="2768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0" y="5181600"/>
            <a:ext cx="4876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200" b="1" dirty="0" smtClean="0"/>
              <a:t>Еще узнали, что обычно валенки делают из овечьей шерсти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699</Words>
  <Application>Microsoft Office PowerPoint</Application>
  <PresentationFormat>Экран (4:3)</PresentationFormat>
  <Paragraphs>58</Paragraphs>
  <Slides>21</Slides>
  <Notes>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Мы узнали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Интересно, а какая обувь больше подходит для зимних морозов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67</cp:revision>
  <dcterms:created xsi:type="dcterms:W3CDTF">2016-02-11T15:35:52Z</dcterms:created>
  <dcterms:modified xsi:type="dcterms:W3CDTF">2016-07-25T11:47:14Z</dcterms:modified>
</cp:coreProperties>
</file>