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theme/theme2.xml" ContentType="application/vnd.openxmlformats-officedocument.theme+xml"/>
  <Override PartName="/ppt/theme/theme1.xml" ContentType="application/vnd.openxmlformats-officedocument.theme+xml"/>
  <Override PartName="/ppt/media/image2.jpeg" ContentType="image/jpeg"/>
  <Override PartName="/ppt/media/image3.jpeg" ContentType="image/jpeg"/>
  <Override PartName="/ppt/media/image18.jpeg" ContentType="image/jpeg"/>
  <Override PartName="/ppt/media/image4.jpeg" ContentType="image/jpeg"/>
  <Override PartName="/ppt/media/image5.png" ContentType="image/png"/>
  <Override PartName="/ppt/media/image10.jpeg" ContentType="image/jpeg"/>
  <Override PartName="/ppt/media/image19.jpeg" ContentType="image/jpeg"/>
  <Override PartName="/ppt/media/image11.jpeg" ContentType="image/jpeg"/>
  <Override PartName="/ppt/media/image12.jpeg" ContentType="image/jpeg"/>
  <Override PartName="/ppt/media/image7.png" ContentType="image/png"/>
  <Override PartName="/ppt/media/image13.jpeg" ContentType="image/jpeg"/>
  <Override PartName="/ppt/media/image17.png" ContentType="image/png"/>
  <Override PartName="/ppt/media/image8.jpeg" ContentType="image/jpeg"/>
  <Override PartName="/ppt/media/image14.jpeg" ContentType="image/jpeg"/>
  <Override PartName="/ppt/media/image9.jpeg" ContentType="image/jpeg"/>
  <Override PartName="/ppt/media/image15.jpeg" ContentType="image/jpeg"/>
  <Override PartName="/ppt/media/image1.jpeg" ContentType="image/jpeg"/>
  <Override PartName="/ppt/media/image6.png" ContentType="image/png"/>
  <Override PartName="/ppt/media/image16.jpeg" ContentType="image/jpeg"/>
  <Override PartName="/ppt/presentation.xml" ContentType="application/vnd.openxmlformats-officedocument.presentationml.presentation.main+xml"/>
  <Override PartName="/ppt/_rels/presentation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_rels/slide16.xml.rels" ContentType="application/vnd.openxmlformats-package.relationships+xml"/>
  <Override PartName="/ppt/slides/_rels/slide2.xml.rels" ContentType="application/vnd.openxmlformats-package.relationships+xml"/>
  <Override PartName="/ppt/slides/_rels/slide14.xml.rels" ContentType="application/vnd.openxmlformats-package.relationships+xml"/>
  <Override PartName="/ppt/slides/_rels/slide8.xml.rels" ContentType="application/vnd.openxmlformats-package.relationships+xml"/>
  <Override PartName="/ppt/slides/_rels/slide13.xml.rels" ContentType="application/vnd.openxmlformats-package.relationships+xml"/>
  <Override PartName="/ppt/slides/_rels/slide6.xml.rels" ContentType="application/vnd.openxmlformats-package.relationships+xml"/>
  <Override PartName="/ppt/slides/_rels/slide19.xml.rels" ContentType="application/vnd.openxmlformats-package.relationships+xml"/>
  <Override PartName="/ppt/slides/_rels/slide11.xml.rels" ContentType="application/vnd.openxmlformats-package.relationships+xml"/>
  <Override PartName="/ppt/slides/_rels/slide4.xml.rels" ContentType="application/vnd.openxmlformats-package.relationships+xml"/>
  <Override PartName="/ppt/slides/_rels/slide17.xml.rels" ContentType="application/vnd.openxmlformats-package.relationships+xml"/>
  <Override PartName="/ppt/slides/_rels/slide3.xml.rels" ContentType="application/vnd.openxmlformats-package.relationships+xml"/>
  <Override PartName="/ppt/slides/_rels/slide15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7.xml.rels" ContentType="application/vnd.openxmlformats-package.relationships+xml"/>
  <Override PartName="/ppt/slides/_rels/slide12.xml.rels" ContentType="application/vnd.openxmlformats-package.relationships+xml"/>
  <Override PartName="/ppt/slides/_rels/slide5.xml.rels" ContentType="application/vnd.openxmlformats-package.relationships+xml"/>
  <Override PartName="/ppt/slides/_rels/slide18.xml.rels" ContentType="application/vnd.openxmlformats-package.relationships+xml"/>
  <Override PartName="/ppt/slides/_rels/slide10.xml.rels" ContentType="application/vnd.openxmlformats-package.relationships+xml"/>
  <Override PartName="/ppt/slides/slide15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17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13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50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3124080" y="6356520"/>
            <a:ext cx="2893680" cy="363240"/>
          </a:xfrm>
          <a:prstGeom prst="rect">
            <a:avLst/>
          </a:prstGeom>
        </p:spPr>
      </p:sp>
      <p:sp>
        <p:nvSpPr>
          <p:cNvPr id="1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/>
              <a:t>Четвертый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/>
              <a:t>Восьмой уровень структуры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ru-RU"/>
              <a:t>Девятый уровень структуры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1"/>
          <p:cNvSpPr/>
          <p:nvPr/>
        </p:nvSpPr>
        <p:spPr>
          <a:xfrm>
            <a:off x="3124080" y="6356520"/>
            <a:ext cx="2893680" cy="363240"/>
          </a:xfrm>
          <a:prstGeom prst="rect">
            <a:avLst/>
          </a:prstGeom>
        </p:spPr>
      </p:sp>
      <p:sp>
        <p:nvSpPr>
          <p:cNvPr id="4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/>
              <a:t>Четвертый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/>
              <a:t>Восьмой уровень структуры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ru-RU"/>
              <a:t>Девятый уровень структуры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51" r:id="rId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image" Target="../media/image10.jpeg"/><Relationship Id="rId4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2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2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2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2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png"/><Relationship Id="rId3" Type="http://schemas.openxmlformats.org/officeDocument/2006/relationships/image" Target="../media/image18.jpeg"/><Relationship Id="rId4" Type="http://schemas.openxmlformats.org/officeDocument/2006/relationships/slideLayout" Target="../slideLayouts/slideLayout2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2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1"/>
          <p:cNvSpPr/>
          <p:nvPr/>
        </p:nvSpPr>
        <p:spPr>
          <a:xfrm>
            <a:off x="468360" y="836640"/>
            <a:ext cx="8242200" cy="5803560"/>
          </a:xfrm>
          <a:prstGeom prst="horizontalScroll">
            <a:avLst>
              <a:gd fmla="val 2700" name="adj"/>
            </a:avLst>
          </a:prstGeom>
          <a:solidFill>
            <a:srgbClr val="c3d69b"/>
          </a:solidFill>
          <a:ln w="25560">
            <a:solidFill>
              <a:srgbClr val="3a5f8b"/>
            </a:solidFill>
            <a:round/>
          </a:ln>
        </p:spPr>
      </p:sp>
      <p:sp>
        <p:nvSpPr>
          <p:cNvPr id="7" name="CustomShape 2"/>
          <p:cNvSpPr/>
          <p:nvPr/>
        </p:nvSpPr>
        <p:spPr>
          <a:xfrm>
            <a:off x="1258920" y="1700280"/>
            <a:ext cx="7451640" cy="30135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800">
                <a:solidFill>
                  <a:srgbClr val="000000"/>
                </a:solidFill>
                <a:latin typeface="Calibri"/>
              </a:rPr>
              <a:t>- </a:t>
            </a:r>
            <a:r>
              <a:rPr lang="ru-RU" sz="3200">
                <a:solidFill>
                  <a:srgbClr val="000000"/>
                </a:solidFill>
                <a:latin typeface="Arial"/>
              </a:rPr>
              <a:t>Какие растения называют покрытосеменными или Цветковыми?</a:t>
            </a:r>
            <a:endParaRPr/>
          </a:p>
          <a:p>
            <a:r>
              <a:rPr lang="ru-RU" sz="3200">
                <a:solidFill>
                  <a:srgbClr val="000000"/>
                </a:solidFill>
                <a:latin typeface="Arial"/>
              </a:rPr>
              <a:t>- Какие органы цветкового растения вы можете назвать?</a:t>
            </a:r>
            <a:endParaRPr/>
          </a:p>
          <a:p>
            <a:r>
              <a:rPr lang="ru-RU" sz="3200">
                <a:solidFill>
                  <a:srgbClr val="000000"/>
                </a:solidFill>
                <a:latin typeface="Arial"/>
              </a:rPr>
              <a:t>- На какие две группы делятся органы растений? </a:t>
            </a:r>
            <a:endParaRPr/>
          </a:p>
        </p:txBody>
      </p:sp>
      <p:sp>
        <p:nvSpPr>
          <p:cNvPr id="8" name="CustomShape 3"/>
          <p:cNvSpPr/>
          <p:nvPr/>
        </p:nvSpPr>
        <p:spPr>
          <a:xfrm>
            <a:off x="1640520" y="333360"/>
            <a:ext cx="5895720" cy="75924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ru-RU" sz="4400">
                <a:solidFill>
                  <a:srgbClr val="002060"/>
                </a:solidFill>
                <a:latin typeface="Arial"/>
              </a:rPr>
              <a:t>Беседа по вопросам</a:t>
            </a:r>
            <a:endParaRPr/>
          </a:p>
        </p:txBody>
      </p:sp>
    </p:spTree>
  </p:cSld>
  <p:timing>
    <p:tnLst>
      <p:par>
        <p:cTn dur="indefinite" id="1" nodeType="tmRoot" restart="never">
          <p:childTnLst>
            <p:seq>
              <p:cTn id="2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468360" y="189000"/>
            <a:ext cx="8227800" cy="97776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ru-RU" sz="2000">
                <a:solidFill>
                  <a:srgbClr val="000000"/>
                </a:solidFill>
                <a:latin typeface="Times New Roman"/>
              </a:rPr>
              <a:t>При удалении верхушечной почки, образуется много боковых побегов. Это свойство используется в садоводстве, огородничестве и цветоводстве. Растениеводы прищипкой верхушки побега заставляют сильнее ветвиться.</a:t>
            </a:r>
            <a:endParaRPr/>
          </a:p>
        </p:txBody>
      </p:sp>
      <p:sp>
        <p:nvSpPr>
          <p:cNvPr id="48" name="CustomShape 2"/>
          <p:cNvSpPr/>
          <p:nvPr/>
        </p:nvSpPr>
        <p:spPr>
          <a:xfrm>
            <a:off x="457200" y="4221000"/>
            <a:ext cx="8227800" cy="1903320"/>
          </a:xfrm>
          <a:prstGeom prst="rect">
            <a:avLst/>
          </a:prstGeom>
        </p:spPr>
      </p:sp>
      <p:pic>
        <p:nvPicPr>
          <p:cNvPr descr="" id="49" name="Picture 5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3789360"/>
            <a:ext cx="4425840" cy="3066840"/>
          </a:xfrm>
          <a:prstGeom prst="rect">
            <a:avLst/>
          </a:prstGeom>
        </p:spPr>
      </p:pic>
      <p:pic>
        <p:nvPicPr>
          <p:cNvPr descr="" id="50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4284720" y="3789360"/>
            <a:ext cx="4857480" cy="3066840"/>
          </a:xfrm>
          <a:prstGeom prst="rect">
            <a:avLst/>
          </a:prstGeom>
        </p:spPr>
      </p:pic>
      <p:pic>
        <p:nvPicPr>
          <p:cNvPr descr="" id="51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826920" y="1413000"/>
            <a:ext cx="6856200" cy="2590560"/>
          </a:xfrm>
          <a:prstGeom prst="rect">
            <a:avLst/>
          </a:prstGeom>
        </p:spPr>
      </p:pic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ustomShape 1"/>
          <p:cNvSpPr/>
          <p:nvPr/>
        </p:nvSpPr>
        <p:spPr>
          <a:xfrm>
            <a:off x="4356000" y="3429000"/>
            <a:ext cx="69480" cy="69480"/>
          </a:xfrm>
          <a:prstGeom prst="rect">
            <a:avLst/>
          </a:prstGeom>
        </p:spPr>
      </p:sp>
      <p:sp>
        <p:nvSpPr>
          <p:cNvPr id="53" name="CustomShape 2"/>
          <p:cNvSpPr/>
          <p:nvPr/>
        </p:nvSpPr>
        <p:spPr>
          <a:xfrm>
            <a:off x="395280" y="476280"/>
            <a:ext cx="8227800" cy="215892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45000"/>
              <a:buFont typeface="Arial"/>
              <a:buChar char="•"/>
            </a:pPr>
            <a:r>
              <a:rPr lang="ru-RU" sz="3200">
                <a:solidFill>
                  <a:srgbClr val="c0504d"/>
                </a:solidFill>
                <a:latin typeface="Arial"/>
              </a:rPr>
              <a:t>Топиарное искусство-это</a:t>
            </a:r>
            <a:r>
              <a:rPr lang="ru-RU" sz="3200">
                <a:solidFill>
                  <a:srgbClr val="000000"/>
                </a:solidFill>
                <a:latin typeface="Arial"/>
              </a:rPr>
              <a:t> профессиональная «стрижка» деревьев и кустарников, доступная лишь истинным художникам.</a:t>
            </a:r>
            <a:endParaRPr/>
          </a:p>
        </p:txBody>
      </p:sp>
      <p:pic>
        <p:nvPicPr>
          <p:cNvPr descr="" id="54" name="Picture 5"/>
          <p:cNvPicPr/>
          <p:nvPr/>
        </p:nvPicPr>
        <p:blipFill>
          <a:blip r:embed="rId1"/>
          <a:stretch>
            <a:fillRect/>
          </a:stretch>
        </p:blipFill>
        <p:spPr>
          <a:xfrm>
            <a:off x="1042920" y="2565360"/>
            <a:ext cx="7054560" cy="3957480"/>
          </a:xfrm>
          <a:prstGeom prst="rect">
            <a:avLst/>
          </a:prstGeom>
        </p:spPr>
      </p:pic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ustomShape 1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</p:spPr>
      </p:sp>
      <p:sp>
        <p:nvSpPr>
          <p:cNvPr id="56" name="CustomShape 2"/>
          <p:cNvSpPr/>
          <p:nvPr/>
        </p:nvSpPr>
        <p:spPr>
          <a:xfrm>
            <a:off x="457200" y="1600200"/>
            <a:ext cx="8227800" cy="4524120"/>
          </a:xfrm>
          <a:prstGeom prst="rect">
            <a:avLst/>
          </a:prstGeom>
        </p:spPr>
      </p:sp>
      <p:pic>
        <p:nvPicPr>
          <p:cNvPr descr="" id="57" name="Picture 5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2200" cy="6856200"/>
          </a:xfrm>
          <a:prstGeom prst="rect">
            <a:avLst/>
          </a:prstGeom>
        </p:spPr>
      </p:pic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CustomShape 1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</p:spPr>
      </p:sp>
      <p:sp>
        <p:nvSpPr>
          <p:cNvPr id="59" name="CustomShape 2"/>
          <p:cNvSpPr/>
          <p:nvPr/>
        </p:nvSpPr>
        <p:spPr>
          <a:xfrm>
            <a:off x="457200" y="1600200"/>
            <a:ext cx="8227800" cy="4524120"/>
          </a:xfrm>
          <a:prstGeom prst="rect">
            <a:avLst/>
          </a:prstGeom>
        </p:spPr>
      </p:sp>
      <p:pic>
        <p:nvPicPr>
          <p:cNvPr descr="" id="60" name="Picture 5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46080"/>
            <a:ext cx="9145440" cy="6810120"/>
          </a:xfrm>
          <a:prstGeom prst="rect">
            <a:avLst/>
          </a:prstGeom>
        </p:spPr>
      </p:pic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ustomShape 1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</p:spPr>
      </p:sp>
      <p:sp>
        <p:nvSpPr>
          <p:cNvPr id="62" name="CustomShape 2"/>
          <p:cNvSpPr/>
          <p:nvPr/>
        </p:nvSpPr>
        <p:spPr>
          <a:xfrm>
            <a:off x="457200" y="1600200"/>
            <a:ext cx="8227800" cy="4524120"/>
          </a:xfrm>
          <a:prstGeom prst="rect">
            <a:avLst/>
          </a:prstGeom>
        </p:spPr>
      </p:sp>
      <p:pic>
        <p:nvPicPr>
          <p:cNvPr descr="" id="63" name="Picture 5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2200" cy="6856200"/>
          </a:xfrm>
          <a:prstGeom prst="rect">
            <a:avLst/>
          </a:prstGeom>
        </p:spPr>
      </p:pic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CustomShape 1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</p:spPr>
      </p:sp>
      <p:sp>
        <p:nvSpPr>
          <p:cNvPr id="65" name="CustomShape 2"/>
          <p:cNvSpPr/>
          <p:nvPr/>
        </p:nvSpPr>
        <p:spPr>
          <a:xfrm>
            <a:off x="457200" y="1600200"/>
            <a:ext cx="8227800" cy="4524120"/>
          </a:xfrm>
          <a:prstGeom prst="rect">
            <a:avLst/>
          </a:prstGeom>
        </p:spPr>
      </p:sp>
      <p:pic>
        <p:nvPicPr>
          <p:cNvPr descr="" id="66" name="Picture 5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2200" cy="6856200"/>
          </a:xfrm>
          <a:prstGeom prst="rect">
            <a:avLst/>
          </a:prstGeom>
        </p:spPr>
      </p:pic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CustomShape 1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</p:spPr>
      </p:sp>
      <p:sp>
        <p:nvSpPr>
          <p:cNvPr id="68" name="CustomShape 2"/>
          <p:cNvSpPr/>
          <p:nvPr/>
        </p:nvSpPr>
        <p:spPr>
          <a:xfrm>
            <a:off x="457200" y="1600200"/>
            <a:ext cx="8227800" cy="4524120"/>
          </a:xfrm>
          <a:prstGeom prst="rect">
            <a:avLst/>
          </a:prstGeom>
        </p:spPr>
      </p:sp>
      <p:pic>
        <p:nvPicPr>
          <p:cNvPr descr="" id="69" name="Picture 5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3213000"/>
            <a:ext cx="4760640" cy="3643200"/>
          </a:xfrm>
          <a:prstGeom prst="rect">
            <a:avLst/>
          </a:prstGeom>
        </p:spPr>
      </p:pic>
      <p:pic>
        <p:nvPicPr>
          <p:cNvPr descr="" id="70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217840" cy="3498480"/>
          </a:xfrm>
          <a:prstGeom prst="rect">
            <a:avLst/>
          </a:prstGeom>
        </p:spPr>
      </p:pic>
      <p:pic>
        <p:nvPicPr>
          <p:cNvPr descr="" id="71" name="Picture 11"/>
          <p:cNvPicPr/>
          <p:nvPr/>
        </p:nvPicPr>
        <p:blipFill>
          <a:blip r:embed="rId3"/>
          <a:stretch>
            <a:fillRect/>
          </a:stretch>
        </p:blipFill>
        <p:spPr>
          <a:xfrm>
            <a:off x="4716360" y="0"/>
            <a:ext cx="4425840" cy="6856200"/>
          </a:xfrm>
          <a:prstGeom prst="rect">
            <a:avLst/>
          </a:prstGeom>
        </p:spPr>
      </p:pic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ustomShape 1"/>
          <p:cNvSpPr/>
          <p:nvPr/>
        </p:nvSpPr>
        <p:spPr>
          <a:xfrm>
            <a:off x="6948360" y="5661000"/>
            <a:ext cx="728280" cy="287280"/>
          </a:xfrm>
          <a:prstGeom prst="rect">
            <a:avLst/>
          </a:prstGeom>
        </p:spPr>
      </p:sp>
      <p:sp>
        <p:nvSpPr>
          <p:cNvPr id="73" name="CustomShape 2"/>
          <p:cNvSpPr/>
          <p:nvPr/>
        </p:nvSpPr>
        <p:spPr>
          <a:xfrm>
            <a:off x="395280" y="260280"/>
            <a:ext cx="8227800" cy="374328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90000"/>
              </a:lnSpc>
              <a:buSzPct val="45000"/>
              <a:buFont typeface="Arial"/>
              <a:buChar char="•"/>
            </a:pPr>
            <a:r>
              <a:rPr lang="ru-RU" sz="2800">
                <a:solidFill>
                  <a:srgbClr val="c0504d"/>
                </a:solidFill>
                <a:latin typeface="Arial"/>
              </a:rPr>
              <a:t>Вопросы для закрепления</a:t>
            </a:r>
            <a:endParaRPr/>
          </a:p>
          <a:p>
            <a:pPr algn="ctr">
              <a:lnSpc>
                <a:spcPct val="90000"/>
              </a:lnSpc>
              <a:buSzPct val="45000"/>
              <a:buFont typeface="Arial"/>
              <a:buChar char="•"/>
            </a:pPr>
            <a:r>
              <a:rPr lang="ru-RU" sz="2800">
                <a:solidFill>
                  <a:srgbClr val="000000"/>
                </a:solidFill>
                <a:latin typeface="Arial"/>
              </a:rPr>
              <a:t>Что такое побег? Из каких частей он состоит?</a:t>
            </a:r>
            <a:endParaRPr/>
          </a:p>
          <a:p>
            <a:pPr algn="ctr">
              <a:lnSpc>
                <a:spcPct val="90000"/>
              </a:lnSpc>
              <a:buSzPct val="45000"/>
              <a:buFont typeface="Arial"/>
              <a:buChar char="•"/>
            </a:pPr>
            <a:r>
              <a:rPr lang="ru-RU" sz="2800">
                <a:solidFill>
                  <a:srgbClr val="000000"/>
                </a:solidFill>
                <a:latin typeface="Arial"/>
              </a:rPr>
              <a:t>Что такое почка? Какие различают почки?</a:t>
            </a:r>
            <a:endParaRPr/>
          </a:p>
          <a:p>
            <a:pPr algn="ctr">
              <a:lnSpc>
                <a:spcPct val="90000"/>
              </a:lnSpc>
              <a:buSzPct val="45000"/>
              <a:buFont typeface="Arial"/>
              <a:buChar char="•"/>
            </a:pPr>
            <a:r>
              <a:rPr lang="ru-RU" sz="2800">
                <a:solidFill>
                  <a:srgbClr val="000000"/>
                </a:solidFill>
                <a:latin typeface="Arial"/>
              </a:rPr>
              <a:t>Как почки располагаются на побегах?</a:t>
            </a:r>
            <a:endParaRPr/>
          </a:p>
          <a:p>
            <a:pPr algn="ctr">
              <a:lnSpc>
                <a:spcPct val="90000"/>
              </a:lnSpc>
              <a:buSzPct val="45000"/>
              <a:buFont typeface="Arial"/>
              <a:buChar char="•"/>
            </a:pPr>
            <a:r>
              <a:rPr lang="ru-RU" sz="2800">
                <a:solidFill>
                  <a:srgbClr val="000000"/>
                </a:solidFill>
                <a:latin typeface="Arial"/>
              </a:rPr>
              <a:t>Какое строение имеет вегетативная почка?</a:t>
            </a:r>
            <a:endParaRPr/>
          </a:p>
          <a:p>
            <a:pPr algn="ctr">
              <a:lnSpc>
                <a:spcPct val="90000"/>
              </a:lnSpc>
              <a:buSzPct val="45000"/>
              <a:buFont typeface="Arial"/>
              <a:buChar char="•"/>
            </a:pPr>
            <a:r>
              <a:rPr lang="ru-RU" sz="2800">
                <a:solidFill>
                  <a:srgbClr val="000000"/>
                </a:solidFill>
                <a:latin typeface="Arial"/>
              </a:rPr>
              <a:t>Чем отличаются генеративные почки от вегетативных?</a:t>
            </a:r>
            <a:endParaRPr/>
          </a:p>
          <a:p>
            <a:pPr algn="ctr">
              <a:lnSpc>
                <a:spcPct val="90000"/>
              </a:lnSpc>
              <a:buSzPct val="45000"/>
              <a:buFont typeface="Arial"/>
              <a:buChar char="•"/>
            </a:pPr>
            <a:r>
              <a:rPr lang="ru-RU" sz="2800">
                <a:solidFill>
                  <a:srgbClr val="000000"/>
                </a:solidFill>
                <a:latin typeface="Arial"/>
              </a:rPr>
              <a:t>Как происходит рост побега в длину?</a:t>
            </a:r>
            <a:endParaRPr/>
          </a:p>
        </p:txBody>
      </p:sp>
      <p:pic>
        <p:nvPicPr>
          <p:cNvPr descr="" id="74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5651640" y="3954600"/>
            <a:ext cx="3490560" cy="2901600"/>
          </a:xfrm>
          <a:prstGeom prst="rect">
            <a:avLst/>
          </a:prstGeom>
        </p:spPr>
      </p:pic>
    </p:spTree>
  </p:cSld>
  <p:timing>
    <p:tnLst>
      <p:par>
        <p:cTn dur="indefinite" id="37" nodeType="tmRoot" restart="never">
          <p:childTnLst>
            <p:seq>
              <p:cTn id="38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ustomShape 1"/>
          <p:cNvSpPr/>
          <p:nvPr/>
        </p:nvSpPr>
        <p:spPr>
          <a:xfrm>
            <a:off x="324000" y="4724280"/>
            <a:ext cx="80640" cy="1141200"/>
          </a:xfrm>
          <a:prstGeom prst="rect">
            <a:avLst/>
          </a:prstGeom>
        </p:spPr>
      </p:sp>
      <p:sp>
        <p:nvSpPr>
          <p:cNvPr id="76" name="CustomShape 2"/>
          <p:cNvSpPr/>
          <p:nvPr/>
        </p:nvSpPr>
        <p:spPr>
          <a:xfrm>
            <a:off x="324000" y="765000"/>
            <a:ext cx="8227800" cy="7230960"/>
          </a:xfrm>
          <a:prstGeom prst="rect">
            <a:avLst/>
          </a:prstGeom>
        </p:spPr>
        <p:txBody>
          <a:bodyPr bIns="45000" lIns="90000" rIns="90000" tIns="45000"/>
          <a:p>
            <a:pPr algn="ctr" lvl="1">
              <a:buSzPct val="45000"/>
              <a:buFont typeface="Arial"/>
              <a:buChar char="–"/>
            </a:pPr>
            <a:r>
              <a:rPr lang="ru-RU" sz="2800">
                <a:solidFill>
                  <a:srgbClr val="0000ff"/>
                </a:solidFill>
                <a:latin typeface="Arial"/>
              </a:rPr>
              <a:t>ВАШЕ МНЕНИЕ ОБ УРОКЕ</a:t>
            </a:r>
            <a:endParaRPr/>
          </a:p>
          <a:p>
            <a:pPr algn="ctr">
              <a:buSzPct val="45000"/>
              <a:buFont typeface="Arial"/>
              <a:buAutoNum type="arabicPeriod"/>
            </a:pPr>
            <a:r>
              <a:rPr lang="ru-RU" sz="3200">
                <a:solidFill>
                  <a:srgbClr val="c0504d"/>
                </a:solidFill>
                <a:latin typeface="Arial"/>
              </a:rPr>
              <a:t>С какой темой вы познакомились на уроке</a:t>
            </a:r>
            <a:endParaRPr/>
          </a:p>
          <a:p>
            <a:pPr algn="ctr"/>
            <a:r>
              <a:rPr lang="ru-RU" sz="3200">
                <a:solidFill>
                  <a:srgbClr val="c0504d"/>
                </a:solidFill>
                <a:latin typeface="Arial"/>
              </a:rPr>
              <a:t>2. Что вам было интересно на уроке?</a:t>
            </a:r>
            <a:endParaRPr/>
          </a:p>
          <a:p>
            <a:pPr algn="ctr"/>
            <a:r>
              <a:rPr lang="ru-RU" sz="3200">
                <a:solidFill>
                  <a:srgbClr val="c0504d"/>
                </a:solidFill>
                <a:latin typeface="Arial"/>
              </a:rPr>
              <a:t>3. Что вы узнали нового на уроке?</a:t>
            </a:r>
            <a:endParaRPr/>
          </a:p>
          <a:p>
            <a:pPr algn="ctr"/>
            <a:r>
              <a:rPr lang="ru-RU" sz="3200">
                <a:solidFill>
                  <a:srgbClr val="c0504d"/>
                </a:solidFill>
                <a:latin typeface="Arial"/>
              </a:rPr>
              <a:t>4. Как вы считаете вам пригодится знания о побеге в вашей жизни ?</a:t>
            </a:r>
            <a:endParaRPr/>
          </a:p>
          <a:p>
            <a:pPr algn="ctr"/>
            <a:r>
              <a:rPr lang="ru-RU" sz="3200">
                <a:solidFill>
                  <a:srgbClr val="c0504d"/>
                </a:solidFill>
                <a:latin typeface="Arial"/>
              </a:rPr>
              <a:t>5. Как бы вы оценили свое участие на уроке?</a:t>
            </a:r>
            <a:endParaRPr/>
          </a:p>
        </p:txBody>
      </p:sp>
    </p:spTree>
  </p:cSld>
  <p:timing>
    <p:tnLst>
      <p:par>
        <p:cTn dur="indefinite" id="39" nodeType="tmRoot" restart="never">
          <p:childTnLst>
            <p:seq>
              <p:cTn id="40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CustomShape 1"/>
          <p:cNvSpPr/>
          <p:nvPr/>
        </p:nvSpPr>
        <p:spPr>
          <a:xfrm>
            <a:off x="1104840" y="1165320"/>
            <a:ext cx="7054560" cy="4606560"/>
          </a:xfrm>
          <a:prstGeom prst="foldedCorner">
            <a:avLst>
              <a:gd fmla="val 18900" name="adj"/>
            </a:avLst>
          </a:prstGeom>
          <a:solidFill>
            <a:srgbClr val="64da83"/>
          </a:solidFill>
          <a:ln w="25560">
            <a:solidFill>
              <a:srgbClr val="3a5f8b"/>
            </a:solidFill>
            <a:round/>
          </a:ln>
        </p:spPr>
      </p:sp>
      <p:sp>
        <p:nvSpPr>
          <p:cNvPr id="78" name="CustomShape 2"/>
          <p:cNvSpPr/>
          <p:nvPr/>
        </p:nvSpPr>
        <p:spPr>
          <a:xfrm>
            <a:off x="1936080" y="189000"/>
            <a:ext cx="5610960" cy="75924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ru-RU" sz="4400">
                <a:solidFill>
                  <a:srgbClr val="002060"/>
                </a:solidFill>
                <a:latin typeface="Arial"/>
              </a:rPr>
              <a:t>Домашнее задание</a:t>
            </a:r>
            <a:r>
              <a:rPr lang="ru-RU" sz="4400">
                <a:solidFill>
                  <a:srgbClr val="000000"/>
                </a:solidFill>
                <a:latin typeface="Arial"/>
              </a:rPr>
              <a:t>.</a:t>
            </a:r>
            <a:endParaRPr/>
          </a:p>
        </p:txBody>
      </p:sp>
      <p:sp>
        <p:nvSpPr>
          <p:cNvPr id="79" name="CustomShape 3"/>
          <p:cNvSpPr/>
          <p:nvPr/>
        </p:nvSpPr>
        <p:spPr>
          <a:xfrm>
            <a:off x="1763640" y="1484280"/>
            <a:ext cx="5902200" cy="222192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>
                <a:solidFill>
                  <a:srgbClr val="000000"/>
                </a:solidFill>
                <a:latin typeface="Calibri"/>
              </a:rPr>
              <a:t>•</a:t>
            </a:r>
            <a:r>
              <a:rPr lang="ru-RU">
                <a:solidFill>
                  <a:srgbClr val="000000"/>
                </a:solidFill>
                <a:latin typeface="Calibri"/>
              </a:rPr>
              <a:t>	</a:t>
            </a:r>
            <a:r>
              <a:rPr lang="ru-RU" sz="2800">
                <a:solidFill>
                  <a:srgbClr val="000000"/>
                </a:solidFill>
                <a:latin typeface="Arial"/>
              </a:rPr>
              <a:t>Прочитать § 19 учебника, подготовиться к устному ответу  на вопросы, помещенные в конце параграфа.</a:t>
            </a:r>
            <a:endParaRPr/>
          </a:p>
          <a:p>
            <a:endParaRPr/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stomShape 1"/>
          <p:cNvSpPr/>
          <p:nvPr/>
        </p:nvSpPr>
        <p:spPr>
          <a:xfrm>
            <a:off x="5940360" y="4581360"/>
            <a:ext cx="132120" cy="1141200"/>
          </a:xfrm>
          <a:prstGeom prst="rect">
            <a:avLst/>
          </a:prstGeom>
        </p:spPr>
      </p:sp>
      <p:sp>
        <p:nvSpPr>
          <p:cNvPr id="10" name="CustomShape 2"/>
          <p:cNvSpPr/>
          <p:nvPr/>
        </p:nvSpPr>
        <p:spPr>
          <a:xfrm>
            <a:off x="457200" y="476280"/>
            <a:ext cx="8227800" cy="564804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ru-RU" sz="3200">
                <a:solidFill>
                  <a:srgbClr val="000000"/>
                </a:solidFill>
                <a:latin typeface="Arial"/>
              </a:rPr>
              <a:t>Тема:«Развитие побега из зародышевой почки. Разнообразие почек» </a:t>
            </a:r>
            <a:endParaRPr/>
          </a:p>
          <a:p>
            <a:pPr algn="ctr"/>
            <a:r>
              <a:rPr lang="ru-RU" sz="3200">
                <a:solidFill>
                  <a:srgbClr val="000000"/>
                </a:solidFill>
                <a:latin typeface="Arial"/>
              </a:rPr>
              <a:t>5 класс</a:t>
            </a:r>
            <a:endParaRPr/>
          </a:p>
        </p:txBody>
      </p:sp>
      <p:pic>
        <p:nvPicPr>
          <p:cNvPr descr="" id="11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1979640" y="2637000"/>
            <a:ext cx="5109840" cy="3617640"/>
          </a:xfrm>
          <a:prstGeom prst="rect">
            <a:avLst/>
          </a:prstGeom>
        </p:spPr>
      </p:pic>
    </p:spTree>
  </p:cSld>
  <p:timing>
    <p:tnLst>
      <p:par>
        <p:cTn dur="indefinite" id="3" nodeType="tmRoot" restart="never">
          <p:childTnLst>
            <p:seq>
              <p:cTn id="4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stomShape 1"/>
          <p:cNvSpPr/>
          <p:nvPr/>
        </p:nvSpPr>
        <p:spPr>
          <a:xfrm>
            <a:off x="324000" y="1030320"/>
            <a:ext cx="8134200" cy="5349600"/>
          </a:xfrm>
          <a:prstGeom prst="verticalScroll">
            <a:avLst>
              <a:gd fmla="val 2700" name="adj"/>
            </a:avLst>
          </a:prstGeom>
          <a:solidFill>
            <a:srgbClr val="a9c571"/>
          </a:solidFill>
          <a:ln w="25560">
            <a:solidFill>
              <a:srgbClr val="3a5f8b"/>
            </a:solidFill>
            <a:round/>
          </a:ln>
        </p:spPr>
      </p:sp>
      <p:sp>
        <p:nvSpPr>
          <p:cNvPr id="13" name="CustomShape 2"/>
          <p:cNvSpPr/>
          <p:nvPr/>
        </p:nvSpPr>
        <p:spPr>
          <a:xfrm>
            <a:off x="2556000" y="2997360"/>
            <a:ext cx="182520" cy="760320"/>
          </a:xfrm>
          <a:prstGeom prst="rect">
            <a:avLst/>
          </a:prstGeom>
        </p:spPr>
      </p:sp>
      <p:sp>
        <p:nvSpPr>
          <p:cNvPr id="14" name="CustomShape 3"/>
          <p:cNvSpPr/>
          <p:nvPr/>
        </p:nvSpPr>
        <p:spPr>
          <a:xfrm>
            <a:off x="1406520" y="2133720"/>
            <a:ext cx="6295680" cy="350172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800">
                <a:solidFill>
                  <a:srgbClr val="000000"/>
                </a:solidFill>
                <a:latin typeface="Arial"/>
              </a:rPr>
              <a:t>Задачи:</a:t>
            </a:r>
            <a:endParaRPr/>
          </a:p>
          <a:p>
            <a:pPr>
              <a:buSzPct val="45000"/>
              <a:buFont typeface="StarSymbol"/>
              <a:buChar char="-"/>
            </a:pPr>
            <a:r>
              <a:rPr lang="ru-RU" sz="2800">
                <a:solidFill>
                  <a:srgbClr val="000000"/>
                </a:solidFill>
                <a:latin typeface="Arial"/>
              </a:rPr>
              <a:t>познакомиться с понятием побег </a:t>
            </a:r>
            <a:endParaRPr/>
          </a:p>
          <a:p>
            <a:r>
              <a:rPr lang="ru-RU" sz="2800">
                <a:solidFill>
                  <a:srgbClr val="000000"/>
                </a:solidFill>
                <a:latin typeface="Arial"/>
              </a:rPr>
              <a:t>     </a:t>
            </a:r>
            <a:r>
              <a:rPr lang="ru-RU" sz="2800">
                <a:solidFill>
                  <a:srgbClr val="000000"/>
                </a:solidFill>
                <a:latin typeface="Arial"/>
              </a:rPr>
              <a:t>и его строением;</a:t>
            </a:r>
            <a:endParaRPr/>
          </a:p>
          <a:p>
            <a:pPr>
              <a:buSzPct val="45000"/>
              <a:buFont typeface="StarSymbol"/>
              <a:buChar char="-"/>
            </a:pPr>
            <a:r>
              <a:rPr lang="ru-RU" sz="2800">
                <a:solidFill>
                  <a:srgbClr val="000000"/>
                </a:solidFill>
                <a:latin typeface="Arial"/>
              </a:rPr>
              <a:t>выяснить, какие бывают почки, </a:t>
            </a:r>
            <a:endParaRPr/>
          </a:p>
          <a:p>
            <a:r>
              <a:rPr lang="ru-RU" sz="2800">
                <a:solidFill>
                  <a:srgbClr val="000000"/>
                </a:solidFill>
                <a:latin typeface="Arial"/>
              </a:rPr>
              <a:t>     </a:t>
            </a:r>
            <a:r>
              <a:rPr lang="ru-RU" sz="2800">
                <a:solidFill>
                  <a:srgbClr val="000000"/>
                </a:solidFill>
                <a:latin typeface="Arial"/>
              </a:rPr>
              <a:t>-как они расположены на стебле, </a:t>
            </a:r>
            <a:endParaRPr/>
          </a:p>
          <a:p>
            <a:r>
              <a:rPr lang="ru-RU" sz="2800">
                <a:solidFill>
                  <a:srgbClr val="000000"/>
                </a:solidFill>
                <a:latin typeface="Arial"/>
              </a:rPr>
              <a:t>     </a:t>
            </a:r>
            <a:r>
              <a:rPr lang="ru-RU" sz="2800">
                <a:solidFill>
                  <a:srgbClr val="000000"/>
                </a:solidFill>
                <a:latin typeface="Arial"/>
              </a:rPr>
              <a:t>-чем отличаются друг от друга;</a:t>
            </a:r>
            <a:endParaRPr/>
          </a:p>
          <a:p>
            <a:r>
              <a:rPr lang="ru-RU" sz="2800">
                <a:solidFill>
                  <a:srgbClr val="000000"/>
                </a:solidFill>
                <a:latin typeface="Arial"/>
              </a:rPr>
              <a:t>- как происходит рост молодого</a:t>
            </a:r>
            <a:endParaRPr/>
          </a:p>
          <a:p>
            <a:r>
              <a:rPr lang="ru-RU" sz="2800">
                <a:solidFill>
                  <a:srgbClr val="000000"/>
                </a:solidFill>
                <a:latin typeface="Arial"/>
              </a:rPr>
              <a:t>      </a:t>
            </a:r>
            <a:r>
              <a:rPr lang="ru-RU" sz="2800">
                <a:solidFill>
                  <a:srgbClr val="000000"/>
                </a:solidFill>
                <a:latin typeface="Arial"/>
              </a:rPr>
              <a:t>побега из почки</a:t>
            </a:r>
            <a:endParaRPr/>
          </a:p>
        </p:txBody>
      </p:sp>
    </p:spTree>
  </p:cSld>
  <p:timing>
    <p:tnLst>
      <p:par>
        <p:cTn dur="indefinite" id="5" nodeType="tmRoot" restart="never">
          <p:childTnLst>
            <p:seq>
              <p:cTn dur="indefinite" id="6" nodeType="mainSeq">
                <p:childTnLst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id="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stomShape 1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ru-RU" sz="4400">
                <a:solidFill>
                  <a:srgbClr val="800080"/>
                </a:solidFill>
                <a:latin typeface="Arial"/>
              </a:rPr>
              <a:t>ПОБЕГ</a:t>
            </a:r>
            <a:endParaRPr/>
          </a:p>
        </p:txBody>
      </p:sp>
      <p:sp>
        <p:nvSpPr>
          <p:cNvPr id="16" name="CustomShape 2"/>
          <p:cNvSpPr/>
          <p:nvPr/>
        </p:nvSpPr>
        <p:spPr>
          <a:xfrm>
            <a:off x="457200" y="1600200"/>
            <a:ext cx="8227800" cy="452412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45000"/>
              <a:buFont typeface="Arial"/>
              <a:buChar char="•"/>
            </a:pPr>
            <a:r>
              <a:rPr lang="ru-RU" sz="3200">
                <a:solidFill>
                  <a:srgbClr val="000000"/>
                </a:solidFill>
                <a:latin typeface="Arial"/>
              </a:rPr>
              <a:t>Это стебель с расположенными на нём листьями и почками.</a:t>
            </a:r>
            <a:endParaRPr/>
          </a:p>
          <a:p>
            <a:pPr>
              <a:buSzPct val="45000"/>
              <a:buFont typeface="Arial"/>
              <a:buChar char="•"/>
            </a:pPr>
            <a:r>
              <a:rPr lang="ru-RU" sz="3200">
                <a:solidFill>
                  <a:srgbClr val="000000"/>
                </a:solidFill>
                <a:latin typeface="Arial"/>
              </a:rPr>
              <a:t>Надземный орган растения, возникший как приспособление к жизни в воздушной среде суши.</a:t>
            </a:r>
            <a:endParaRPr/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stomShape 1"/>
          <p:cNvSpPr/>
          <p:nvPr/>
        </p:nvSpPr>
        <p:spPr>
          <a:xfrm>
            <a:off x="988920" y="917640"/>
            <a:ext cx="7740360" cy="2111040"/>
          </a:xfrm>
          <a:prstGeom prst="wedgeRoundRectCallout">
            <a:avLst>
              <a:gd fmla="val 0" name="adj1"/>
              <a:gd fmla="val 0" name="adj2"/>
              <a:gd fmla="val 0" name="adj3"/>
            </a:avLst>
          </a:prstGeom>
          <a:solidFill>
            <a:srgbClr val="00b050"/>
          </a:solidFill>
          <a:ln w="25560">
            <a:solidFill>
              <a:srgbClr val="3a5f8b"/>
            </a:solidFill>
            <a:round/>
          </a:ln>
        </p:spPr>
      </p:sp>
      <p:sp>
        <p:nvSpPr>
          <p:cNvPr id="18" name="CustomShape 2"/>
          <p:cNvSpPr/>
          <p:nvPr/>
        </p:nvSpPr>
        <p:spPr>
          <a:xfrm>
            <a:off x="1767960" y="147600"/>
            <a:ext cx="5879160" cy="75924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ru-RU" sz="4400">
                <a:solidFill>
                  <a:srgbClr val="002060"/>
                </a:solidFill>
                <a:latin typeface="Arial"/>
              </a:rPr>
              <a:t>Работа с учебником </a:t>
            </a:r>
            <a:endParaRPr/>
          </a:p>
        </p:txBody>
      </p:sp>
      <p:sp>
        <p:nvSpPr>
          <p:cNvPr id="19" name="CustomShape 3"/>
          <p:cNvSpPr/>
          <p:nvPr/>
        </p:nvSpPr>
        <p:spPr>
          <a:xfrm>
            <a:off x="1358280" y="917640"/>
            <a:ext cx="6438240" cy="22219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ru-RU" sz="2800" u="sng">
                <a:solidFill>
                  <a:srgbClr val="7030a0"/>
                </a:solidFill>
                <a:latin typeface="Arial"/>
              </a:rPr>
              <a:t>Стр. 66-67, закончите определения:</a:t>
            </a:r>
            <a:endParaRPr/>
          </a:p>
          <a:p>
            <a:r>
              <a:rPr b="1" lang="ru-RU" sz="2800">
                <a:solidFill>
                  <a:srgbClr val="7030a0"/>
                </a:solidFill>
                <a:latin typeface="Arial"/>
              </a:rPr>
              <a:t>Побег-                   Узел побега-</a:t>
            </a:r>
            <a:endParaRPr/>
          </a:p>
          <a:p>
            <a:r>
              <a:rPr b="1" lang="ru-RU" sz="2800">
                <a:solidFill>
                  <a:srgbClr val="7030a0"/>
                </a:solidFill>
                <a:latin typeface="Arial"/>
              </a:rPr>
              <a:t>Стебель-              Междоузлие-</a:t>
            </a:r>
            <a:endParaRPr/>
          </a:p>
          <a:p>
            <a:r>
              <a:rPr b="1" lang="ru-RU" sz="2800">
                <a:solidFill>
                  <a:srgbClr val="7030a0"/>
                </a:solidFill>
                <a:latin typeface="Arial"/>
              </a:rPr>
              <a:t>Лист-                     Пазуха листа-</a:t>
            </a:r>
            <a:endParaRPr/>
          </a:p>
          <a:p>
            <a:r>
              <a:rPr b="1" lang="ru-RU" sz="2800">
                <a:solidFill>
                  <a:srgbClr val="ff0000"/>
                </a:solidFill>
                <a:latin typeface="Arial"/>
              </a:rPr>
              <a:t> </a:t>
            </a:r>
            <a:endParaRPr/>
          </a:p>
        </p:txBody>
      </p:sp>
      <p:sp>
        <p:nvSpPr>
          <p:cNvPr id="20" name="CustomShape 4"/>
          <p:cNvSpPr/>
          <p:nvPr/>
        </p:nvSpPr>
        <p:spPr>
          <a:xfrm>
            <a:off x="250920" y="3033720"/>
            <a:ext cx="3958920" cy="1317240"/>
          </a:xfrm>
          <a:prstGeom prst="flowChartPunchedTape">
            <a:avLst/>
          </a:prstGeom>
          <a:solidFill>
            <a:srgbClr val="92d050"/>
          </a:solidFill>
          <a:ln w="25560">
            <a:solidFill>
              <a:srgbClr val="3a5f8b"/>
            </a:solidFill>
            <a:round/>
          </a:ln>
        </p:spPr>
      </p:sp>
      <p:sp>
        <p:nvSpPr>
          <p:cNvPr id="21" name="CustomShape 5"/>
          <p:cNvSpPr/>
          <p:nvPr/>
        </p:nvSpPr>
        <p:spPr>
          <a:xfrm>
            <a:off x="305280" y="3341160"/>
            <a:ext cx="3603600" cy="9421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 sz="2800"/>
              <a:t>Стебель с листьями </a:t>
            </a:r>
            <a:endParaRPr/>
          </a:p>
          <a:p>
            <a:r>
              <a:rPr lang="ru-RU" sz="2800"/>
              <a:t>и почками</a:t>
            </a:r>
            <a:endParaRPr/>
          </a:p>
        </p:txBody>
      </p:sp>
      <p:sp>
        <p:nvSpPr>
          <p:cNvPr id="22" name="CustomShape 6"/>
          <p:cNvSpPr/>
          <p:nvPr/>
        </p:nvSpPr>
        <p:spPr>
          <a:xfrm>
            <a:off x="181080" y="4260960"/>
            <a:ext cx="4028760" cy="790200"/>
          </a:xfrm>
          <a:prstGeom prst="flowChartPunchedTape">
            <a:avLst/>
          </a:prstGeom>
          <a:solidFill>
            <a:srgbClr val="92d050"/>
          </a:solidFill>
          <a:ln w="25560">
            <a:solidFill>
              <a:srgbClr val="3a5f8b"/>
            </a:solidFill>
            <a:round/>
          </a:ln>
        </p:spPr>
      </p:sp>
      <p:sp>
        <p:nvSpPr>
          <p:cNvPr id="23" name="CustomShape 7"/>
          <p:cNvSpPr/>
          <p:nvPr/>
        </p:nvSpPr>
        <p:spPr>
          <a:xfrm>
            <a:off x="213840" y="4445640"/>
            <a:ext cx="136440" cy="521640"/>
          </a:xfrm>
          <a:prstGeom prst="rect">
            <a:avLst/>
          </a:prstGeom>
        </p:spPr>
      </p:sp>
      <p:sp>
        <p:nvSpPr>
          <p:cNvPr id="24" name="CustomShape 8"/>
          <p:cNvSpPr/>
          <p:nvPr/>
        </p:nvSpPr>
        <p:spPr>
          <a:xfrm>
            <a:off x="-69120" y="4395240"/>
            <a:ext cx="3619080" cy="5155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 sz="2800"/>
              <a:t>Осевая часть побега</a:t>
            </a:r>
            <a:endParaRPr/>
          </a:p>
        </p:txBody>
      </p:sp>
      <p:sp>
        <p:nvSpPr>
          <p:cNvPr id="25" name="CustomShape 9"/>
          <p:cNvSpPr/>
          <p:nvPr/>
        </p:nvSpPr>
        <p:spPr>
          <a:xfrm>
            <a:off x="150840" y="5018040"/>
            <a:ext cx="4059000" cy="790200"/>
          </a:xfrm>
          <a:prstGeom prst="flowChartPunchedTape">
            <a:avLst/>
          </a:prstGeom>
          <a:solidFill>
            <a:srgbClr val="92d050"/>
          </a:solidFill>
          <a:ln w="25560">
            <a:solidFill>
              <a:srgbClr val="3a5f8b"/>
            </a:solidFill>
            <a:round/>
          </a:ln>
        </p:spPr>
      </p:sp>
      <p:sp>
        <p:nvSpPr>
          <p:cNvPr id="26" name="CustomShape 10"/>
          <p:cNvSpPr/>
          <p:nvPr/>
        </p:nvSpPr>
        <p:spPr>
          <a:xfrm>
            <a:off x="183960" y="5202720"/>
            <a:ext cx="137520" cy="521640"/>
          </a:xfrm>
          <a:prstGeom prst="rect">
            <a:avLst/>
          </a:prstGeom>
        </p:spPr>
      </p:sp>
      <p:sp>
        <p:nvSpPr>
          <p:cNvPr id="27" name="CustomShape 11"/>
          <p:cNvSpPr/>
          <p:nvPr/>
        </p:nvSpPr>
        <p:spPr>
          <a:xfrm>
            <a:off x="-120960" y="5139000"/>
            <a:ext cx="3756240" cy="5155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 sz="2800"/>
              <a:t>Боковая часть побега</a:t>
            </a:r>
            <a:endParaRPr/>
          </a:p>
        </p:txBody>
      </p:sp>
      <p:sp>
        <p:nvSpPr>
          <p:cNvPr id="28" name="CustomShape 12"/>
          <p:cNvSpPr/>
          <p:nvPr/>
        </p:nvSpPr>
        <p:spPr>
          <a:xfrm>
            <a:off x="4092120" y="3532320"/>
            <a:ext cx="5074920" cy="2409480"/>
          </a:xfrm>
          <a:prstGeom prst="flowChartPunchedTape">
            <a:avLst/>
          </a:prstGeom>
          <a:solidFill>
            <a:srgbClr val="92d050"/>
          </a:solidFill>
          <a:ln w="25560">
            <a:solidFill>
              <a:srgbClr val="3a5f8b"/>
            </a:solidFill>
            <a:round/>
          </a:ln>
        </p:spPr>
      </p:sp>
      <p:sp>
        <p:nvSpPr>
          <p:cNvPr id="29" name="CustomShape 13"/>
          <p:cNvSpPr/>
          <p:nvPr/>
        </p:nvSpPr>
        <p:spPr>
          <a:xfrm>
            <a:off x="4132800" y="4094280"/>
            <a:ext cx="172440" cy="1591200"/>
          </a:xfrm>
          <a:prstGeom prst="rect">
            <a:avLst/>
          </a:prstGeom>
        </p:spPr>
      </p:sp>
      <p:sp>
        <p:nvSpPr>
          <p:cNvPr id="30" name="CustomShape 14"/>
          <p:cNvSpPr/>
          <p:nvPr/>
        </p:nvSpPr>
        <p:spPr>
          <a:xfrm>
            <a:off x="4107600" y="4076280"/>
            <a:ext cx="5054400" cy="136872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lang="ru-RU" sz="2800"/>
              <a:t>Участки стебля между двумя </a:t>
            </a:r>
            <a:endParaRPr/>
          </a:p>
          <a:p>
            <a:pPr algn="ctr"/>
            <a:r>
              <a:rPr lang="ru-RU" sz="2800"/>
              <a:t>ближайшими узлами </a:t>
            </a:r>
            <a:endParaRPr/>
          </a:p>
          <a:p>
            <a:pPr algn="ctr"/>
            <a:r>
              <a:rPr lang="ru-RU" sz="2800"/>
              <a:t>одного побега</a:t>
            </a:r>
            <a:endParaRPr/>
          </a:p>
        </p:txBody>
      </p:sp>
      <p:sp>
        <p:nvSpPr>
          <p:cNvPr id="31" name="CustomShape 15"/>
          <p:cNvSpPr/>
          <p:nvPr/>
        </p:nvSpPr>
        <p:spPr>
          <a:xfrm>
            <a:off x="4087800" y="2503440"/>
            <a:ext cx="5079960" cy="1711080"/>
          </a:xfrm>
          <a:prstGeom prst="flowChartPunchedTape">
            <a:avLst/>
          </a:prstGeom>
          <a:solidFill>
            <a:srgbClr val="92d050"/>
          </a:solidFill>
          <a:ln w="25560">
            <a:solidFill>
              <a:srgbClr val="3a5f8b"/>
            </a:solidFill>
            <a:round/>
          </a:ln>
        </p:spPr>
      </p:sp>
      <p:sp>
        <p:nvSpPr>
          <p:cNvPr id="32" name="CustomShape 16"/>
          <p:cNvSpPr/>
          <p:nvPr/>
        </p:nvSpPr>
        <p:spPr>
          <a:xfrm>
            <a:off x="4129200" y="2902680"/>
            <a:ext cx="172800" cy="1129680"/>
          </a:xfrm>
          <a:prstGeom prst="rect">
            <a:avLst/>
          </a:prstGeom>
        </p:spPr>
      </p:sp>
      <p:sp>
        <p:nvSpPr>
          <p:cNvPr id="33" name="CustomShape 17"/>
          <p:cNvSpPr/>
          <p:nvPr/>
        </p:nvSpPr>
        <p:spPr>
          <a:xfrm>
            <a:off x="4246200" y="2797200"/>
            <a:ext cx="4668480" cy="136872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800"/>
              <a:t>Участки стебля, на которых развиваются листья</a:t>
            </a:r>
            <a:endParaRPr/>
          </a:p>
        </p:txBody>
      </p:sp>
      <p:sp>
        <p:nvSpPr>
          <p:cNvPr id="34" name="CustomShape 18"/>
          <p:cNvSpPr/>
          <p:nvPr/>
        </p:nvSpPr>
        <p:spPr>
          <a:xfrm>
            <a:off x="4102560" y="5234040"/>
            <a:ext cx="5048280" cy="1699920"/>
          </a:xfrm>
          <a:prstGeom prst="flowChartPunchedTape">
            <a:avLst/>
          </a:prstGeom>
          <a:solidFill>
            <a:srgbClr val="92d050"/>
          </a:solidFill>
          <a:ln w="25560">
            <a:solidFill>
              <a:srgbClr val="3a5f8b"/>
            </a:solidFill>
            <a:round/>
          </a:ln>
        </p:spPr>
      </p:sp>
      <p:sp>
        <p:nvSpPr>
          <p:cNvPr id="35" name="CustomShape 19"/>
          <p:cNvSpPr/>
          <p:nvPr/>
        </p:nvSpPr>
        <p:spPr>
          <a:xfrm>
            <a:off x="4143960" y="5630760"/>
            <a:ext cx="171720" cy="1122480"/>
          </a:xfrm>
          <a:prstGeom prst="rect">
            <a:avLst/>
          </a:prstGeom>
        </p:spPr>
      </p:sp>
      <p:sp>
        <p:nvSpPr>
          <p:cNvPr id="36" name="CustomShape 20"/>
          <p:cNvSpPr/>
          <p:nvPr/>
        </p:nvSpPr>
        <p:spPr>
          <a:xfrm>
            <a:off x="4054320" y="5486760"/>
            <a:ext cx="5411520" cy="136872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800"/>
              <a:t>Угол между листом и </a:t>
            </a:r>
            <a:endParaRPr/>
          </a:p>
          <a:p>
            <a:r>
              <a:rPr lang="ru-RU" sz="2800"/>
              <a:t>находящимся выше междоузлием</a:t>
            </a:r>
            <a:endParaRPr/>
          </a:p>
        </p:txBody>
      </p:sp>
    </p:spTree>
  </p:cSld>
  <p:timing>
    <p:tnLst>
      <p:par>
        <p:cTn dur="indefinite" id="11" nodeType="tmRoot" restart="never">
          <p:childTnLst>
            <p:seq>
              <p:cTn dur="indefinite" id="12" nodeType="mainSeq">
                <p:childTnLst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>
                      <p:stCondLst>
                        <p:cond delay="indefinite"/>
                      </p:stCondLst>
                      <p:childTnLst>
                        <p:par>
                          <p:cTn fill="hold" id="26">
                            <p:stCondLst>
                              <p:cond delay="0"/>
                            </p:stCondLst>
                            <p:childTnLst>
                              <p:par>
                                <p:cTn fill="hold" id="2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">
                      <p:stCondLst>
                        <p:cond delay="indefinite"/>
                      </p:stCondLst>
                      <p:childTnLst>
                        <p:par>
                          <p:cTn fill="hold" id="30">
                            <p:stCondLst>
                              <p:cond delay="0"/>
                            </p:stCondLst>
                            <p:childTnLst>
                              <p:par>
                                <p:cTn fill="hold" id="3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>
                      <p:stCondLst>
                        <p:cond delay="indefinite"/>
                      </p:stCondLst>
                      <p:childTnLst>
                        <p:par>
                          <p:cTn fill="hold" id="34">
                            <p:stCondLst>
                              <p:cond delay="0"/>
                            </p:stCondLst>
                            <p:childTnLst>
                              <p:par>
                                <p:cTn fill="hold" id="3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ustomShape 1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</p:spPr>
      </p:sp>
      <p:sp>
        <p:nvSpPr>
          <p:cNvPr id="38" name="CustomShape 2"/>
          <p:cNvSpPr/>
          <p:nvPr/>
        </p:nvSpPr>
        <p:spPr>
          <a:xfrm>
            <a:off x="457200" y="1600200"/>
            <a:ext cx="8227800" cy="4524120"/>
          </a:xfrm>
          <a:prstGeom prst="rect">
            <a:avLst/>
          </a:prstGeom>
        </p:spPr>
      </p:sp>
      <p:pic>
        <p:nvPicPr>
          <p:cNvPr descr="" id="39" name="Picture 5"/>
          <p:cNvPicPr/>
          <p:nvPr/>
        </p:nvPicPr>
        <p:blipFill>
          <a:blip r:embed="rId1"/>
          <a:stretch>
            <a:fillRect/>
          </a:stretch>
        </p:blipFill>
        <p:spPr>
          <a:xfrm>
            <a:off x="611280" y="549360"/>
            <a:ext cx="8134200" cy="5865480"/>
          </a:xfrm>
          <a:prstGeom prst="rect">
            <a:avLst/>
          </a:prstGeom>
        </p:spPr>
      </p:pic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2571840" y="115920"/>
            <a:ext cx="3497040" cy="75924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ru-RU" sz="4400">
                <a:solidFill>
                  <a:srgbClr val="002060"/>
                </a:solidFill>
                <a:latin typeface="Arial"/>
              </a:rPr>
              <a:t>Виды почек</a:t>
            </a:r>
            <a:endParaRPr/>
          </a:p>
        </p:txBody>
      </p:sp>
      <p:sp>
        <p:nvSpPr>
          <p:cNvPr id="41" name="CustomShape 2"/>
          <p:cNvSpPr/>
          <p:nvPr/>
        </p:nvSpPr>
        <p:spPr>
          <a:xfrm>
            <a:off x="401400" y="946080"/>
            <a:ext cx="8166600" cy="5155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ru-RU" sz="2800">
                <a:solidFill>
                  <a:srgbClr val="000000"/>
                </a:solidFill>
                <a:latin typeface="Arial"/>
              </a:rPr>
              <a:t>Генеративная                              Вегетативная  </a:t>
            </a:r>
            <a:endParaRPr/>
          </a:p>
        </p:txBody>
      </p:sp>
      <p:pic>
        <p:nvPicPr>
          <p:cNvPr descr="" id="42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157320" y="1498680"/>
            <a:ext cx="8867520" cy="5340240"/>
          </a:xfrm>
          <a:prstGeom prst="rect">
            <a:avLst/>
          </a:prstGeom>
        </p:spPr>
      </p:pic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2004840" y="404640"/>
            <a:ext cx="5325840" cy="75924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ru-RU" sz="4400">
                <a:solidFill>
                  <a:srgbClr val="002060"/>
                </a:solidFill>
                <a:latin typeface="Arial"/>
              </a:rPr>
              <a:t>Конус нарастания.</a:t>
            </a:r>
            <a:endParaRPr/>
          </a:p>
        </p:txBody>
      </p:sp>
      <p:pic>
        <p:nvPicPr>
          <p:cNvPr descr="" id="44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294480" y="1440000"/>
            <a:ext cx="6364080" cy="4858560"/>
          </a:xfrm>
          <a:prstGeom prst="rect">
            <a:avLst/>
          </a:prstGeom>
        </p:spPr>
      </p:pic>
      <p:sp>
        <p:nvSpPr>
          <p:cNvPr id="45" name="CustomShape 2"/>
          <p:cNvSpPr/>
          <p:nvPr/>
        </p:nvSpPr>
        <p:spPr>
          <a:xfrm>
            <a:off x="5183280" y="2168640"/>
            <a:ext cx="3958920" cy="3075120"/>
          </a:xfrm>
          <a:prstGeom prst="rect">
            <a:avLst/>
          </a:prstGeom>
          <a:solidFill>
            <a:srgbClr val="66ff99"/>
          </a:solidFill>
        </p:spPr>
        <p:txBody>
          <a:bodyPr bIns="45000" lIns="90000" rIns="90000" tIns="45000"/>
          <a:p>
            <a:r>
              <a:rPr b="1" lang="ru-RU" sz="2800" u="sng">
                <a:solidFill>
                  <a:srgbClr val="7030a0"/>
                </a:solidFill>
                <a:latin typeface="Arial"/>
              </a:rPr>
              <a:t>Конус нарастания-</a:t>
            </a:r>
            <a:endParaRPr/>
          </a:p>
          <a:p>
            <a:r>
              <a:rPr lang="ru-RU" sz="2800">
                <a:solidFill>
                  <a:srgbClr val="000000"/>
                </a:solidFill>
                <a:latin typeface="Arial"/>
              </a:rPr>
              <a:t>верхушечная зона</a:t>
            </a:r>
            <a:endParaRPr/>
          </a:p>
          <a:p>
            <a:r>
              <a:rPr lang="ru-RU" sz="2800">
                <a:solidFill>
                  <a:srgbClr val="000000"/>
                </a:solidFill>
                <a:latin typeface="Arial"/>
              </a:rPr>
              <a:t>у побега, состоящая из делящихся клеток.</a:t>
            </a:r>
            <a:endParaRPr/>
          </a:p>
          <a:p>
            <a:r>
              <a:rPr lang="ru-RU" sz="2800">
                <a:solidFill>
                  <a:srgbClr val="000000"/>
                </a:solidFill>
                <a:latin typeface="Arial"/>
              </a:rPr>
              <a:t>Он защищён зачаточными листьями</a:t>
            </a:r>
            <a:endParaRPr/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46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360" y="360"/>
            <a:ext cx="9142200" cy="6856200"/>
          </a:xfrm>
          <a:prstGeom prst="rect">
            <a:avLst/>
          </a:prstGeom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