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53" r:id="rId2"/>
    <p:sldMasterId id="2147483943" r:id="rId3"/>
    <p:sldMasterId id="2147483979" r:id="rId4"/>
  </p:sldMasterIdLst>
  <p:notesMasterIdLst>
    <p:notesMasterId r:id="rId55"/>
  </p:notesMasterIdLst>
  <p:sldIdLst>
    <p:sldId id="256" r:id="rId5"/>
    <p:sldId id="288" r:id="rId6"/>
    <p:sldId id="401" r:id="rId7"/>
    <p:sldId id="324" r:id="rId8"/>
    <p:sldId id="326" r:id="rId9"/>
    <p:sldId id="409" r:id="rId10"/>
    <p:sldId id="404" r:id="rId11"/>
    <p:sldId id="257" r:id="rId12"/>
    <p:sldId id="321" r:id="rId13"/>
    <p:sldId id="322" r:id="rId14"/>
    <p:sldId id="323" r:id="rId15"/>
    <p:sldId id="405" r:id="rId16"/>
    <p:sldId id="406" r:id="rId17"/>
    <p:sldId id="407" r:id="rId18"/>
    <p:sldId id="408" r:id="rId19"/>
    <p:sldId id="393" r:id="rId20"/>
    <p:sldId id="375" r:id="rId21"/>
    <p:sldId id="343" r:id="rId22"/>
    <p:sldId id="344" r:id="rId23"/>
    <p:sldId id="359" r:id="rId24"/>
    <p:sldId id="394" r:id="rId25"/>
    <p:sldId id="387" r:id="rId26"/>
    <p:sldId id="379" r:id="rId27"/>
    <p:sldId id="402" r:id="rId28"/>
    <p:sldId id="388" r:id="rId29"/>
    <p:sldId id="361" r:id="rId30"/>
    <p:sldId id="346" r:id="rId31"/>
    <p:sldId id="308" r:id="rId32"/>
    <p:sldId id="347" r:id="rId33"/>
    <p:sldId id="398" r:id="rId34"/>
    <p:sldId id="381" r:id="rId35"/>
    <p:sldId id="356" r:id="rId36"/>
    <p:sldId id="351" r:id="rId37"/>
    <p:sldId id="389" r:id="rId38"/>
    <p:sldId id="353" r:id="rId39"/>
    <p:sldId id="352" r:id="rId40"/>
    <p:sldId id="399" r:id="rId41"/>
    <p:sldId id="382" r:id="rId42"/>
    <p:sldId id="400" r:id="rId43"/>
    <p:sldId id="378" r:id="rId44"/>
    <p:sldId id="391" r:id="rId45"/>
    <p:sldId id="332" r:id="rId46"/>
    <p:sldId id="384" r:id="rId47"/>
    <p:sldId id="390" r:id="rId48"/>
    <p:sldId id="317" r:id="rId49"/>
    <p:sldId id="385" r:id="rId50"/>
    <p:sldId id="386" r:id="rId51"/>
    <p:sldId id="334" r:id="rId52"/>
    <p:sldId id="392" r:id="rId53"/>
    <p:sldId id="397" r:id="rId5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8" autoAdjust="0"/>
  </p:normalViewPr>
  <p:slideViewPr>
    <p:cSldViewPr>
      <p:cViewPr varScale="1">
        <p:scale>
          <a:sx n="70" d="100"/>
          <a:sy n="70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03BE3-A5FA-474A-BFE8-CD580DD9E068}" type="datetimeFigureOut">
              <a:rPr lang="ru-RU" smtClean="0"/>
              <a:pPr/>
              <a:t>18.07.2016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0B308-1179-4162-8113-3DB67E1C3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17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0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3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06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9FC7F-7BD2-4EAE-BCC2-EBF05558C12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9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 txBox="1">
            <a:spLocks noGrp="1"/>
          </p:cNvSpPr>
          <p:nvPr/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75AC5DA-877D-4C15-B8CE-D710C5DAEA28}" type="slidenum">
              <a:rPr lang="ru-RU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2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6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9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306A-F020-48C3-AD84-C500F1F040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8FA-E740-4BB0-BE6A-E248AAD20F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296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97E2-0781-4065-BC9A-795BFAC0814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A10C-E780-44E0-AD3B-F2A4B11324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122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A23F-DAE9-4A90-938C-897D06908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A06D-388F-43F3-8956-EB8779B9FB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3029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0306A-F020-48C3-AD84-C500F1F040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C8FA-E740-4BB0-BE6A-E248AAD20F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433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144B-2D3F-4877-A7EB-9945F0A0A63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EEF4-C373-4920-9E14-C6834C0239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153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8612-372C-477E-BCEF-C5C22A44974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D280-7FCD-45A3-AFA7-C9000A1341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7777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64BB-E86B-418E-8682-577DB652C9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470C-8A57-4A4D-B1B5-99E639C35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0801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7154-6C2F-4908-A014-8F773675DD6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92EA-29D6-4808-AEE2-97AABE833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4003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DA81-DA09-406B-A076-04828B2572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603D-0560-4A8F-B4D0-E0565AD36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465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6FC7-8EAE-4FE3-A66E-269A5D49785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3AEE-339A-4CF9-BD32-11941E40EE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277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C656-E50C-42DD-9DE6-068972046E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FC3-D367-45A1-9B04-3E156DA254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8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B144B-2D3F-4877-A7EB-9945F0A0A63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EEF4-C373-4920-9E14-C6834C0239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9827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946-3A12-4DE0-8BFC-701A01D903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2EF8-6236-430C-9595-0BB3251680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1592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97E2-0781-4065-BC9A-795BFAC0814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A10C-E780-44E0-AD3B-F2A4B11324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401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A23F-DAE9-4A90-938C-897D069087C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A06D-388F-43F3-8956-EB8779B9FB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1327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4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993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1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34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27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55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4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8612-372C-477E-BCEF-C5C22A44974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D280-7FCD-45A3-AFA7-C9000A1341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6694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4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75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57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13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1157F-0BD1-47CC-901F-F93EC16FCEAC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B3BB1-A69D-4AAD-BD68-48CFCF378C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7A21F-7A40-476B-A592-E4BB2D23E32E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7E2AD-3F3A-4CBD-B087-CFAAA9875F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AD520-2256-48BC-A3BD-BC46CDDDA88A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32348-D68E-431B-8952-FE037C5F59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FCE1-EE0D-42FA-8CFE-82B747B0387D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B7B75-104C-4D8A-9702-4E449FB4E0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21D4A-26D3-4E2B-B9BE-4956BA0C9147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F4066-6448-48EC-BD4F-47ED111D06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DC8CF-A7AD-4B47-B3A8-F5E9EB813E13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5E44-6A50-4A0F-A4F9-F4BA8555D2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64BB-E86B-418E-8682-577DB652C9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470C-8A57-4A4D-B1B5-99E639C35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564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C5D4-5804-4947-BE4E-6B6A0833F8A1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5F912-429B-464E-A252-418D11C3FC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4E89CB-62B6-4A16-9DDC-EFBD381073F0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EF38-22CC-48DA-B958-21DCE80F47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91EBC-F7D1-4FB2-AD14-24AF8B7670B7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BFF9E-11AB-49E6-B2AD-F2AEE1D88E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BB505-9D08-4CD5-B0C9-0BC86352FDC0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B3FB0-898E-4E80-9C72-F794D6F71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9522C-4EC1-4E4A-BA1A-B4B60A03AA20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74EF7-3774-493F-A67A-0C9479BCA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7154-6C2F-4908-A014-8F773675DD6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92EA-29D6-4808-AEE2-97AABE8334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657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DA81-DA09-406B-A076-04828B25726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603D-0560-4A8F-B4D0-E0565AD36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561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6FC7-8EAE-4FE3-A66E-269A5D49785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3AEE-339A-4CF9-BD32-11941E40EE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482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C656-E50C-42DD-9DE6-068972046E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4FC3-D367-45A1-9B04-3E156DA254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7515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14946-3A12-4DE0-8BFC-701A01D9038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2EF8-6236-430C-9595-0BB3251680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612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08E355-19AA-464D-8620-02B5C92CA95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DE86AF-2D48-47E7-8906-C21C1FC80D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7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08E355-19AA-464D-8620-02B5C92CA95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Антоненкова АНжелика ВикторовнаАнтионенкова А.В., учитель истории МОУ Будинской ООШ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DE86AF-2D48-47E7-8906-C21C1FC80D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EECE1"/>
                </a:solidFill>
              </a:rPr>
              <a:pPr/>
              <a:t>18.07.2016</a:t>
            </a:fld>
            <a:endParaRPr lang="ru-RU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08E355-19AA-464D-8620-02B5C92CA9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DE86AF-2D48-47E7-8906-C21C1FC80D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920879" cy="5544615"/>
          </a:xfrm>
          <a:noFill/>
          <a:ln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Нашествие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Востока»</a:t>
            </a: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истории ГБОУ</a:t>
            </a:r>
          </a:p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430 </a:t>
            </a:r>
          </a:p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 </a:t>
            </a:r>
          </a:p>
          <a:p>
            <a:pPr algn="ctr"/>
            <a:r>
              <a:rPr lang="ru-RU" sz="4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Довгешко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Анатолия Васильевича</a:t>
            </a:r>
            <a:endParaRPr lang="en-US" sz="4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04721" y="0"/>
            <a:ext cx="4643470" cy="908720"/>
          </a:xfr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5400" b="1" dirty="0" smtClean="0"/>
              <a:t>Тема:</a:t>
            </a:r>
            <a:endParaRPr lang="ru-RU" sz="54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 нам было легче найти ответы на все поставленные вопросы, нужно вспомнить: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такое феодальная раздробленность?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 hangingPunct="0">
              <a:lnSpc>
                <a:spcPct val="107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отрицательные последствия  она имела для Руси?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8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отрицательным </a:t>
            </a: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последствие: ослабление </a:t>
            </a:r>
            <a:r>
              <a:rPr lang="ru-RU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обороноспособности Русского государства.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19297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 по Созданию державы </a:t>
            </a:r>
            <a:r>
              <a:rPr lang="ru-RU" dirty="0" err="1" smtClean="0"/>
              <a:t>Чингизхана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4800" b="1" dirty="0" smtClean="0"/>
              <a:t>Кто такой </a:t>
            </a:r>
            <a:r>
              <a:rPr lang="ru-RU" sz="4800" b="1" dirty="0" err="1" smtClean="0"/>
              <a:t>Чингизхан</a:t>
            </a:r>
            <a:r>
              <a:rPr lang="ru-RU" sz="4800" b="1" dirty="0" smtClean="0"/>
              <a:t> ? </a:t>
            </a:r>
          </a:p>
          <a:p>
            <a:r>
              <a:rPr lang="ru-RU" sz="4800" b="1" dirty="0" smtClean="0"/>
              <a:t>В каком году  он был провозглашён правителем Монгольского государства ? </a:t>
            </a:r>
          </a:p>
          <a:p>
            <a:r>
              <a:rPr lang="ru-RU" sz="4800" b="1" dirty="0" smtClean="0"/>
              <a:t>Где он был провозглашён 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468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</a:t>
            </a:r>
            <a:r>
              <a:rPr lang="ru-RU" dirty="0"/>
              <a:t>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b="1" dirty="0"/>
              <a:t>Кто такой </a:t>
            </a:r>
            <a:r>
              <a:rPr lang="ru-RU" sz="4000" b="1" dirty="0" err="1"/>
              <a:t>Чингизхан</a:t>
            </a:r>
            <a:r>
              <a:rPr lang="ru-RU" sz="4000" b="1" dirty="0"/>
              <a:t> </a:t>
            </a:r>
            <a:r>
              <a:rPr lang="ru-RU" sz="4000" b="1" dirty="0" smtClean="0"/>
              <a:t>: </a:t>
            </a:r>
            <a:r>
              <a:rPr lang="ru-RU" sz="4000" b="1" dirty="0" err="1" smtClean="0"/>
              <a:t>Темучин</a:t>
            </a:r>
            <a:r>
              <a:rPr lang="ru-RU" sz="4000" b="1" dirty="0" smtClean="0"/>
              <a:t> , глава монгольских племен .</a:t>
            </a:r>
            <a:endParaRPr lang="ru-RU" sz="4000" b="1" dirty="0"/>
          </a:p>
          <a:p>
            <a:r>
              <a:rPr lang="ru-RU" sz="4000" b="1" dirty="0"/>
              <a:t>В каком году  он был провозглашён правителем Монгольского государства </a:t>
            </a:r>
            <a:r>
              <a:rPr lang="ru-RU" sz="4000" b="1" dirty="0" smtClean="0"/>
              <a:t>: 1206 год </a:t>
            </a:r>
            <a:endParaRPr lang="ru-RU" sz="4000" b="1" dirty="0"/>
          </a:p>
          <a:p>
            <a:r>
              <a:rPr lang="ru-RU" sz="4000" b="1" dirty="0"/>
              <a:t>Где он был провозглашён </a:t>
            </a:r>
            <a:r>
              <a:rPr lang="ru-RU" sz="4000" b="1" dirty="0" smtClean="0"/>
              <a:t>: На Курултае          ( Съезде монгольской знати)  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43837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Завоевательные походы </a:t>
            </a:r>
            <a:r>
              <a:rPr lang="ru-RU" b="1" dirty="0" err="1" smtClean="0"/>
              <a:t>Чингизхана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b="1" dirty="0" smtClean="0"/>
              <a:t>1206-1211- покорены киргизы, буряты, якуты, уйгуры</a:t>
            </a:r>
          </a:p>
          <a:p>
            <a:r>
              <a:rPr lang="ru-RU" sz="4000" b="1" dirty="0" smtClean="0"/>
              <a:t>1211-1215- Северный Китай </a:t>
            </a:r>
          </a:p>
          <a:p>
            <a:r>
              <a:rPr lang="ru-RU" sz="4000" b="1" dirty="0" smtClean="0"/>
              <a:t>1219-1221- подчинение Северной Азии( Хорезм) </a:t>
            </a:r>
          </a:p>
          <a:p>
            <a:r>
              <a:rPr lang="ru-RU" sz="4000" b="1" dirty="0" smtClean="0"/>
              <a:t>1211-1223- разорение Армении, Грузии, Северного Кавказа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2042493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Состояние Русской земли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Насчитывалось около 30 государственных образований </a:t>
            </a:r>
          </a:p>
          <a:p>
            <a:r>
              <a:rPr lang="ru-RU" dirty="0" smtClean="0"/>
              <a:t>Не было политического и военного единства </a:t>
            </a:r>
          </a:p>
          <a:p>
            <a:r>
              <a:rPr lang="ru-RU" dirty="0" smtClean="0"/>
              <a:t>Монголы многочисленные и хорошо обученные воины </a:t>
            </a:r>
          </a:p>
          <a:p>
            <a:r>
              <a:rPr lang="ru-RU" dirty="0" smtClean="0"/>
              <a:t>Армия насчитывала от 37 – 75 тыс. чел. </a:t>
            </a:r>
          </a:p>
          <a:p>
            <a:r>
              <a:rPr lang="ru-RU" dirty="0" smtClean="0"/>
              <a:t>Ни одно русское княжество не в состоянии выставить такого количества воинов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476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C5D4-5804-4947-BE4E-6B6A0833F8A1}" type="datetime1">
              <a:rPr lang="ru-RU" smtClean="0"/>
              <a:pPr>
                <a:defRPr/>
              </a:pPr>
              <a:t>18.07.2016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5F912-429B-464E-A252-418D11C3FC2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80728"/>
            <a:ext cx="60304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Причины завоевательных походов: </a:t>
            </a:r>
          </a:p>
          <a:p>
            <a:r>
              <a:rPr lang="ru-RU" sz="2400" dirty="0"/>
              <a:t>	</a:t>
            </a:r>
            <a:r>
              <a:rPr lang="ru-RU" sz="2400" b="1" dirty="0" err="1"/>
              <a:t>Темучжину</a:t>
            </a:r>
            <a:r>
              <a:rPr lang="ru-RU" sz="2400" b="1" dirty="0"/>
              <a:t> удалось подчинить все племена , что сделало его могучим (уверенным  в своих силах)</a:t>
            </a:r>
          </a:p>
          <a:p>
            <a:r>
              <a:rPr lang="ru-RU" sz="2400" b="1" dirty="0"/>
              <a:t>	Основу его хозяйства составляло скотоводство- это заставляло монголо-татар передвигаться в поисках новых пастбищ</a:t>
            </a:r>
          </a:p>
          <a:p>
            <a:r>
              <a:rPr lang="ru-RU" sz="2400" b="1" dirty="0"/>
              <a:t>	Наличие многочисленной армии, которая должна была сама себя содержать.</a:t>
            </a:r>
          </a:p>
          <a:p>
            <a:r>
              <a:rPr lang="ru-RU" sz="2400" b="1" dirty="0"/>
              <a:t>	Стремление знати к обогащению.</a:t>
            </a:r>
          </a:p>
          <a:p>
            <a:r>
              <a:rPr lang="ru-RU" sz="2400" b="1" dirty="0"/>
              <a:t>	Желание покорить всю Европу</a:t>
            </a:r>
          </a:p>
        </p:txBody>
      </p:sp>
    </p:spTree>
    <p:extLst>
      <p:ext uri="{BB962C8B-B14F-4D97-AF65-F5344CB8AC3E}">
        <p14:creationId xmlns:p14="http://schemas.microsoft.com/office/powerpoint/2010/main" val="3685703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035" y="47299"/>
            <a:ext cx="628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Нашествие монголов на Русь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4" y="3447186"/>
            <a:ext cx="87849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prstClr val="black"/>
                </a:solidFill>
              </a:rPr>
              <a:t>1 </a:t>
            </a:r>
            <a:r>
              <a:rPr lang="ru-RU" sz="3200" b="1" u="sng" dirty="0">
                <a:solidFill>
                  <a:prstClr val="black"/>
                </a:solidFill>
              </a:rPr>
              <a:t>группа</a:t>
            </a:r>
            <a:r>
              <a:rPr lang="ru-RU" sz="3200" b="1" dirty="0">
                <a:solidFill>
                  <a:prstClr val="black"/>
                </a:solidFill>
              </a:rPr>
              <a:t> – Сражение на Калке (стр.104-105)</a:t>
            </a:r>
          </a:p>
          <a:p>
            <a:r>
              <a:rPr lang="ru-RU" sz="3200" b="1" u="sng" dirty="0">
                <a:solidFill>
                  <a:prstClr val="black"/>
                </a:solidFill>
              </a:rPr>
              <a:t>2 группа</a:t>
            </a:r>
            <a:r>
              <a:rPr lang="ru-RU" sz="3200" b="1" dirty="0">
                <a:solidFill>
                  <a:prstClr val="black"/>
                </a:solidFill>
              </a:rPr>
              <a:t> – Разгром Рязани (стр. 105-107)</a:t>
            </a:r>
          </a:p>
          <a:p>
            <a:r>
              <a:rPr lang="ru-RU" sz="3200" b="1" u="sng" dirty="0">
                <a:solidFill>
                  <a:prstClr val="black"/>
                </a:solidFill>
              </a:rPr>
              <a:t>3 группа</a:t>
            </a:r>
            <a:r>
              <a:rPr lang="ru-RU" sz="3200" b="1" dirty="0">
                <a:solidFill>
                  <a:prstClr val="black"/>
                </a:solidFill>
              </a:rPr>
              <a:t> – Разгром </a:t>
            </a:r>
            <a:r>
              <a:rPr lang="ru-RU" sz="3200" b="1" dirty="0" smtClean="0">
                <a:solidFill>
                  <a:prstClr val="black"/>
                </a:solidFill>
              </a:rPr>
              <a:t>Владимирского княжества</a:t>
            </a:r>
          </a:p>
          <a:p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                   </a:t>
            </a:r>
            <a:r>
              <a:rPr lang="ru-RU" sz="3200" b="1" dirty="0">
                <a:solidFill>
                  <a:prstClr val="black"/>
                </a:solidFill>
              </a:rPr>
              <a:t>(стр.107-108)</a:t>
            </a:r>
          </a:p>
          <a:p>
            <a:r>
              <a:rPr lang="ru-RU" sz="3200" b="1" u="sng" dirty="0">
                <a:solidFill>
                  <a:prstClr val="black"/>
                </a:solidFill>
              </a:rPr>
              <a:t>4 группа</a:t>
            </a:r>
            <a:r>
              <a:rPr lang="ru-RU" sz="3200" b="1" dirty="0">
                <a:solidFill>
                  <a:prstClr val="black"/>
                </a:solidFill>
              </a:rPr>
              <a:t> – Поход на Новгород (стр.108-111)</a:t>
            </a:r>
          </a:p>
          <a:p>
            <a:r>
              <a:rPr lang="ru-RU" sz="3200" b="1" u="sng" dirty="0">
                <a:solidFill>
                  <a:prstClr val="black"/>
                </a:solidFill>
              </a:rPr>
              <a:t>5 группа</a:t>
            </a:r>
            <a:r>
              <a:rPr lang="ru-RU" sz="3200" b="1" dirty="0">
                <a:solidFill>
                  <a:prstClr val="black"/>
                </a:solidFill>
              </a:rPr>
              <a:t> – Нашествие на Юго-Западную </a:t>
            </a:r>
            <a:r>
              <a:rPr lang="ru-RU" sz="3200" b="1" dirty="0" smtClean="0">
                <a:solidFill>
                  <a:prstClr val="black"/>
                </a:solidFill>
              </a:rPr>
              <a:t>Русь</a:t>
            </a:r>
          </a:p>
          <a:p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                   </a:t>
            </a:r>
            <a:r>
              <a:rPr lang="ru-RU" sz="3200" b="1" dirty="0">
                <a:solidFill>
                  <a:prstClr val="black"/>
                </a:solidFill>
              </a:rPr>
              <a:t>(стр.111)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Fateeva\Desktop\Нашествие с Восто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9" y="548680"/>
            <a:ext cx="7916491" cy="288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708275"/>
            <a:ext cx="8153400" cy="2362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600" b="1" dirty="0" smtClean="0"/>
              <a:t>Битва на Калке.</a:t>
            </a:r>
            <a:br>
              <a:rPr lang="ru-RU" sz="6600" b="1" dirty="0" smtClean="0"/>
            </a:br>
            <a:r>
              <a:rPr lang="ru-RU" sz="6600" b="1" dirty="0" smtClean="0"/>
              <a:t>Первая встреча русских с монголо-татарами.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47800" y="762000"/>
            <a:ext cx="6203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 мая 1223г.</a:t>
            </a:r>
            <a:r>
              <a:rPr lang="ru-RU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894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259632" y="1333500"/>
            <a:ext cx="69342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800" b="1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4000" b="1" dirty="0" smtClean="0"/>
              <a:t>1)  Чем закончилась битва?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40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4000" b="1" dirty="0" smtClean="0"/>
              <a:t>2) Почему русские князья в этой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4000" b="1" dirty="0" smtClean="0"/>
              <a:t>    битве потерпели поражение?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effectLst/>
              </a:rPr>
              <a:t>Вопросы по тексту по битве на реке Калка :</a:t>
            </a:r>
            <a:br>
              <a:rPr lang="ru-RU" sz="4000" b="1" dirty="0" smtClean="0">
                <a:effectLst/>
              </a:rPr>
            </a:br>
            <a:endParaRPr lang="ru-RU" sz="4000" b="1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3255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329642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1.</a:t>
            </a:r>
            <a:r>
              <a:rPr lang="ru-RU" sz="2400" dirty="0"/>
              <a:t> </a:t>
            </a:r>
            <a:r>
              <a:rPr lang="ru-RU" sz="2400" dirty="0" smtClean="0"/>
              <a:t>Создание державы Чингисхана. Сражение на Калке</a:t>
            </a:r>
            <a:endParaRPr lang="ru-RU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928670"/>
            <a:ext cx="4143404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"...О светло светлая и прекрасно украшенная, земля Русская! Многими красотами прославлена ты... Всем ты преисполнена, земля Русская..."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928934"/>
            <a:ext cx="414340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Calibri" pitchFamily="34" charset="0"/>
              </a:rPr>
              <a:t>Киев XII — XIII вв. Реконструкция Ю. С. Асеева</a:t>
            </a:r>
            <a:endParaRPr lang="ru-RU" i="1" dirty="0">
              <a:latin typeface="Calibri" pitchFamily="34" charset="0"/>
            </a:endParaRPr>
          </a:p>
        </p:txBody>
      </p:sp>
      <p:pic>
        <p:nvPicPr>
          <p:cNvPr id="1026" name="Picture 2" descr="C:\Users\K-000\Pictures\НАШЕСТВИЕ С ВОСТОКА 7 КЛ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928670"/>
            <a:ext cx="4148493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-000\Pictures\НАШЕСТВИЕ С ВОСТОКА 7 КЛ\Рисунок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3143272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96" y="5929330"/>
            <a:ext cx="30718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Calibri" pitchFamily="34" charset="0"/>
              </a:rPr>
              <a:t>А. Самсонов. </a:t>
            </a:r>
            <a:r>
              <a:rPr lang="ru-RU" dirty="0" smtClean="0">
                <a:latin typeface="Calibri" pitchFamily="34" charset="0"/>
              </a:rPr>
              <a:t>Песнь </a:t>
            </a:r>
            <a:r>
              <a:rPr lang="ru-RU" dirty="0" err="1" smtClean="0">
                <a:latin typeface="Calibri" pitchFamily="34" charset="0"/>
              </a:rPr>
              <a:t>Бояна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3643314"/>
            <a:ext cx="5143536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"...</a:t>
            </a:r>
            <a:r>
              <a:rPr lang="ru-RU" sz="2400" i="1" dirty="0" smtClean="0"/>
              <a:t>Погибло огромное количество людей, множество было уведено в плен, навсегда исчезли с лица земли могучие города, уничтожены драгоценные рукописи, великолепные фрески. утрачены секреты многих ремесел..."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87D762-E207-42AC-9394-F41A1F76936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84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Антоненкова А.В., учитель истории МОУ Будинской ООШ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A7981-E460-4BB3-A06F-C538EFB1B4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17"/>
          <p:cNvSpPr>
            <a:spLocks noGrp="1"/>
          </p:cNvSpPr>
          <p:nvPr>
            <p:ph type="body" sz="half" idx="4294967295"/>
          </p:nvPr>
        </p:nvSpPr>
        <p:spPr>
          <a:xfrm>
            <a:off x="4284663" y="1601788"/>
            <a:ext cx="4535487" cy="52562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31 мая 1223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г. на берегу </a:t>
            </a: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реки Калки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впадающей в Азовское море неподалёку от устья Дона, началось кровопролитное сражение.</a:t>
            </a:r>
          </a:p>
        </p:txBody>
      </p:sp>
      <p:pic>
        <p:nvPicPr>
          <p:cNvPr id="35846" name="Picture 11" descr="0_27a9a_4100b9d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388937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0026rs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38893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WordArt 27"/>
          <p:cNvSpPr>
            <a:spLocks noChangeArrowheads="1" noChangeShapeType="1" noTextEdit="1"/>
          </p:cNvSpPr>
          <p:nvPr/>
        </p:nvSpPr>
        <p:spPr bwMode="auto">
          <a:xfrm>
            <a:off x="4716463" y="476250"/>
            <a:ext cx="367188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Битва 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 реке Калке</a:t>
            </a:r>
          </a:p>
        </p:txBody>
      </p:sp>
    </p:spTree>
    <p:extLst>
      <p:ext uri="{BB962C8B-B14F-4D97-AF65-F5344CB8AC3E}">
        <p14:creationId xmlns:p14="http://schemas.microsoft.com/office/powerpoint/2010/main" val="1566128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/>
                </a:solidFill>
              </a:rPr>
              <a:t>Задания </a:t>
            </a:r>
            <a:r>
              <a:rPr lang="ru-RU" dirty="0">
                <a:solidFill>
                  <a:prstClr val="black"/>
                </a:solidFill>
              </a:rPr>
              <a:t>по битве на реке Калка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Дата 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Место: </a:t>
            </a:r>
            <a:r>
              <a:rPr lang="ru-RU" dirty="0" smtClean="0">
                <a:solidFill>
                  <a:prstClr val="black"/>
                </a:solidFill>
              </a:rPr>
              <a:t>Противоборствующие </a:t>
            </a:r>
            <a:r>
              <a:rPr lang="ru-RU" dirty="0">
                <a:solidFill>
                  <a:prstClr val="black"/>
                </a:solidFill>
              </a:rPr>
              <a:t>силы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Причины </a:t>
            </a:r>
            <a:r>
              <a:rPr lang="ru-RU" dirty="0">
                <a:solidFill>
                  <a:prstClr val="black"/>
                </a:solidFill>
              </a:rPr>
              <a:t>поражения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58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18" y="1600200"/>
            <a:ext cx="4790364" cy="4114800"/>
          </a:xfrm>
        </p:spPr>
      </p:pic>
    </p:spTree>
    <p:extLst>
      <p:ext uri="{BB962C8B-B14F-4D97-AF65-F5344CB8AC3E}">
        <p14:creationId xmlns:p14="http://schemas.microsoft.com/office/powerpoint/2010/main" val="1507218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задания по битве на реке Калка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Дата : 31 мая 1223года</a:t>
            </a:r>
          </a:p>
          <a:p>
            <a:r>
              <a:rPr lang="ru-RU" dirty="0" smtClean="0"/>
              <a:t>Место: Река Калка </a:t>
            </a:r>
          </a:p>
          <a:p>
            <a:r>
              <a:rPr lang="ru-RU" dirty="0" smtClean="0"/>
              <a:t>Противоборствующие силы : Русские и Половцы против Монголо-татар </a:t>
            </a:r>
          </a:p>
          <a:p>
            <a:r>
              <a:rPr lang="ru-RU" dirty="0" smtClean="0"/>
              <a:t>Причины поражения: Не имели общего командования , постоянно спорили между собой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Некоторые вообще не приняли участие в битве 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53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24"/>
            <a:ext cx="8964488" cy="6276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2472" y="119359"/>
            <a:ext cx="117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Батый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4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18" y="1600200"/>
            <a:ext cx="4790364" cy="4114800"/>
          </a:xfrm>
        </p:spPr>
      </p:pic>
    </p:spTree>
    <p:extLst>
      <p:ext uri="{BB962C8B-B14F-4D97-AF65-F5344CB8AC3E}">
        <p14:creationId xmlns:p14="http://schemas.microsoft.com/office/powerpoint/2010/main" val="323654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C62F76-EB88-47BA-A6AB-5BC0D51CF42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9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Антоненкова А.В., учитель истории МОУ Будинской ООШ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DB024-A196-4A33-8E25-C225821A0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84313"/>
            <a:ext cx="4103687" cy="496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endParaRPr lang="ru-RU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431800" y="188913"/>
            <a:ext cx="82804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A6730"/>
                </a:solidFill>
                <a:latin typeface="Arial"/>
                <a:cs typeface="Arial"/>
              </a:rPr>
              <a:t>Вторжение в Рязанскую землю.</a:t>
            </a:r>
          </a:p>
        </p:txBody>
      </p:sp>
      <p:pic>
        <p:nvPicPr>
          <p:cNvPr id="41990" name="Picture 9" descr="cd2f2-32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052513"/>
            <a:ext cx="40878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572000" y="1052513"/>
            <a:ext cx="4392613" cy="1296987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prstClr val="black"/>
                </a:solidFill>
                <a:latin typeface="Arial" charset="0"/>
              </a:rPr>
              <a:t>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1235 г.</a:t>
            </a:r>
            <a:r>
              <a:rPr lang="ru-RU" sz="2400" b="1">
                <a:solidFill>
                  <a:prstClr val="black"/>
                </a:solidFill>
                <a:latin typeface="Arial" charset="0"/>
              </a:rPr>
              <a:t> совет монгольских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prstClr val="black"/>
                </a:solidFill>
                <a:latin typeface="Arial" charset="0"/>
              </a:rPr>
              <a:t>ханов решили начать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поход на Запад</a:t>
            </a:r>
            <a:r>
              <a:rPr lang="ru-RU" sz="2400" b="1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2492375"/>
            <a:ext cx="4392613" cy="1296988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prstClr val="black"/>
                </a:solidFill>
                <a:latin typeface="Arial" charset="0"/>
              </a:rPr>
              <a:t>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1236 г.</a:t>
            </a:r>
            <a:r>
              <a:rPr lang="ru-RU" sz="2400" b="1">
                <a:solidFill>
                  <a:prstClr val="black"/>
                </a:solidFill>
                <a:latin typeface="Arial" charset="0"/>
              </a:rPr>
              <a:t> Батый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разорил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Волжскую Булгарию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4572000" y="4005263"/>
            <a:ext cx="4392613" cy="1296987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prstClr val="black"/>
                </a:solidFill>
                <a:latin typeface="Arial" charset="0"/>
              </a:rPr>
              <a:t>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1237 г.</a:t>
            </a:r>
            <a:r>
              <a:rPr lang="ru-RU" sz="2400" b="1">
                <a:solidFill>
                  <a:prstClr val="black"/>
                </a:solidFill>
                <a:latin typeface="Arial" charset="0"/>
              </a:rPr>
              <a:t> нанесён удар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prstClr val="black"/>
                </a:solidFill>
                <a:latin typeface="Arial" charset="0"/>
              </a:rPr>
              <a:t>по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Рязанскому княжеству</a:t>
            </a:r>
          </a:p>
        </p:txBody>
      </p:sp>
    </p:spTree>
    <p:extLst>
      <p:ext uri="{BB962C8B-B14F-4D97-AF65-F5344CB8AC3E}">
        <p14:creationId xmlns:p14="http://schemas.microsoft.com/office/powerpoint/2010/main" val="22426679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6" grpId="0" animBg="1"/>
      <p:bldP spid="368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3001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 smtClean="0"/>
              <a:t>1237 г.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solidFill>
                  <a:schemeClr val="tx1"/>
                </a:solidFill>
              </a:rPr>
              <a:t>Нашествие  монголо-татар на Русь.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Вторжение в Рязань.</a:t>
            </a:r>
            <a:r>
              <a:rPr lang="ru-RU" sz="5400" dirty="0" smtClean="0"/>
              <a:t> </a:t>
            </a:r>
          </a:p>
        </p:txBody>
      </p:sp>
      <p:pic>
        <p:nvPicPr>
          <p:cNvPr id="32772" name="Picture 4" descr="ряз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5562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429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2. Вторжение в Рязанскую землю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928670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Батый  решил воевать </a:t>
            </a:r>
            <a:r>
              <a:rPr lang="ru-RU" sz="2400" dirty="0" smtClean="0"/>
              <a:t>не в Южной </a:t>
            </a:r>
            <a:r>
              <a:rPr lang="ru-RU" sz="2400" dirty="0" smtClean="0">
                <a:solidFill>
                  <a:srgbClr val="C00000"/>
                </a:solidFill>
              </a:rPr>
              <a:t>Руси, </a:t>
            </a:r>
            <a:r>
              <a:rPr lang="ru-RU" sz="2400" dirty="0" smtClean="0"/>
              <a:t>а </a:t>
            </a:r>
            <a:r>
              <a:rPr lang="ru-RU" sz="2400" dirty="0" smtClean="0">
                <a:solidFill>
                  <a:srgbClr val="C00000"/>
                </a:solidFill>
              </a:rPr>
              <a:t>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Северо-Восточной, </a:t>
            </a:r>
            <a:r>
              <a:rPr lang="ru-RU" sz="2400" dirty="0" smtClean="0"/>
              <a:t>на тот момент самой сильной из русских земель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785926"/>
            <a:ext cx="550072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Победа на этой территории открывала дальнейший путь на юг — в киевские земли и далеко на запад, без опасений за свои тылы.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429000"/>
            <a:ext cx="55007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Военные действия начались </a:t>
            </a:r>
            <a:r>
              <a:rPr lang="ru-RU" sz="2400" dirty="0" smtClean="0">
                <a:solidFill>
                  <a:srgbClr val="C00000"/>
                </a:solidFill>
              </a:rPr>
              <a:t>зимой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338" name="Picture 2" descr="C:\Users\K-000\Pictures\НАШЕСТВИЕ С ВОСТОКА 7 КЛ\Рисунок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2" y="1790535"/>
            <a:ext cx="2681287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596" y="4000504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</a:rPr>
              <a:t>В декабре 1237 года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монголы вступили в пределы </a:t>
            </a:r>
            <a:r>
              <a:rPr lang="ru-RU" sz="2400" dirty="0" smtClean="0">
                <a:solidFill>
                  <a:srgbClr val="C00000"/>
                </a:solidFill>
              </a:rPr>
              <a:t>Рязанского княжества.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857760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Народное сказание повествует о </a:t>
            </a:r>
            <a:r>
              <a:rPr lang="ru-RU" sz="2400" dirty="0" smtClean="0">
                <a:solidFill>
                  <a:srgbClr val="C00000"/>
                </a:solidFill>
              </a:rPr>
              <a:t>подвиге рязанского богатыря </a:t>
            </a:r>
            <a:r>
              <a:rPr lang="ru-RU" sz="2400" dirty="0" err="1" smtClean="0">
                <a:solidFill>
                  <a:srgbClr val="C00000"/>
                </a:solidFill>
              </a:rPr>
              <a:t>Евпатия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Коловрата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effectLst/>
              </a:rPr>
              <a:t>Вопросы по тексту вторжение в Рязань :</a:t>
            </a:r>
            <a:br>
              <a:rPr lang="ru-RU" sz="4000" b="1" dirty="0" smtClean="0">
                <a:effectLst/>
              </a:rPr>
            </a:br>
            <a:endParaRPr lang="ru-RU" sz="4000" b="1" dirty="0" smtClean="0">
              <a:effectLst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8229600" cy="3505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1</a:t>
            </a:r>
            <a:r>
              <a:rPr lang="ru-RU" sz="3600" b="1" dirty="0" smtClean="0"/>
              <a:t>) Какие условия выдвинул хан, чего потребовал?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3600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 smtClean="0"/>
              <a:t>2) Как жители Рязани встретили неприятеля?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3600" b="1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3600" b="1" dirty="0" smtClean="0"/>
              <a:t>3) Что сделали завоеватели </a:t>
            </a:r>
            <a:r>
              <a:rPr lang="ru-RU" b="1" dirty="0" smtClean="0"/>
              <a:t>с </a:t>
            </a:r>
            <a:r>
              <a:rPr lang="ru-RU" b="1" dirty="0" err="1" smtClean="0"/>
              <a:t>рязанцами</a:t>
            </a:r>
            <a:r>
              <a:rPr lang="ru-RU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573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34" y="1600200"/>
            <a:ext cx="4219731" cy="4114800"/>
          </a:xfrm>
        </p:spPr>
      </p:pic>
    </p:spTree>
    <p:extLst>
      <p:ext uri="{BB962C8B-B14F-4D97-AF65-F5344CB8AC3E}">
        <p14:creationId xmlns:p14="http://schemas.microsoft.com/office/powerpoint/2010/main" val="3732173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Вопросы проверки по взятию  Рязани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Кто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Когда :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Куда: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Народный герой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97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проверки по взятию  Рязани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Кто: Батый </a:t>
            </a:r>
          </a:p>
          <a:p>
            <a:r>
              <a:rPr lang="ru-RU" dirty="0" smtClean="0"/>
              <a:t>Когда : 1237 год</a:t>
            </a:r>
          </a:p>
          <a:p>
            <a:r>
              <a:rPr lang="ru-RU" dirty="0" smtClean="0"/>
              <a:t>Куда: По Рязанскому княжеству , 6 дней , 21 декабря была взята </a:t>
            </a:r>
          </a:p>
          <a:p>
            <a:r>
              <a:rPr lang="ru-RU" dirty="0" smtClean="0"/>
              <a:t>Народный герой: </a:t>
            </a:r>
            <a:r>
              <a:rPr lang="ru-RU" dirty="0" err="1" smtClean="0"/>
              <a:t>Евпатий</a:t>
            </a:r>
            <a:r>
              <a:rPr lang="ru-RU" dirty="0" smtClean="0"/>
              <a:t> </a:t>
            </a:r>
            <a:r>
              <a:rPr lang="ru-RU" dirty="0" err="1" smtClean="0"/>
              <a:t>Коловрат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F64BB-E86B-418E-8682-577DB652C9C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8470C-8A57-4A4D-B1B5-99E639C358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11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53340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Рязанское княжество- княжич Фёдор, княжна Евпраксия,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smtClean="0"/>
              <a:t>   Евпатий  Коловрат.</a:t>
            </a:r>
          </a:p>
          <a:p>
            <a:pPr eaLnBrk="1" hangingPunct="1">
              <a:defRPr/>
            </a:pPr>
            <a:endParaRPr lang="ru-RU" b="1" smtClean="0"/>
          </a:p>
          <a:p>
            <a:pPr eaLnBrk="1" hangingPunct="1">
              <a:defRPr/>
            </a:pPr>
            <a:endParaRPr lang="ru-RU" b="1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b="1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b="1" smtClean="0"/>
          </a:p>
          <a:p>
            <a:pPr eaLnBrk="1" hangingPunct="1">
              <a:defRPr/>
            </a:pPr>
            <a:r>
              <a:rPr lang="ru-RU" b="1" smtClean="0"/>
              <a:t>Владимирское княжество-князь Юрий Всеволодович, воевода Пётр Ослядюкович .</a:t>
            </a:r>
          </a:p>
        </p:txBody>
      </p:sp>
      <p:pic>
        <p:nvPicPr>
          <p:cNvPr id="23556" name="Picture 4" descr="Евпатий Колов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18748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901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6400800" cy="563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Владимирское княжество.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486400"/>
            <a:ext cx="7772400" cy="8382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 smtClean="0"/>
              <a:t>3 февраля 1238г.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3600" b="1" dirty="0" smtClean="0"/>
              <a:t> войско Батыя подошло к Владимиру</a:t>
            </a:r>
            <a:r>
              <a:rPr lang="ru-RU" sz="3600" dirty="0" smtClean="0"/>
              <a:t> </a:t>
            </a:r>
          </a:p>
        </p:txBody>
      </p:sp>
      <p:pic>
        <p:nvPicPr>
          <p:cNvPr id="39940" name="Picture 4" descr="Штурм Владимира Монголо-татарами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57912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57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18" y="1600200"/>
            <a:ext cx="4790364" cy="4114800"/>
          </a:xfrm>
        </p:spPr>
      </p:pic>
    </p:spTree>
    <p:extLst>
      <p:ext uri="{BB962C8B-B14F-4D97-AF65-F5344CB8AC3E}">
        <p14:creationId xmlns:p14="http://schemas.microsoft.com/office/powerpoint/2010/main" val="2319177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90600"/>
            <a:ext cx="8229600" cy="3992563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/>
              <a:t>7 февраля 1238 г.</a:t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Монголы ворвались в город Владимир </a:t>
            </a:r>
            <a:br>
              <a:rPr lang="ru-RU" b="1" smtClean="0"/>
            </a:br>
            <a:r>
              <a:rPr lang="ru-RU" b="1" smtClean="0"/>
              <a:t>и подожгли его.</a:t>
            </a:r>
          </a:p>
        </p:txBody>
      </p:sp>
    </p:spTree>
    <p:extLst>
      <p:ext uri="{BB962C8B-B14F-4D97-AF65-F5344CB8AC3E}">
        <p14:creationId xmlns:p14="http://schemas.microsoft.com/office/powerpoint/2010/main" val="98125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effectLst/>
              </a:rPr>
              <a:t>Вопросы по тексту группе :</a:t>
            </a:r>
            <a:br>
              <a:rPr lang="ru-RU" sz="4000" b="1" dirty="0" smtClean="0">
                <a:effectLst/>
              </a:rPr>
            </a:br>
            <a:endParaRPr lang="ru-RU" sz="4000" b="1" dirty="0" smtClean="0"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1) Что использовали монголы при штурме? Какую технику?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2) Почему не было князя Юрия?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3) Кто остался воеводой?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4) Как погиб город Владимир и какова  участь его жителей?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63916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классу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Когда </a:t>
            </a:r>
            <a:r>
              <a:rPr lang="ru-RU" dirty="0" smtClean="0">
                <a:solidFill>
                  <a:prstClr val="black"/>
                </a:solidFill>
              </a:rPr>
              <a:t>произошло </a:t>
            </a:r>
            <a:r>
              <a:rPr lang="ru-RU" dirty="0">
                <a:solidFill>
                  <a:prstClr val="black"/>
                </a:solidFill>
              </a:rPr>
              <a:t>вторжение в Коломну, Москву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Кто руководил обороной Москвы: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Кто </a:t>
            </a:r>
            <a:r>
              <a:rPr lang="ru-RU" dirty="0">
                <a:solidFill>
                  <a:prstClr val="black"/>
                </a:solidFill>
              </a:rPr>
              <a:t>руководил обороной Владимира :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Дата </a:t>
            </a:r>
            <a:r>
              <a:rPr lang="ru-RU" dirty="0">
                <a:solidFill>
                  <a:prstClr val="black"/>
                </a:solidFill>
              </a:rPr>
              <a:t>и итог битвы на реке Сити :  </a:t>
            </a: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1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ru-RU" b="1" dirty="0" smtClean="0"/>
              <a:t>Когда вторжение </a:t>
            </a:r>
            <a:r>
              <a:rPr lang="ru-RU" b="1" dirty="0" err="1" smtClean="0"/>
              <a:t>вторжение</a:t>
            </a:r>
            <a:r>
              <a:rPr lang="ru-RU" b="1" dirty="0" smtClean="0"/>
              <a:t> в Коломну, Москву: Январь 1238 года </a:t>
            </a:r>
          </a:p>
          <a:p>
            <a:r>
              <a:rPr lang="ru-RU" b="1" dirty="0" smtClean="0"/>
              <a:t>Кто руководил обороной Москвы: Филипп Нянька </a:t>
            </a:r>
          </a:p>
          <a:p>
            <a:r>
              <a:rPr lang="ru-RU" b="1" dirty="0" smtClean="0"/>
              <a:t>Кто руководил обороной Владимира : Петр </a:t>
            </a:r>
            <a:r>
              <a:rPr lang="ru-RU" b="1" dirty="0" err="1" smtClean="0"/>
              <a:t>Ослядюкович</a:t>
            </a:r>
            <a:r>
              <a:rPr lang="ru-RU" b="1" dirty="0" smtClean="0"/>
              <a:t> : 3 февраля 1238 – 7 февраля 1238 года </a:t>
            </a:r>
          </a:p>
          <a:p>
            <a:r>
              <a:rPr lang="ru-RU" b="1" dirty="0" smtClean="0"/>
              <a:t>Дата и итог битвы на реке Сити :  Март 1238 года . Итог: Поражение русских войск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9469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73050"/>
            <a:ext cx="8147248" cy="5853113"/>
          </a:xfrm>
        </p:spPr>
        <p:txBody>
          <a:bodyPr/>
          <a:lstStyle/>
          <a:p>
            <a:pPr lvl="0" algn="ctr"/>
            <a:r>
              <a:rPr lang="ru-RU" sz="4000" dirty="0">
                <a:solidFill>
                  <a:prstClr val="black"/>
                </a:solidFill>
              </a:rPr>
              <a:t>Вопросы для проверки : Поход на Новгород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sz="3600" dirty="0">
                <a:solidFill>
                  <a:prstClr val="black"/>
                </a:solidFill>
              </a:rPr>
              <a:t>Какой город был целю Батыя : </a:t>
            </a:r>
            <a:endParaRPr lang="ru-RU" sz="3600" dirty="0" smtClean="0">
              <a:solidFill>
                <a:prstClr val="black"/>
              </a:solidFill>
            </a:endParaRPr>
          </a:p>
          <a:p>
            <a:pPr lvl="0"/>
            <a:r>
              <a:rPr lang="ru-RU" sz="3600" dirty="0" smtClean="0">
                <a:solidFill>
                  <a:prstClr val="black"/>
                </a:solidFill>
              </a:rPr>
              <a:t>Достиг </a:t>
            </a:r>
            <a:r>
              <a:rPr lang="ru-RU" sz="3600" dirty="0">
                <a:solidFill>
                  <a:prstClr val="black"/>
                </a:solidFill>
              </a:rPr>
              <a:t>он ее</a:t>
            </a:r>
            <a:r>
              <a:rPr lang="ru-RU" sz="3600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ru-RU" sz="3600" dirty="0" smtClean="0">
                <a:solidFill>
                  <a:prstClr val="black"/>
                </a:solidFill>
              </a:rPr>
              <a:t>«</a:t>
            </a:r>
            <a:r>
              <a:rPr lang="ru-RU" sz="3600" dirty="0">
                <a:solidFill>
                  <a:prstClr val="black"/>
                </a:solidFill>
              </a:rPr>
              <a:t>Злой город»- это </a:t>
            </a:r>
            <a:r>
              <a:rPr lang="ru-RU" sz="3600" dirty="0" smtClean="0">
                <a:solidFill>
                  <a:prstClr val="black"/>
                </a:solidFill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4094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36" y="1600200"/>
            <a:ext cx="3096928" cy="4114800"/>
          </a:xfrm>
        </p:spPr>
      </p:pic>
      <p:sp>
        <p:nvSpPr>
          <p:cNvPr id="5" name="TextBox 4"/>
          <p:cNvSpPr txBox="1"/>
          <p:nvPr/>
        </p:nvSpPr>
        <p:spPr>
          <a:xfrm>
            <a:off x="2267744" y="301082"/>
            <a:ext cx="399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Феодальная раздробленность на Руси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115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-252536" y="260648"/>
            <a:ext cx="8229600" cy="585311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000" dirty="0" smtClean="0"/>
              <a:t>Вопросы для проверки : Поход на Новгород</a:t>
            </a:r>
            <a:r>
              <a:rPr lang="ru-RU" dirty="0" smtClean="0"/>
              <a:t> </a:t>
            </a:r>
          </a:p>
          <a:p>
            <a:r>
              <a:rPr lang="ru-RU" sz="3600" dirty="0" smtClean="0"/>
              <a:t>Какой город был целю Батыя : Новгород </a:t>
            </a:r>
          </a:p>
          <a:p>
            <a:r>
              <a:rPr lang="ru-RU" sz="3600" dirty="0" smtClean="0"/>
              <a:t>Достиг он ее: Не достиг , потому что город имел мощные укрепления и хорошо подготовленные войска . Март 1238 года </a:t>
            </a:r>
          </a:p>
          <a:p>
            <a:r>
              <a:rPr lang="ru-RU" sz="3600" dirty="0" smtClean="0"/>
              <a:t>«Злой город»- это : Козельск . Два месяца обороны, не могли ни как взять . </a:t>
            </a:r>
            <a:endParaRPr lang="ru-RU" sz="3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966FC7-8EAE-4FE3-A66E-269A5D497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18.07.2016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Антоненкова АНжелика ВикторовнаАнтионенкова А.В., учитель истории МОУ Будинской ООШ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53AEE-339A-4CF9-BD32-11941E40E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7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73050"/>
            <a:ext cx="8291264" cy="5853113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Батый </a:t>
            </a:r>
            <a:r>
              <a:rPr lang="ru-RU" sz="3600" dirty="0"/>
              <a:t>отказался от наступления на Новгород по ряду причин:</a:t>
            </a:r>
          </a:p>
          <a:p>
            <a:r>
              <a:rPr lang="ru-RU" sz="2400" b="1" dirty="0"/>
              <a:t>	</a:t>
            </a:r>
            <a:r>
              <a:rPr lang="ru-RU" sz="2800" b="1" dirty="0"/>
              <a:t>В Новгороде были профессиональные войска – княжеская дружина.</a:t>
            </a:r>
          </a:p>
          <a:p>
            <a:r>
              <a:rPr lang="ru-RU" sz="2800" b="1" dirty="0"/>
              <a:t>	Город был хорошо защищен.</a:t>
            </a:r>
          </a:p>
          <a:p>
            <a:r>
              <a:rPr lang="ru-RU" sz="2800" b="1" dirty="0"/>
              <a:t>	Бои с новгородцами могли затянуться и тогда голодной монгольской армии, пришлось бы считаться с весенней распутицей в случае отступления.</a:t>
            </a:r>
          </a:p>
          <a:p>
            <a:r>
              <a:rPr lang="ru-RU" sz="2800" b="1" dirty="0"/>
              <a:t>	Боеспособность </a:t>
            </a:r>
            <a:r>
              <a:rPr lang="ru-RU" sz="2800" b="1" dirty="0" err="1"/>
              <a:t>Батыевых</a:t>
            </a:r>
            <a:r>
              <a:rPr lang="ru-RU" sz="2800" b="1" dirty="0"/>
              <a:t> войск к этому времени заметно упала и вероятность поражения под Новгородом могла сорвать выполнение главной задачи завещанной Чингисханом – поход к «последнему морю».</a:t>
            </a:r>
          </a:p>
          <a:p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664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1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73050"/>
            <a:ext cx="8686800" cy="5853113"/>
          </a:xfrm>
        </p:spPr>
        <p:txBody>
          <a:bodyPr/>
          <a:lstStyle/>
          <a:p>
            <a:pPr algn="ctr"/>
            <a:r>
              <a:rPr lang="ru-RU" sz="4800" b="1" dirty="0" smtClean="0"/>
              <a:t>Результат первого похода </a:t>
            </a:r>
          </a:p>
          <a:p>
            <a:r>
              <a:rPr lang="ru-RU" sz="4800" b="1" dirty="0" smtClean="0"/>
              <a:t>Первый поход Батыя на Русь не привел к окончательному ее подчинению монголам , хотя значительная часть северо-восточных земель подверглась страшному разгрому .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785206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18" y="1600200"/>
            <a:ext cx="4790364" cy="4114800"/>
          </a:xfrm>
        </p:spPr>
      </p:pic>
    </p:spTree>
    <p:extLst>
      <p:ext uri="{BB962C8B-B14F-4D97-AF65-F5344CB8AC3E}">
        <p14:creationId xmlns:p14="http://schemas.microsoft.com/office/powerpoint/2010/main" val="2198362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1325" y="390394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/>
              <a:t>5. Нашествие на Юго-Западную Русь и   Центральную Европу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928670"/>
            <a:ext cx="82153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В 1239 г. Батый начал второй поход на Русь.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736"/>
            <a:ext cx="821537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Монголы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взяли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сожгли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Переяславль-Южный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Чернигов,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города Южной Руси.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14554"/>
            <a:ext cx="8215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5 сентября 1240 г</a:t>
            </a:r>
            <a:r>
              <a:rPr lang="ru-RU" sz="2400" dirty="0" smtClean="0"/>
              <a:t>. войска Батыя </a:t>
            </a:r>
            <a:r>
              <a:rPr lang="ru-RU" sz="2400" dirty="0" smtClean="0">
                <a:solidFill>
                  <a:srgbClr val="C00000"/>
                </a:solidFill>
              </a:rPr>
              <a:t>окружили </a:t>
            </a:r>
            <a:r>
              <a:rPr lang="ru-RU" sz="2400" dirty="0" smtClean="0"/>
              <a:t>со всех сторон </a:t>
            </a:r>
            <a:r>
              <a:rPr lang="ru-RU" sz="2400" dirty="0" smtClean="0">
                <a:solidFill>
                  <a:srgbClr val="C00000"/>
                </a:solidFill>
              </a:rPr>
              <a:t>Киев.</a:t>
            </a:r>
          </a:p>
        </p:txBody>
      </p:sp>
      <p:pic>
        <p:nvPicPr>
          <p:cNvPr id="22530" name="Picture 2" descr="C:\Users\K-000\Pictures\НАШЕСТВИЕ С ВОСТОКА 7 КЛ\Рисунок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71810"/>
            <a:ext cx="41259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14942" y="3071810"/>
            <a:ext cx="342902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Весной 1241 г. </a:t>
            </a:r>
            <a:r>
              <a:rPr lang="ru-RU" sz="2400" dirty="0" smtClean="0"/>
              <a:t>монгольские воины устремились </a:t>
            </a:r>
            <a:r>
              <a:rPr lang="ru-RU" sz="2400" dirty="0" smtClean="0">
                <a:solidFill>
                  <a:srgbClr val="C00000"/>
                </a:solidFill>
              </a:rPr>
              <a:t>в Венгрию, Польшу, Чехию.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Достигнув берегов Адриатического моря, обескровленные монгольские войска </a:t>
            </a:r>
            <a:r>
              <a:rPr lang="ru-RU" sz="2400" dirty="0" smtClean="0">
                <a:solidFill>
                  <a:srgbClr val="C00000"/>
                </a:solidFill>
              </a:rPr>
              <a:t>в конце 1242 г. вернулись на Волгу</a:t>
            </a:r>
            <a:r>
              <a:rPr lang="ru-RU" sz="2400" dirty="0" smtClean="0"/>
              <a:t>. Завещание Чингисхана было не выполнено.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147248" cy="5853113"/>
          </a:xfrm>
        </p:spPr>
        <p:txBody>
          <a:bodyPr/>
          <a:lstStyle/>
          <a:p>
            <a:r>
              <a:rPr lang="ru-RU" sz="6600" dirty="0" smtClean="0"/>
              <a:t>Вопросы классу : </a:t>
            </a:r>
          </a:p>
          <a:p>
            <a:r>
              <a:rPr lang="ru-RU" sz="4400" dirty="0" smtClean="0"/>
              <a:t>По Нашествие на Юго-западную Русь и Центральную Европу </a:t>
            </a:r>
          </a:p>
          <a:p>
            <a:r>
              <a:rPr lang="ru-RU" sz="4400" dirty="0" smtClean="0"/>
              <a:t>Начало второго похода </a:t>
            </a:r>
          </a:p>
          <a:p>
            <a:r>
              <a:rPr lang="ru-RU" sz="4400" dirty="0" smtClean="0"/>
              <a:t>Цель</a:t>
            </a:r>
          </a:p>
          <a:p>
            <a:r>
              <a:rPr lang="ru-RU" sz="4400" dirty="0" smtClean="0"/>
              <a:t>Кто руководил обороной Киева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338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88640"/>
            <a:ext cx="72728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Проверка: </a:t>
            </a:r>
            <a:endParaRPr lang="ru-RU" sz="6600" dirty="0"/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второго похода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1239 год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: Завоевание южных земель , а так же вторжение в Европу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руководил обороной Киева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 сентября 1240 года , 3 месяца , обороной руководил : воевода Дмитрий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279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980728"/>
            <a:ext cx="9396536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43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73050"/>
            <a:ext cx="8363272" cy="5853113"/>
          </a:xfrm>
        </p:spPr>
        <p:txBody>
          <a:bodyPr/>
          <a:lstStyle/>
          <a:p>
            <a:r>
              <a:rPr lang="ru-RU" sz="4000" dirty="0"/>
              <a:t>Завоевать такую огромную территорию  монголо-татарам способствовала:</a:t>
            </a:r>
          </a:p>
          <a:p>
            <a:r>
              <a:rPr lang="ru-RU" sz="2800" b="1" dirty="0"/>
              <a:t>	малочисленность русских дружин</a:t>
            </a:r>
          </a:p>
          <a:p>
            <a:r>
              <a:rPr lang="ru-RU" sz="2800" b="1" dirty="0"/>
              <a:t>	неспособность княжеских дружин действовать под единым     командованием</a:t>
            </a:r>
          </a:p>
          <a:p>
            <a:r>
              <a:rPr lang="ru-RU" sz="2800" b="1" dirty="0"/>
              <a:t>	низкий уровень вооружения и профессиональной подготовки</a:t>
            </a:r>
          </a:p>
          <a:p>
            <a:r>
              <a:rPr lang="ru-RU" sz="2800" b="1" dirty="0"/>
              <a:t>	раздробленность Русского государства (постоянно соперничающие между</a:t>
            </a:r>
          </a:p>
          <a:p>
            <a:r>
              <a:rPr lang="ru-RU" sz="2800" b="1" dirty="0"/>
              <a:t>собой княжества, были не способны оказать сопротивление армаде кочевников).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653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18" y="1600200"/>
            <a:ext cx="4790364" cy="4114800"/>
          </a:xfrm>
        </p:spPr>
      </p:pic>
    </p:spTree>
    <p:extLst>
      <p:ext uri="{BB962C8B-B14F-4D97-AF65-F5344CB8AC3E}">
        <p14:creationId xmlns:p14="http://schemas.microsoft.com/office/powerpoint/2010/main" val="2883954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/>
              <a:t>Почему не удалось Русь защитить от монголов?</a:t>
            </a:r>
            <a:endParaRPr lang="ru-RU" sz="4000" dirty="0" smtClean="0"/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571625"/>
            <a:ext cx="8229600" cy="4752975"/>
          </a:xfrm>
        </p:spPr>
        <p:txBody>
          <a:bodyPr/>
          <a:lstStyle/>
          <a:p>
            <a:pPr eaLnBrk="1" hangingPunct="1"/>
            <a:r>
              <a:rPr lang="ru-RU" sz="3600" b="1" dirty="0" smtClean="0"/>
              <a:t>1. Сила монгольской армии (численность, жесткая дисциплина, организованность и вооруженность).</a:t>
            </a:r>
          </a:p>
          <a:p>
            <a:pPr eaLnBrk="1" hangingPunct="1"/>
            <a:r>
              <a:rPr lang="ru-RU" sz="3600" b="1" dirty="0" smtClean="0"/>
              <a:t>2. Использование монголами воинов покоренных народов.</a:t>
            </a:r>
          </a:p>
          <a:p>
            <a:pPr eaLnBrk="1" hangingPunct="1"/>
            <a:r>
              <a:rPr lang="ru-RU" sz="3600" b="1" dirty="0" smtClean="0"/>
              <a:t>3. Раздробленность русских земель, каждая из которых пыталась в одиночку противостоять Батыю.</a:t>
            </a:r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0446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 noGrp="1"/>
          </p:cNvSpPr>
          <p:nvPr>
            <p:ph type="subTitle" idx="1"/>
          </p:nvPr>
        </p:nvSpPr>
        <p:spPr>
          <a:xfrm>
            <a:off x="1904721" y="1813799"/>
            <a:ext cx="4643470" cy="3643338"/>
          </a:xfrm>
          <a:noFill/>
          <a:ln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Нашествие с Востока</a:t>
            </a:r>
            <a:endParaRPr lang="ru-RU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04721" y="0"/>
            <a:ext cx="4643470" cy="1785950"/>
          </a:xfr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/>
              <a:t>Тема: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510800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Цель урока 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7200" dirty="0" smtClean="0"/>
              <a:t>Выявить причины поражения русских княжеств от войск Батыя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89117305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6000" dirty="0" smtClean="0"/>
              <a:t>ПЛАН: </a:t>
            </a:r>
            <a:endParaRPr lang="ru-RU" sz="60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251520" y="1571612"/>
            <a:ext cx="8215370" cy="435771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92500" lnSpcReduction="1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державы Чингисхана. 2.Сражение на Калке.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Вторжение в Рязанскую землю.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Разгром Владимирского княжества.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Поход на Новгород.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Нашествие на Юго-Западную Русь и   Центральную Европу.</a:t>
            </a:r>
            <a:endParaRPr kumimoji="0" lang="ru-RU" sz="4000" b="1" u="none" strike="noStrike" kern="1200" cap="none" spc="0" normalizeH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u="none" strike="noStrike" kern="1200" cap="none" spc="0" normalizeH="0" baseline="0" noProof="0" dirty="0">
              <a:ln>
                <a:noFill/>
              </a:ln>
              <a:uLnTx/>
              <a:uFillTx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fontAlgn="base" hangingPunct="0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проблемной ситуации.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 hangingPunc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русские князья , имевшие успешный опыт отражения натиска иноплеменников , не устояли перед монгольским нашествием? 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60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1282</Words>
  <Application>Microsoft Office PowerPoint</Application>
  <PresentationFormat>Экран (4:3)</PresentationFormat>
  <Paragraphs>218</Paragraphs>
  <Slides>50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3_Тема Office</vt:lpstr>
      <vt:lpstr>4_Тема Office</vt:lpstr>
      <vt:lpstr>1_Соседство</vt:lpstr>
      <vt:lpstr>Горизонт</vt:lpstr>
      <vt:lpstr>Тема: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</vt:lpstr>
      <vt:lpstr>Цель урока </vt:lpstr>
      <vt:lpstr>ПЛАН: </vt:lpstr>
      <vt:lpstr>Презентация PowerPoint</vt:lpstr>
      <vt:lpstr>Презентация PowerPoint</vt:lpstr>
      <vt:lpstr>Презентация PowerPoint</vt:lpstr>
      <vt:lpstr>Вопросы по Созданию державы Чингизхана </vt:lpstr>
      <vt:lpstr>Проверка</vt:lpstr>
      <vt:lpstr>Завоевательные походы Чингизхана </vt:lpstr>
      <vt:lpstr>Состояние Русской земли </vt:lpstr>
      <vt:lpstr>Презентация PowerPoint</vt:lpstr>
      <vt:lpstr>Презентация PowerPoint</vt:lpstr>
      <vt:lpstr>Битва на Калке. Первая встреча русских с монголо-татарами.</vt:lpstr>
      <vt:lpstr>Вопросы по тексту по битве на реке Калка : </vt:lpstr>
      <vt:lpstr>Презентация PowerPoint</vt:lpstr>
      <vt:lpstr>Задания по битве на реке Калка</vt:lpstr>
      <vt:lpstr>Презентация PowerPoint</vt:lpstr>
      <vt:lpstr>Проверка задания по битве на реке Калка</vt:lpstr>
      <vt:lpstr>Презентация PowerPoint</vt:lpstr>
      <vt:lpstr>Презентация PowerPoint</vt:lpstr>
      <vt:lpstr>Презентация PowerPoint</vt:lpstr>
      <vt:lpstr>1237 г. Нашествие  монголо-татар на Русь.  Вторжение в Рязань. </vt:lpstr>
      <vt:lpstr>Презентация PowerPoint</vt:lpstr>
      <vt:lpstr>Вопросы по тексту вторжение в Рязань : </vt:lpstr>
      <vt:lpstr>Вопросы проверки по взятию  Рязани </vt:lpstr>
      <vt:lpstr>Вопросы проверки по взятию  Рязани </vt:lpstr>
      <vt:lpstr>Презентация PowerPoint</vt:lpstr>
      <vt:lpstr>Владимирское княжество.</vt:lpstr>
      <vt:lpstr>Презентация PowerPoint</vt:lpstr>
      <vt:lpstr>7 февраля 1238 г.  Монголы ворвались в город Владимир  и подожгли его.</vt:lpstr>
      <vt:lpstr>Вопросы по тексту группе : </vt:lpstr>
      <vt:lpstr>Вопросы к классу </vt:lpstr>
      <vt:lpstr>Проверка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не удалось Русь защитить от монголов?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4-5</dc:title>
  <dc:creator>Игошева Надежда</dc:creator>
  <cp:lastModifiedBy>Анатолий</cp:lastModifiedBy>
  <cp:revision>142</cp:revision>
  <cp:lastPrinted>2016-03-14T11:58:39Z</cp:lastPrinted>
  <dcterms:created xsi:type="dcterms:W3CDTF">2012-09-23T09:27:34Z</dcterms:created>
  <dcterms:modified xsi:type="dcterms:W3CDTF">2016-07-18T16:15:08Z</dcterms:modified>
</cp:coreProperties>
</file>