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86" r:id="rId3"/>
    <p:sldId id="290" r:id="rId4"/>
    <p:sldId id="287" r:id="rId5"/>
    <p:sldId id="288" r:id="rId6"/>
    <p:sldId id="258" r:id="rId7"/>
    <p:sldId id="259" r:id="rId8"/>
    <p:sldId id="260" r:id="rId9"/>
    <p:sldId id="261" r:id="rId10"/>
    <p:sldId id="275" r:id="rId11"/>
    <p:sldId id="291" r:id="rId12"/>
    <p:sldId id="292" r:id="rId13"/>
    <p:sldId id="285" r:id="rId14"/>
    <p:sldId id="263" r:id="rId15"/>
    <p:sldId id="264" r:id="rId16"/>
    <p:sldId id="276" r:id="rId17"/>
    <p:sldId id="277" r:id="rId18"/>
    <p:sldId id="265" r:id="rId19"/>
    <p:sldId id="266" r:id="rId20"/>
    <p:sldId id="278" r:id="rId21"/>
    <p:sldId id="279" r:id="rId22"/>
    <p:sldId id="280" r:id="rId23"/>
    <p:sldId id="281" r:id="rId24"/>
    <p:sldId id="293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CF2B4-0E90-45CE-9FF0-019C58202819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2181-C2C0-4544-B201-23687D69C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6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2181-C2C0-4544-B201-23687D69C4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636265D-57E6-4F27-A9B6-4C5EEBE946C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6AABE14-DC87-45BE-ADDA-9C87C3BA42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6440760" cy="712440"/>
          </a:xfrm>
        </p:spPr>
        <p:txBody>
          <a:bodyPr>
            <a:noAutofit/>
          </a:bodyPr>
          <a:lstStyle/>
          <a:p>
            <a:r>
              <a:rPr lang="ru-RU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Либеральные реформы 60-70-х гг. </a:t>
            </a:r>
            <a:r>
              <a:rPr lang="en-US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века.</a:t>
            </a:r>
            <a:endParaRPr lang="ru-RU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0486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47251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Выполнил: преподаватель истории ГАПОУ СКСиПТ</a:t>
            </a:r>
          </a:p>
          <a:p>
            <a:r>
              <a:rPr lang="ru-RU" sz="2000" b="1" dirty="0"/>
              <a:t>Якушкина Наталья Владимировна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67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392488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 ЗЕМСТВ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устройство и содержание дорог, мостов и др.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обеспечение народного продовольствия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заведование земскими благотворительными</a:t>
            </a:r>
            <a:b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заведениями.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страхование имуществ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попечение о развитии торговли и промышленности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хоз. попечение о народном образовании, </a:t>
            </a:r>
            <a:b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здравоохранении, тюрьмах</a:t>
            </a:r>
          </a:p>
          <a:p>
            <a:pPr indent="0" algn="ctr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Только хозяйственные функции 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0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899592" y="2132856"/>
            <a:ext cx="2448272" cy="14603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Архангельске</a:t>
            </a: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755576" y="4149080"/>
            <a:ext cx="2340260" cy="15323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Астрахани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382273" y="4149080"/>
            <a:ext cx="2376264" cy="153238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Средней Азии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5656" y="1133960"/>
            <a:ext cx="6552728" cy="5148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/>
              <a:t>Земств не было: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2210877">
            <a:off x="3345886" y="1551377"/>
            <a:ext cx="485775" cy="12954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1000117">
            <a:off x="3345887" y="1531134"/>
            <a:ext cx="485775" cy="3505200"/>
          </a:xfrm>
          <a:prstGeom prst="downArrow">
            <a:avLst>
              <a:gd name="adj1" fmla="val 50000"/>
              <a:gd name="adj2" fmla="val 1803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012160" y="4149080"/>
            <a:ext cx="2332112" cy="143570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Сибири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765028" y="2132856"/>
            <a:ext cx="2448272" cy="14603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Оренбурге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267388" y="1648766"/>
            <a:ext cx="484632" cy="264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957740">
            <a:off x="5342908" y="1453590"/>
            <a:ext cx="485775" cy="1205479"/>
          </a:xfrm>
          <a:prstGeom prst="downArrow">
            <a:avLst>
              <a:gd name="adj1" fmla="val 50000"/>
              <a:gd name="adj2" fmla="val 69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20284438">
            <a:off x="5515650" y="1519590"/>
            <a:ext cx="485775" cy="3429000"/>
          </a:xfrm>
          <a:prstGeom prst="downArrow">
            <a:avLst>
              <a:gd name="adj1" fmla="val 50000"/>
              <a:gd name="adj2" fmla="val 1764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4008" y="2132856"/>
            <a:ext cx="3312368" cy="34297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16 июня 1870</a:t>
            </a:r>
            <a:r>
              <a:rPr lang="ru-RU" dirty="0"/>
              <a:t> – Городская реформа. Введение городского самоуправления по типу земского. </a:t>
            </a:r>
          </a:p>
          <a:p>
            <a:r>
              <a:rPr lang="ru-RU" dirty="0"/>
              <a:t>в 509 городах России вводились новые, бессословные органы самоуправления (думы и управы), избираемые на 4 года</a:t>
            </a:r>
          </a:p>
          <a:p>
            <a:pPr lvl="1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Городская реформа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flipV="1">
            <a:off x="4932040" y="2113425"/>
            <a:ext cx="28403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10" descr="Рисунок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2808312" cy="338437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нг\прекз 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971600" y="1124744"/>
            <a:ext cx="70567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20 ноября 1864 г.</a:t>
            </a:r>
            <a:r>
              <a:rPr lang="ru-RU" sz="2400" dirty="0"/>
              <a:t> – </a:t>
            </a:r>
            <a:r>
              <a:rPr lang="ru-RU" sz="2400" dirty="0" smtClean="0"/>
              <a:t> подписание новых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Судебных уставов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Судебная реформа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2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ПРИНЦИПЫ РЕФОРМЫ: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/>
              <a:t>Равенство все сословий перед законом</a:t>
            </a:r>
          </a:p>
          <a:p>
            <a:pPr lvl="0"/>
            <a:r>
              <a:rPr lang="ru-RU" sz="2400" dirty="0"/>
              <a:t>Гласность суда</a:t>
            </a:r>
          </a:p>
          <a:p>
            <a:pPr lvl="0"/>
            <a:r>
              <a:rPr lang="ru-RU" sz="2400" dirty="0"/>
              <a:t>Независимость судей</a:t>
            </a:r>
          </a:p>
          <a:p>
            <a:pPr lvl="0"/>
            <a:r>
              <a:rPr lang="ru-RU" sz="2400" dirty="0"/>
              <a:t>Состязательность обвинения и защиты</a:t>
            </a:r>
          </a:p>
          <a:p>
            <a:r>
              <a:rPr lang="ru-RU" sz="2400" dirty="0"/>
              <a:t>Введение суда присяжных заседателей </a:t>
            </a:r>
          </a:p>
        </p:txBody>
      </p:sp>
    </p:spTree>
    <p:extLst>
      <p:ext uri="{BB962C8B-B14F-4D97-AF65-F5344CB8AC3E}">
        <p14:creationId xmlns:p14="http://schemas.microsoft.com/office/powerpoint/2010/main" val="6586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4" y="0"/>
            <a:ext cx="9197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268760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Сенат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87824" y="198884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08104" y="2009304"/>
            <a:ext cx="648072" cy="411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47664" y="2420888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Мировой суд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2420888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суд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355976" y="3212976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6804248" y="321297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27784" y="3645024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Окружной суд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3645024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Судебная палата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3645024"/>
            <a:ext cx="1656184" cy="7200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апелляция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3596208" cy="3645768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ru-RU" sz="1900" dirty="0" smtClean="0"/>
              <a:t>Осуществлялась </a:t>
            </a:r>
            <a:r>
              <a:rPr lang="ru-RU" sz="1900" dirty="0"/>
              <a:t>под руководством военного министра Дмитрия Алексеевича Милютина. </a:t>
            </a:r>
            <a:r>
              <a:rPr lang="ru-RU" sz="1900" dirty="0" smtClean="0"/>
              <a:t>Главная задача: сократить </a:t>
            </a:r>
            <a:r>
              <a:rPr lang="ru-RU" sz="1900" dirty="0"/>
              <a:t>численность армии в мирное время при возможности значительно увеличить ее в военное время за счет резерва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477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Военная реформа 1861-1874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384376" cy="393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9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3528392" cy="41456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1863 </a:t>
            </a:r>
            <a:r>
              <a:rPr lang="ru-RU" dirty="0"/>
              <a:t>– 1864 – реформирование военно-учебных заведений. Вместо кадетских корпусов создаются военные училища и военные гимназии. Кроме того, в 1864 г. были образованы юнкерские училища. Всего к 1876 г. действовало 17 военных училищ, которые ежегодно выпускали около 1500 офицеров, что было достаточно для </a:t>
            </a:r>
            <a:r>
              <a:rPr lang="ru-RU" dirty="0" smtClean="0"/>
              <a:t>армии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34837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8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6400800" cy="864096"/>
          </a:xfrm>
        </p:spPr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688832" cy="3312368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b="1" i="0" dirty="0" smtClean="0"/>
              <a:t>Уметь анализировать и раскрывать особенности либеральных реформ.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ru-RU" b="1" i="0" dirty="0" smtClean="0"/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b="1" i="0" dirty="0" smtClean="0"/>
              <a:t>Уяснить значение этих реформ для дальнейшего развития России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ru-RU" b="1" i="0" dirty="0" smtClean="0"/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b="1" i="0" dirty="0" smtClean="0"/>
              <a:t>Выявить особенности и закономерности становления и развития капитализма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2801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404813"/>
            <a:ext cx="8964612" cy="576262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899790" y="908720"/>
            <a:ext cx="7415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1.01.1874 г. – Устав о воинской повинности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323850" y="1268413"/>
            <a:ext cx="842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1041722" y="2185989"/>
            <a:ext cx="72739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/>
              <a:t>Защита Престола и Отечества есть священная обязанность каждого русского подданного. Мужское население без различия состояний подлежит воинской повинности.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1041722" y="1795919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/>
              <a:t>Статья 1.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323850" y="2852738"/>
            <a:ext cx="611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971549" y="3186939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Призывной возраст –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 лет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895981" y="3619872"/>
            <a:ext cx="619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Военнообязанный возраст –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20 - 40 лет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826326" y="4077072"/>
            <a:ext cx="352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Срок службы –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15 лет: 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4036219" y="4425187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лет действительной службы</a:t>
            </a:r>
          </a:p>
        </p:txBody>
      </p:sp>
      <p:sp>
        <p:nvSpPr>
          <p:cNvPr id="187423" name="Text Box 31"/>
          <p:cNvSpPr txBox="1">
            <a:spLocks noChangeArrowheads="1"/>
          </p:cNvSpPr>
          <p:nvPr/>
        </p:nvSpPr>
        <p:spPr bwMode="auto">
          <a:xfrm>
            <a:off x="4094534" y="4845718"/>
            <a:ext cx="230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 лет в запасе</a:t>
            </a:r>
          </a:p>
        </p:txBody>
      </p:sp>
    </p:spTree>
    <p:extLst>
      <p:ext uri="{BB962C8B-B14F-4D97-AF65-F5344CB8AC3E}">
        <p14:creationId xmlns:p14="http://schemas.microsoft.com/office/powerpoint/2010/main" val="40755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2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2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52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02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8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2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8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414" grpId="0"/>
      <p:bldP spid="187415" grpId="0"/>
      <p:bldP spid="187419" grpId="0"/>
      <p:bldP spid="187420" grpId="0"/>
      <p:bldP spid="187421" grpId="0"/>
      <p:bldP spid="187422" grpId="0"/>
      <p:bldP spid="1874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55152" y="1051492"/>
            <a:ext cx="864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Льготы по отбыванию о воинской повинности</a:t>
            </a:r>
          </a:p>
        </p:txBody>
      </p:sp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683568" y="1582738"/>
            <a:ext cx="1799605" cy="3435350"/>
          </a:xfrm>
          <a:prstGeom prst="rect">
            <a:avLst/>
          </a:prstGeom>
          <a:gradFill rotWithShape="1">
            <a:gsLst>
              <a:gs pos="0">
                <a:srgbClr val="FFFFCC">
                  <a:alpha val="41000"/>
                </a:srgbClr>
              </a:gs>
              <a:gs pos="100000">
                <a:srgbClr val="FFFFCC">
                  <a:gamma/>
                  <a:shade val="46275"/>
                  <a:invGamma/>
                  <a:alpha val="1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2627784" y="1582738"/>
            <a:ext cx="2592387" cy="3435350"/>
          </a:xfrm>
          <a:prstGeom prst="rect">
            <a:avLst/>
          </a:prstGeom>
          <a:gradFill rotWithShape="1">
            <a:gsLst>
              <a:gs pos="0">
                <a:srgbClr val="FFFFCC">
                  <a:alpha val="41000"/>
                </a:srgbClr>
              </a:gs>
              <a:gs pos="100000">
                <a:srgbClr val="FFFFCC">
                  <a:gamma/>
                  <a:shade val="46275"/>
                  <a:invGamma/>
                  <a:alpha val="1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40" name="Rectangle 24"/>
          <p:cNvSpPr>
            <a:spLocks noChangeArrowheads="1"/>
          </p:cNvSpPr>
          <p:nvPr/>
        </p:nvSpPr>
        <p:spPr bwMode="auto">
          <a:xfrm>
            <a:off x="5364088" y="1582738"/>
            <a:ext cx="2701131" cy="3435350"/>
          </a:xfrm>
          <a:prstGeom prst="rect">
            <a:avLst/>
          </a:prstGeom>
          <a:gradFill rotWithShape="1">
            <a:gsLst>
              <a:gs pos="0">
                <a:srgbClr val="FFFFCC">
                  <a:alpha val="41000"/>
                </a:srgbClr>
              </a:gs>
              <a:gs pos="100000">
                <a:srgbClr val="FFFFCC">
                  <a:gamma/>
                  <a:shade val="46275"/>
                  <a:invGamma/>
                  <a:alpha val="1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42" name="Text Box 26"/>
          <p:cNvSpPr txBox="1">
            <a:spLocks noChangeArrowheads="1"/>
          </p:cNvSpPr>
          <p:nvPr/>
        </p:nvSpPr>
        <p:spPr bwMode="auto">
          <a:xfrm>
            <a:off x="755005" y="1644651"/>
            <a:ext cx="1728168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 телесным недостаткам</a:t>
            </a:r>
          </a:p>
        </p:txBody>
      </p:sp>
      <p:sp>
        <p:nvSpPr>
          <p:cNvPr id="188444" name="Text Box 28"/>
          <p:cNvSpPr txBox="1">
            <a:spLocks noChangeArrowheads="1"/>
          </p:cNvSpPr>
          <p:nvPr/>
        </p:nvSpPr>
        <p:spPr bwMode="auto">
          <a:xfrm>
            <a:off x="5526409" y="1644651"/>
            <a:ext cx="23764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 образованию</a:t>
            </a:r>
          </a:p>
        </p:txBody>
      </p:sp>
      <p:sp>
        <p:nvSpPr>
          <p:cNvPr id="188445" name="Text Box 29"/>
          <p:cNvSpPr txBox="1">
            <a:spLocks noChangeArrowheads="1"/>
          </p:cNvSpPr>
          <p:nvPr/>
        </p:nvSpPr>
        <p:spPr bwMode="auto">
          <a:xfrm>
            <a:off x="2627784" y="1628775"/>
            <a:ext cx="259080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ru-RU" dirty="0"/>
              <a:t>Единственный сын (кормилец);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dirty="0"/>
              <a:t>Имеющие несовершеннолетних братьев и родителей-иждивенцев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dirty="0"/>
              <a:t>Старший брат – на действительной службе / погиб на войне</a:t>
            </a:r>
          </a:p>
        </p:txBody>
      </p:sp>
      <p:sp>
        <p:nvSpPr>
          <p:cNvPr id="188446" name="Text Box 30"/>
          <p:cNvSpPr txBox="1">
            <a:spLocks noChangeArrowheads="1"/>
          </p:cNvSpPr>
          <p:nvPr/>
        </p:nvSpPr>
        <p:spPr bwMode="auto">
          <a:xfrm>
            <a:off x="5372833" y="2420888"/>
            <a:ext cx="2881312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ru-RU" dirty="0" smtClean="0"/>
              <a:t>Сокращение </a:t>
            </a:r>
            <a:r>
              <a:rPr lang="ru-RU" dirty="0"/>
              <a:t>срока службы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600" dirty="0"/>
              <a:t>высшее – 0,5 г.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600" dirty="0"/>
              <a:t>среднее – 1,5 г.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600" dirty="0"/>
              <a:t>начальное – 3-4 г.</a:t>
            </a:r>
          </a:p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ru-RU" dirty="0"/>
              <a:t>Причисляются сразу в запас: учителя, доктора, ветеринары</a:t>
            </a:r>
          </a:p>
        </p:txBody>
      </p:sp>
      <p:sp>
        <p:nvSpPr>
          <p:cNvPr id="188447" name="AutoShape 31"/>
          <p:cNvSpPr>
            <a:spLocks/>
          </p:cNvSpPr>
          <p:nvPr/>
        </p:nvSpPr>
        <p:spPr bwMode="auto">
          <a:xfrm rot="-5400000">
            <a:off x="2718731" y="2821582"/>
            <a:ext cx="412750" cy="4833430"/>
          </a:xfrm>
          <a:prstGeom prst="leftBrace">
            <a:avLst>
              <a:gd name="adj1" fmla="val 115577"/>
              <a:gd name="adj2" fmla="val 499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48" name="Text Box 32"/>
          <p:cNvSpPr txBox="1">
            <a:spLocks noChangeArrowheads="1"/>
          </p:cNvSpPr>
          <p:nvPr/>
        </p:nvSpPr>
        <p:spPr bwMode="auto">
          <a:xfrm>
            <a:off x="1907704" y="5423807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/>
              <a:t>не призываются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33226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8" grpId="0" animBg="1"/>
      <p:bldP spid="188439" grpId="0" animBg="1"/>
      <p:bldP spid="188440" grpId="0" animBg="1"/>
      <p:bldP spid="188442" grpId="0"/>
      <p:bldP spid="188444" grpId="0"/>
      <p:bldP spid="188445" grpId="0"/>
      <p:bldP spid="188446" grpId="0"/>
      <p:bldP spid="188447" grpId="0" animBg="1"/>
      <p:bldP spid="1884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969566" y="867909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 dirty="0"/>
              <a:t>Пехотное</a:t>
            </a:r>
            <a:r>
              <a:rPr lang="ru-RU" sz="2400" b="1" u="sng" dirty="0"/>
              <a:t> оружие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1763713" y="1096509"/>
            <a:ext cx="72009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		</a:t>
            </a:r>
            <a:r>
              <a:rPr lang="ru-RU" dirty="0"/>
              <a:t>Замена </a:t>
            </a:r>
            <a:r>
              <a:rPr lang="ru-RU" sz="1600" dirty="0"/>
              <a:t>гладкоствольных</a:t>
            </a:r>
            <a:r>
              <a:rPr lang="ru-RU" dirty="0"/>
              <a:t> винтовок нарезными, заряжающимися с дула, затем с</a:t>
            </a:r>
            <a:r>
              <a:rPr lang="ru-RU" dirty="0">
                <a:sym typeface="Wingdings" pitchFamily="2" charset="2"/>
              </a:rPr>
              <a:t> казенной части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758411" y="2270125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 1868 г. : </a:t>
            </a:r>
          </a:p>
        </p:txBody>
      </p:sp>
      <p:pic>
        <p:nvPicPr>
          <p:cNvPr id="190473" name="Picture 9" descr="Бердан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62150"/>
            <a:ext cx="525145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539750" y="3068638"/>
            <a:ext cx="842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Винтовка системы Бердана «Бердан-1» с откидывающимся вверх затвором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935831" y="365828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 1870 г. : 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539750" y="4508500"/>
            <a:ext cx="842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Винтовка системы Бердана «Бердан-2» с продольно скользящим затвором</a:t>
            </a:r>
          </a:p>
        </p:txBody>
      </p:sp>
      <p:pic>
        <p:nvPicPr>
          <p:cNvPr id="190478" name="Picture 14" descr="Бердан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443968"/>
            <a:ext cx="5257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742198" y="4923519"/>
            <a:ext cx="165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 1871 г. : </a:t>
            </a:r>
          </a:p>
        </p:txBody>
      </p: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539749" y="5325737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Револьвер Смита-Вессона </a:t>
            </a:r>
            <a:b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образца 1871 г. </a:t>
            </a:r>
            <a:r>
              <a:rPr lang="ru-RU"/>
              <a:t>(44 калибр)</a:t>
            </a:r>
          </a:p>
        </p:txBody>
      </p:sp>
      <p:pic>
        <p:nvPicPr>
          <p:cNvPr id="190482" name="Picture 18" descr="Револьвер Смит-Вессон_образца 18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13313"/>
            <a:ext cx="41163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6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  <p:bldP spid="190471" grpId="0"/>
      <p:bldP spid="190472" grpId="0"/>
      <p:bldP spid="190474" grpId="0"/>
      <p:bldP spid="190475" grpId="0"/>
      <p:bldP spid="190477" grpId="0"/>
      <p:bldP spid="190479" grpId="0"/>
      <p:bldP spid="1904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Значение реформ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Продвижение страны по пути капиталистического развития, по пути превращения феодальной монархии в буржуазную и развитие демократии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Реформы были шагом от помещичьего государства к правовому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Реформы демонстрировали то, что положительные сдвиги в обществе могут быть достигнуты не революциями, а преобразованиями сверху, мирным путем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26876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ДОМАШНЕЕ ЗАДАНИЕ</a:t>
            </a:r>
            <a:endParaRPr lang="ru-RU" sz="2800" dirty="0"/>
          </a:p>
        </p:txBody>
      </p:sp>
      <p:sp>
        <p:nvSpPr>
          <p:cNvPr id="3" name="Прямоугольник 3"/>
          <p:cNvSpPr/>
          <p:nvPr/>
        </p:nvSpPr>
        <p:spPr>
          <a:xfrm>
            <a:off x="4139952" y="3789040"/>
            <a:ext cx="3982922" cy="1859141"/>
          </a:xfrm>
          <a:prstGeom prst="rect">
            <a:avLst/>
          </a:prstGeom>
          <a:blipFill>
            <a:blip r:embed="rId2" cstate="email">
              <a:extLst/>
            </a:blip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6408" y="180518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Реформа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551837"/>
            <a:ext cx="6429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Подготовить </a:t>
            </a:r>
            <a:r>
              <a:rPr lang="ru-RU" b="1" dirty="0">
                <a:solidFill>
                  <a:srgbClr val="FF0000"/>
                </a:solidFill>
              </a:rPr>
              <a:t>сообщение о проведении реформы по плану:</a:t>
            </a:r>
          </a:p>
          <a:p>
            <a:pPr marL="457200" indent="-457200">
              <a:buFontTx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Высшее женское образование</a:t>
            </a:r>
          </a:p>
          <a:p>
            <a:pPr marL="457200" indent="-457200">
              <a:buFontTx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Университетский устав</a:t>
            </a:r>
          </a:p>
          <a:p>
            <a:pPr marL="457200" indent="-457200">
              <a:buFontTx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Школьная реформа</a:t>
            </a:r>
          </a:p>
          <a:p>
            <a:pPr marL="457200" indent="-457200">
              <a:buFontTx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Реформа </a:t>
            </a:r>
            <a:r>
              <a:rPr lang="ru-RU" b="1" dirty="0" err="1" smtClean="0">
                <a:solidFill>
                  <a:srgbClr val="FF0000"/>
                </a:solidFill>
              </a:rPr>
              <a:t>цензурыы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942303"/>
              </p:ext>
            </p:extLst>
          </p:nvPr>
        </p:nvGraphicFramePr>
        <p:xfrm>
          <a:off x="1371600" y="2438400"/>
          <a:ext cx="6400800" cy="3037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Достоинства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Отмена крепостного права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Местного самоуправления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Судебная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Военная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2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88" y="298750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0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b="1" dirty="0" smtClean="0"/>
              <a:t>	</a:t>
            </a:r>
            <a:r>
              <a:rPr lang="ru-RU" sz="3600" b="1" dirty="0" smtClean="0"/>
              <a:t>«</a:t>
            </a:r>
            <a:r>
              <a:rPr lang="ru-RU" sz="3600" b="1" dirty="0"/>
              <a:t>Сдаю тебе мою команду, но к сожалению, </a:t>
            </a:r>
            <a:r>
              <a:rPr lang="ru-RU" sz="3600" b="1" dirty="0" smtClean="0"/>
              <a:t> </a:t>
            </a:r>
            <a:r>
              <a:rPr lang="ru-RU" sz="3600" b="1" dirty="0"/>
              <a:t>не в том порядке, </a:t>
            </a:r>
            <a:r>
              <a:rPr lang="ru-RU" sz="3600" b="1" dirty="0" smtClean="0"/>
              <a:t>как     </a:t>
            </a:r>
            <a:r>
              <a:rPr lang="ru-RU" sz="3600" b="1" dirty="0"/>
              <a:t>желал. </a:t>
            </a:r>
            <a:endParaRPr lang="ru-RU" sz="3600" dirty="0"/>
          </a:p>
          <a:p>
            <a:pPr algn="just"/>
            <a:r>
              <a:rPr lang="ru-RU" sz="3600" b="1" dirty="0" smtClean="0"/>
              <a:t>	Оставляю </a:t>
            </a:r>
            <a:r>
              <a:rPr lang="ru-RU" sz="3600" b="1" dirty="0"/>
              <a:t>тебе много трудов и забот», - </a:t>
            </a:r>
            <a:r>
              <a:rPr lang="ru-RU" sz="3600" b="1" dirty="0" smtClean="0"/>
              <a:t>сказал </a:t>
            </a:r>
          </a:p>
          <a:p>
            <a:pPr algn="just"/>
            <a:r>
              <a:rPr lang="ru-RU" sz="3600" b="1" dirty="0" smtClean="0"/>
              <a:t>Александру </a:t>
            </a:r>
            <a:r>
              <a:rPr lang="ru-RU" sz="3600" b="1" dirty="0"/>
              <a:t>перед своей кончиной </a:t>
            </a: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b="1" dirty="0" smtClean="0"/>
              <a:t>Николай </a:t>
            </a:r>
            <a:r>
              <a:rPr lang="ru-RU" sz="3600" b="1" dirty="0"/>
              <a:t>I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72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2132856"/>
            <a:ext cx="3272408" cy="3429744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b="1" dirty="0"/>
              <a:t>КРЕСТЬЯНСКАЯ  </a:t>
            </a:r>
            <a:r>
              <a:rPr lang="ru-RU" b="1" dirty="0" smtClean="0"/>
              <a:t>       1861г.</a:t>
            </a:r>
          </a:p>
          <a:p>
            <a:pPr indent="0">
              <a:buNone/>
            </a:pPr>
            <a:r>
              <a:rPr lang="ru-RU" b="1" dirty="0" smtClean="0"/>
              <a:t>ЗЕМСКАЯ                       1864г.</a:t>
            </a:r>
          </a:p>
          <a:p>
            <a:pPr indent="0">
              <a:buNone/>
            </a:pPr>
            <a:r>
              <a:rPr lang="ru-RU" b="1" dirty="0" smtClean="0"/>
              <a:t>СУДЕБНАЯ                     1864г.</a:t>
            </a:r>
          </a:p>
          <a:p>
            <a:pPr indent="0">
              <a:buNone/>
            </a:pPr>
            <a:r>
              <a:rPr lang="ru-RU" b="1" dirty="0" smtClean="0"/>
              <a:t>ГОРОДСКАЯ                  1870г.</a:t>
            </a:r>
          </a:p>
          <a:p>
            <a:pPr indent="0">
              <a:buNone/>
            </a:pPr>
            <a:r>
              <a:rPr lang="ru-RU" b="1" dirty="0" smtClean="0"/>
              <a:t>ВОЕННАЯ                       1874г.</a:t>
            </a:r>
          </a:p>
          <a:p>
            <a:pPr indent="0">
              <a:buNone/>
            </a:pPr>
            <a:r>
              <a:rPr lang="ru-RU" b="1" dirty="0" smtClean="0"/>
              <a:t>НАРОДНОГО ПРОСВЕЩЕНИЯ   1863 – 64гг.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Реформы Александра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3127375" cy="7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2664296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32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788024" y="2204864"/>
            <a:ext cx="2984376" cy="33577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1859 – 1861гг. товарищ министра внутренних дел, фактически руководил работой по подготовке крестьянской реформы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688832" cy="5760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Милютин Николай Алексеевич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flipV="1">
            <a:off x="4645025" y="2132856"/>
            <a:ext cx="3127375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2" descr="C:\Users\1\Desktop\нг\през 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19445" r="49852" b="5316"/>
          <a:stretch/>
        </p:blipFill>
        <p:spPr bwMode="auto">
          <a:xfrm>
            <a:off x="1331640" y="2132856"/>
            <a:ext cx="2808312" cy="34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400800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1864 г. – Земская реформа</a:t>
            </a:r>
            <a:endParaRPr lang="ru-RU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40760" cy="57606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Мясоедов Г.Г. Земство обедает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6" y="1772816"/>
            <a:ext cx="569141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400800" cy="685800"/>
          </a:xfrm>
        </p:spPr>
        <p:txBody>
          <a:bodyPr/>
          <a:lstStyle/>
          <a:p>
            <a:r>
              <a:rPr lang="ru-RU" dirty="0" smtClean="0"/>
              <a:t>Земская реформа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Правом голоса пользовались только мужчины. Избиратели делились на три курии (разряда): землевладельцев, городских избирателей и выборных от сельских крестьянских обществ.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0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27884" y="102084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Избиратели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171401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Курия землевладельцев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171401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Курия городских избирателей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162903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Курия выборных от сельских обществ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868462" y="252779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Сельский сход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89026" y="305950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Волостной сход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04601" y="380893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Уездный съезд выборщиков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08536" y="485413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Уездные и губернские земские собрания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4" y="481847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Уездные и губернские земские управы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14" idx="2"/>
            <a:endCxn id="20" idx="0"/>
          </p:cNvCxnSpPr>
          <p:nvPr/>
        </p:nvCxnSpPr>
        <p:spPr>
          <a:xfrm>
            <a:off x="2159732" y="2360346"/>
            <a:ext cx="2536936" cy="249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2"/>
            <a:endCxn id="20" idx="0"/>
          </p:cNvCxnSpPr>
          <p:nvPr/>
        </p:nvCxnSpPr>
        <p:spPr>
          <a:xfrm>
            <a:off x="4535996" y="2360346"/>
            <a:ext cx="160672" cy="249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9" idx="1"/>
            <a:endCxn id="20" idx="0"/>
          </p:cNvCxnSpPr>
          <p:nvPr/>
        </p:nvCxnSpPr>
        <p:spPr>
          <a:xfrm flipH="1">
            <a:off x="4696668" y="4132105"/>
            <a:ext cx="1107933" cy="7220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0" idx="1"/>
            <a:endCxn id="50" idx="3"/>
          </p:cNvCxnSpPr>
          <p:nvPr/>
        </p:nvCxnSpPr>
        <p:spPr>
          <a:xfrm flipH="1">
            <a:off x="2997266" y="5315800"/>
            <a:ext cx="511270" cy="178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115616" y="1544065"/>
            <a:ext cx="2214246" cy="847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27884" y="1544065"/>
            <a:ext cx="2107119" cy="816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804601" y="1559897"/>
            <a:ext cx="2107119" cy="816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562772" y="4889874"/>
            <a:ext cx="2255980" cy="887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90147" y="4925528"/>
            <a:ext cx="2107119" cy="816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818752" y="2482082"/>
            <a:ext cx="2107119" cy="408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834426" y="3093744"/>
            <a:ext cx="2075770" cy="408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58700" y="3644557"/>
            <a:ext cx="2107119" cy="816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64008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Имущественный ценз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6984776" cy="360040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курия: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землевладельцы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имевшие не менее 200 десятин земли, или обладавшие недвижимой собственностью на сумму более 15 тыс. рублей, или имевшие годовой доход более 6 тыс. </a:t>
            </a:r>
            <a:r>
              <a:rPr lang="ru-RU" b="1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курия:  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ородские 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избиратели </a:t>
            </a:r>
            <a:r>
              <a:rPr lang="ru-RU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лица, имевшие купеческие свидетельства, владельцы предприятий или торговых заведений с годовым оборотом не ниже 6 тыс. руб., а также владельцы недвижимой собственности на сумму от 500 руб. (в небольших городах) до 3 тыс. руб. (в крупных городах</a:t>
            </a:r>
            <a:r>
              <a:rPr lang="ru-RU" b="1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 курия: 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крестьяне </a:t>
            </a:r>
            <a:r>
              <a:rPr lang="ru-RU" b="1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имела имущественного ценза. </a:t>
            </a:r>
          </a:p>
          <a:p>
            <a:pPr algn="l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0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202</TotalTime>
  <Words>699</Words>
  <Application>Microsoft Office PowerPoint</Application>
  <PresentationFormat>Экран (4:3)</PresentationFormat>
  <Paragraphs>122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Кутюр</vt:lpstr>
      <vt:lpstr>Либеральные реформы 60-70-х гг. XIX века.</vt:lpstr>
      <vt:lpstr>Цели урока</vt:lpstr>
      <vt:lpstr>Презентация PowerPoint</vt:lpstr>
      <vt:lpstr>Реформы Александра II</vt:lpstr>
      <vt:lpstr>Милютин Николай Алексеевич</vt:lpstr>
      <vt:lpstr>1864 г. – Земская реформа</vt:lpstr>
      <vt:lpstr>Земская реформа</vt:lpstr>
      <vt:lpstr>Презентация PowerPoint</vt:lpstr>
      <vt:lpstr>Имущественный ценз</vt:lpstr>
      <vt:lpstr>Презентация PowerPoint</vt:lpstr>
      <vt:lpstr>Презентация PowerPoint</vt:lpstr>
      <vt:lpstr>Городская реформа</vt:lpstr>
      <vt:lpstr>Презентация PowerPoint</vt:lpstr>
      <vt:lpstr>Судебная реформа</vt:lpstr>
      <vt:lpstr>ПРИНЦИПЫ РЕФОРМЫ:</vt:lpstr>
      <vt:lpstr>Презентация PowerPoint</vt:lpstr>
      <vt:lpstr>Презентация PowerPoint</vt:lpstr>
      <vt:lpstr>Военная реформа 1861-1874</vt:lpstr>
      <vt:lpstr>Презентация PowerPoint</vt:lpstr>
      <vt:lpstr> </vt:lpstr>
      <vt:lpstr>Презентация PowerPoint</vt:lpstr>
      <vt:lpstr>Презентация PowerPoint</vt:lpstr>
      <vt:lpstr>Значение реформ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Либеральные реформы 60-70-х гг. XIX века.</dc:title>
  <dc:creator>Lenovo</dc:creator>
  <cp:lastModifiedBy>1</cp:lastModifiedBy>
  <cp:revision>24</cp:revision>
  <dcterms:created xsi:type="dcterms:W3CDTF">2013-04-14T08:02:07Z</dcterms:created>
  <dcterms:modified xsi:type="dcterms:W3CDTF">2016-01-11T18:12:10Z</dcterms:modified>
</cp:coreProperties>
</file>