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9"/>
  </p:notesMasterIdLst>
  <p:sldIdLst>
    <p:sldId id="256" r:id="rId2"/>
    <p:sldId id="268" r:id="rId3"/>
    <p:sldId id="293" r:id="rId4"/>
    <p:sldId id="296" r:id="rId5"/>
    <p:sldId id="302" r:id="rId6"/>
    <p:sldId id="306" r:id="rId7"/>
    <p:sldId id="269" r:id="rId8"/>
    <p:sldId id="270" r:id="rId9"/>
    <p:sldId id="274" r:id="rId10"/>
    <p:sldId id="275" r:id="rId11"/>
    <p:sldId id="276" r:id="rId12"/>
    <p:sldId id="278" r:id="rId13"/>
    <p:sldId id="280" r:id="rId14"/>
    <p:sldId id="297" r:id="rId15"/>
    <p:sldId id="298" r:id="rId16"/>
    <p:sldId id="279" r:id="rId17"/>
    <p:sldId id="277" r:id="rId18"/>
    <p:sldId id="283" r:id="rId19"/>
    <p:sldId id="284" r:id="rId20"/>
    <p:sldId id="285" r:id="rId21"/>
    <p:sldId id="286" r:id="rId22"/>
    <p:sldId id="287" r:id="rId23"/>
    <p:sldId id="288" r:id="rId24"/>
    <p:sldId id="290" r:id="rId25"/>
    <p:sldId id="307" r:id="rId26"/>
    <p:sldId id="291" r:id="rId27"/>
    <p:sldId id="300" r:id="rId28"/>
    <p:sldId id="299" r:id="rId29"/>
    <p:sldId id="292" r:id="rId30"/>
    <p:sldId id="301" r:id="rId31"/>
    <p:sldId id="281" r:id="rId32"/>
    <p:sldId id="295" r:id="rId33"/>
    <p:sldId id="294" r:id="rId34"/>
    <p:sldId id="308" r:id="rId35"/>
    <p:sldId id="309" r:id="rId36"/>
    <p:sldId id="310" r:id="rId37"/>
    <p:sldId id="272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5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160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6C3F60-5277-4C95-9965-CCECD55B32CC}" type="datetimeFigureOut">
              <a:rPr lang="ru-RU"/>
              <a:pPr>
                <a:defRPr/>
              </a:pPr>
              <a:t>13.07.2016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FD50EF9-6D19-4E11-BC53-AD25C8FA4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3927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D50EF9-6D19-4E11-BC53-AD25C8FA4E79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38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D50EF9-6D19-4E11-BC53-AD25C8FA4E79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687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A0EC9-5FBA-4253-8CC5-759487C5119D}" type="datetimeFigureOut">
              <a:rPr lang="ru-RU"/>
              <a:pPr>
                <a:defRPr/>
              </a:pPr>
              <a:t>13.07.2016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4B588-334C-432E-97FA-9A8ED6CE3F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1BA58-0840-4A06-BA2E-A1AA99B1ACC7}" type="datetimeFigureOut">
              <a:rPr lang="ru-RU"/>
              <a:pPr>
                <a:defRPr/>
              </a:pPr>
              <a:t>13.07.2016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B04D1-5644-44C6-9069-DF76419C44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0201D-8C57-49A7-9AB8-7D4D9C209704}" type="datetimeFigureOut">
              <a:rPr lang="ru-RU"/>
              <a:pPr>
                <a:defRPr/>
              </a:pPr>
              <a:t>13.07.2016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B34-982D-41BA-B625-53D15E0954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17A79-408A-4E11-9691-EA2A366F021C}" type="datetimeFigureOut">
              <a:rPr lang="ru-RU"/>
              <a:pPr>
                <a:defRPr/>
              </a:pPr>
              <a:t>13.07.2016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47DA-6806-45E6-8330-543E071D4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A270D-7829-48BD-8473-2B005E5559DF}" type="datetimeFigureOut">
              <a:rPr lang="ru-RU"/>
              <a:pPr>
                <a:defRPr/>
              </a:pPr>
              <a:t>13.07.2016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25788-02B7-4E5C-9C86-E0B2B96FD6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2CBD6-11A3-4D98-8760-D96ECA612BEC}" type="datetimeFigureOut">
              <a:rPr lang="ru-RU"/>
              <a:pPr>
                <a:defRPr/>
              </a:pPr>
              <a:t>13.07.2016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64210-CC4B-43BE-9A53-3EAB5E16EE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C7652-C4E9-4725-9671-E064930C8418}" type="datetimeFigureOut">
              <a:rPr lang="ru-RU"/>
              <a:pPr>
                <a:defRPr/>
              </a:pPr>
              <a:t>13.07.2016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DA4D6-7865-4C3A-A2EE-4BD59FEA25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43CB-99BD-4A79-BE63-D40AAF11B25B}" type="datetimeFigureOut">
              <a:rPr lang="ru-RU"/>
              <a:pPr>
                <a:defRPr/>
              </a:pPr>
              <a:t>13.07.2016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20B80-E7D0-4442-ABE9-DDB0976CB9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7934C-4B63-4352-A087-BB0AD5BFE73C}" type="datetimeFigureOut">
              <a:rPr lang="ru-RU"/>
              <a:pPr>
                <a:defRPr/>
              </a:pPr>
              <a:t>13.07.2016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8174C-4955-46FB-83D7-CA39EB34EE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C48B-4557-41EB-BCAD-E1FBB8443C9A}" type="datetimeFigureOut">
              <a:rPr lang="ru-RU"/>
              <a:pPr>
                <a:defRPr/>
              </a:pPr>
              <a:t>13.07.2016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FE0BB-8E08-45A8-8D85-9D6AE9127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99C10-29BB-4F13-96E3-F32C1140AE95}" type="datetimeFigureOut">
              <a:rPr lang="ru-RU"/>
              <a:pPr>
                <a:defRPr/>
              </a:pPr>
              <a:t>13.07.2016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37911-0653-4294-B8FD-A90CBB389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25000">
              <a:schemeClr val="accent4">
                <a:lumMod val="40000"/>
                <a:lumOff val="60000"/>
              </a:schemeClr>
            </a:gs>
            <a:gs pos="75000">
              <a:schemeClr val="accent4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987D081-E40A-42B9-B818-BA4E84BCCFC0}" type="datetimeFigureOut">
              <a:rPr lang="ru-RU"/>
              <a:pPr>
                <a:defRPr/>
              </a:pPr>
              <a:t>13.07.2016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B04B8B-6062-41C9-8995-2EBF36B4C8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07" r:id="rId2"/>
    <p:sldLayoutId id="2147484016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7" r:id="rId9"/>
    <p:sldLayoutId id="2147484013" r:id="rId10"/>
    <p:sldLayoutId id="214748401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1.gif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25000">
              <a:schemeClr val="accent4">
                <a:lumMod val="40000"/>
                <a:lumOff val="60000"/>
              </a:schemeClr>
            </a:gs>
            <a:gs pos="75000">
              <a:schemeClr val="accent4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16632"/>
            <a:ext cx="7128792" cy="338437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i="1" dirty="0" smtClean="0">
                <a:solidFill>
                  <a:schemeClr val="bg1"/>
                </a:solidFill>
              </a:rPr>
              <a:t/>
            </a:r>
            <a:br>
              <a:rPr lang="ru-RU" sz="1600" i="1" dirty="0" smtClean="0">
                <a:solidFill>
                  <a:schemeClr val="bg1"/>
                </a:solidFill>
              </a:rPr>
            </a:br>
            <a:r>
              <a:rPr lang="ru-RU" sz="1600" i="1" dirty="0">
                <a:solidFill>
                  <a:schemeClr val="bg1"/>
                </a:solidFill>
              </a:rPr>
              <a:t/>
            </a:r>
            <a:br>
              <a:rPr lang="ru-RU" sz="1600" i="1" dirty="0">
                <a:solidFill>
                  <a:schemeClr val="bg1"/>
                </a:solidFill>
              </a:rPr>
            </a:br>
            <a:r>
              <a:rPr lang="ru-RU" sz="1600" i="1" dirty="0" smtClean="0">
                <a:solidFill>
                  <a:schemeClr val="bg1"/>
                </a:solidFill>
              </a:rPr>
              <a:t/>
            </a:r>
            <a:br>
              <a:rPr lang="ru-RU" sz="1600" i="1" dirty="0" smtClean="0">
                <a:solidFill>
                  <a:schemeClr val="bg1"/>
                </a:solidFill>
              </a:rPr>
            </a:br>
            <a:r>
              <a:rPr lang="ru-RU" sz="1600" i="1" dirty="0">
                <a:solidFill>
                  <a:schemeClr val="bg1"/>
                </a:solidFill>
              </a:rPr>
              <a:t/>
            </a:r>
            <a:br>
              <a:rPr lang="ru-RU" sz="1600" i="1" dirty="0">
                <a:solidFill>
                  <a:schemeClr val="bg1"/>
                </a:solidFill>
              </a:rPr>
            </a:br>
            <a:r>
              <a:rPr lang="ru-RU" sz="1600" i="1" dirty="0" smtClean="0">
                <a:solidFill>
                  <a:schemeClr val="bg1"/>
                </a:solidFill>
              </a:rPr>
              <a:t/>
            </a:r>
            <a:br>
              <a:rPr lang="ru-RU" sz="1600" i="1" dirty="0" smtClean="0">
                <a:solidFill>
                  <a:schemeClr val="bg1"/>
                </a:solidFill>
              </a:rPr>
            </a:br>
            <a:r>
              <a:rPr lang="ru-RU" sz="1600" i="1" dirty="0">
                <a:solidFill>
                  <a:schemeClr val="bg1"/>
                </a:solidFill>
              </a:rPr>
              <a:t/>
            </a:r>
            <a:br>
              <a:rPr lang="ru-RU" sz="1600" i="1" dirty="0">
                <a:solidFill>
                  <a:schemeClr val="bg1"/>
                </a:solidFill>
              </a:rPr>
            </a:br>
            <a:r>
              <a:rPr lang="ru-RU" sz="1600" i="1" dirty="0" smtClean="0">
                <a:solidFill>
                  <a:schemeClr val="bg1"/>
                </a:solidFill>
              </a:rPr>
              <a:t/>
            </a:r>
            <a:br>
              <a:rPr lang="ru-RU" sz="1600" i="1" dirty="0" smtClean="0">
                <a:solidFill>
                  <a:schemeClr val="bg1"/>
                </a:solidFill>
              </a:rPr>
            </a:br>
            <a:r>
              <a:rPr lang="ru-RU" sz="1600" i="1" dirty="0">
                <a:solidFill>
                  <a:schemeClr val="bg1"/>
                </a:solidFill>
              </a:rPr>
              <a:t/>
            </a:r>
            <a:br>
              <a:rPr lang="ru-RU" sz="1600" i="1" dirty="0">
                <a:solidFill>
                  <a:schemeClr val="bg1"/>
                </a:solidFill>
              </a:rPr>
            </a:br>
            <a:r>
              <a:rPr lang="ru-RU" sz="1600" i="1" dirty="0" smtClean="0">
                <a:solidFill>
                  <a:schemeClr val="bg1"/>
                </a:solidFill>
              </a:rPr>
              <a:t/>
            </a:r>
            <a:br>
              <a:rPr lang="ru-RU" sz="1600" i="1" dirty="0" smtClean="0">
                <a:solidFill>
                  <a:schemeClr val="bg1"/>
                </a:solidFill>
              </a:rPr>
            </a:br>
            <a:r>
              <a:rPr lang="ru-RU" sz="1600" i="1" dirty="0">
                <a:solidFill>
                  <a:schemeClr val="bg1"/>
                </a:solidFill>
              </a:rPr>
              <a:t/>
            </a:r>
            <a:br>
              <a:rPr lang="ru-RU" sz="1600" i="1" dirty="0">
                <a:solidFill>
                  <a:schemeClr val="bg1"/>
                </a:solidFill>
              </a:rPr>
            </a:br>
            <a:r>
              <a:rPr lang="ru-RU" sz="1600" i="1" dirty="0" smtClean="0">
                <a:solidFill>
                  <a:schemeClr val="bg1"/>
                </a:solidFill>
              </a:rPr>
              <a:t/>
            </a:r>
            <a:br>
              <a:rPr lang="ru-RU" sz="1600" i="1" dirty="0" smtClean="0">
                <a:solidFill>
                  <a:schemeClr val="bg1"/>
                </a:solidFill>
              </a:rPr>
            </a:br>
            <a:r>
              <a:rPr lang="ru-RU" sz="1600" i="1" dirty="0" smtClean="0">
                <a:solidFill>
                  <a:schemeClr val="bg1"/>
                </a:solidFill>
              </a:rPr>
              <a:t>Муниципальное </a:t>
            </a:r>
            <a:r>
              <a:rPr lang="ru-RU" sz="1600" i="1" dirty="0" smtClean="0">
                <a:solidFill>
                  <a:schemeClr val="bg1"/>
                </a:solidFill>
              </a:rPr>
              <a:t>дошкольное бюджетное  образовательное учреждение                             «Детский сад № 18» комбинированного вида</a:t>
            </a:r>
            <a:r>
              <a:rPr lang="ru-RU" sz="1600" i="1" dirty="0" smtClean="0">
                <a:solidFill>
                  <a:schemeClr val="bg1"/>
                </a:solidFill>
              </a:rPr>
              <a:t>.  Краснодарский край, Красноармейский район, </a:t>
            </a:r>
            <a:r>
              <a:rPr lang="ru-RU" sz="1600" i="1" dirty="0" err="1" smtClean="0">
                <a:solidFill>
                  <a:schemeClr val="bg1"/>
                </a:solidFill>
              </a:rPr>
              <a:t>п.Октябрьский</a:t>
            </a:r>
            <a:r>
              <a:rPr lang="ru-RU" sz="6000" dirty="0" smtClean="0">
                <a:solidFill>
                  <a:srgbClr val="A751E7"/>
                </a:solidFill>
              </a:rPr>
              <a:t/>
            </a:r>
            <a:br>
              <a:rPr lang="ru-RU" sz="6000" dirty="0" smtClean="0">
                <a:solidFill>
                  <a:srgbClr val="A751E7"/>
                </a:solidFill>
              </a:rPr>
            </a:br>
            <a:r>
              <a:rPr lang="ru-RU" sz="6000" dirty="0" smtClean="0">
                <a:solidFill>
                  <a:srgbClr val="A751E7"/>
                </a:solidFill>
              </a:rPr>
              <a:t>«Здоровый ребенок-счастливая  семья.»  </a:t>
            </a:r>
            <a:r>
              <a:rPr lang="ru-RU" sz="1800" b="0" i="1" dirty="0" err="1" smtClean="0">
                <a:solidFill>
                  <a:schemeClr val="bg1"/>
                </a:solidFill>
              </a:rPr>
              <a:t>Здоровьесберегающий</a:t>
            </a:r>
            <a:r>
              <a:rPr lang="ru-RU" sz="1800" b="0" i="1" dirty="0" smtClean="0">
                <a:solidFill>
                  <a:schemeClr val="bg1"/>
                </a:solidFill>
              </a:rPr>
              <a:t> проект на сближение взрослого и ребенка в двигательно- игровой деятельности с использованием народного фольклора.</a:t>
            </a:r>
            <a:endParaRPr lang="ru-RU" sz="1800" b="0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4429125"/>
            <a:ext cx="47863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 проекта: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высшей категории                  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Логвинова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Наталья Николаевна.                                                   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 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ADMIN\Desktop\DSCF2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250994"/>
            <a:ext cx="2461381" cy="3392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28625" y="785813"/>
            <a:ext cx="8301038" cy="1071562"/>
          </a:xfrm>
        </p:spPr>
        <p:txBody>
          <a:bodyPr/>
          <a:lstStyle/>
          <a:p>
            <a:pPr eaLnBrk="1" hangingPunct="1"/>
            <a:r>
              <a:rPr lang="ru-RU" smtClean="0"/>
              <a:t>           </a:t>
            </a:r>
          </a:p>
        </p:txBody>
      </p:sp>
      <p:sp>
        <p:nvSpPr>
          <p:cNvPr id="23555" name="Содержимое 4"/>
          <p:cNvSpPr>
            <a:spLocks noGrp="1"/>
          </p:cNvSpPr>
          <p:nvPr>
            <p:ph idx="1"/>
          </p:nvPr>
        </p:nvSpPr>
        <p:spPr>
          <a:xfrm>
            <a:off x="500062" y="214313"/>
            <a:ext cx="10144167" cy="121443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Артикуляционная гимнастика</a:t>
            </a:r>
            <a:endParaRPr lang="ru-RU" sz="3600" dirty="0" smtClean="0"/>
          </a:p>
        </p:txBody>
      </p:sp>
      <p:pic>
        <p:nvPicPr>
          <p:cNvPr id="6146" name="Picture 2" descr="F:\Логвинова\Изображение 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5143536" cy="4643446"/>
          </a:xfrm>
          <a:prstGeom prst="rect">
            <a:avLst/>
          </a:prstGeom>
          <a:noFill/>
        </p:spPr>
      </p:pic>
      <p:pic>
        <p:nvPicPr>
          <p:cNvPr id="5" name="Рисунок 4" descr="http://img-fotki.yandex.ru/get/4313/annaze63.a0/0_3a89c_f45822_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111064">
            <a:off x="6581775" y="4295775"/>
            <a:ext cx="256222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 descr="http://s56.radikal.ru/i151/0908/27/e12a49d3ec0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11549">
            <a:off x="-194453" y="1334977"/>
            <a:ext cx="1785938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1071563"/>
          </a:xfrm>
        </p:spPr>
        <p:txBody>
          <a:bodyPr/>
          <a:lstStyle/>
          <a:p>
            <a:r>
              <a:rPr lang="ru-RU" sz="5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  <a:endParaRPr lang="ru-RU" dirty="0" smtClean="0"/>
          </a:p>
        </p:txBody>
      </p:sp>
      <p:pic>
        <p:nvPicPr>
          <p:cNvPr id="3074" name="Picture 2" descr="F:\Логвинова\P9240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928803"/>
            <a:ext cx="4143403" cy="3799810"/>
          </a:xfrm>
          <a:prstGeom prst="rect">
            <a:avLst/>
          </a:prstGeom>
          <a:noFill/>
        </p:spPr>
      </p:pic>
      <p:pic>
        <p:nvPicPr>
          <p:cNvPr id="3075" name="Picture 3" descr="F:\Логвинова\P9240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86058"/>
            <a:ext cx="4357718" cy="3786214"/>
          </a:xfrm>
          <a:prstGeom prst="rect">
            <a:avLst/>
          </a:prstGeom>
          <a:noFill/>
        </p:spPr>
      </p:pic>
      <p:pic>
        <p:nvPicPr>
          <p:cNvPr id="5" name="Рисунок 6" descr="http://s56.radikal.ru/i151/0908/27/e12a49d3ec0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11549">
            <a:off x="7306536" y="1263540"/>
            <a:ext cx="1785938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95338"/>
          </a:xfrm>
        </p:spPr>
        <p:txBody>
          <a:bodyPr/>
          <a:lstStyle/>
          <a:p>
            <a:r>
              <a:rPr lang="ru-RU" sz="5400" b="1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Гимнастика для  глаз</a:t>
            </a:r>
            <a:endParaRPr lang="ru-RU" smtClean="0"/>
          </a:p>
        </p:txBody>
      </p:sp>
      <p:pic>
        <p:nvPicPr>
          <p:cNvPr id="2050" name="Picture 2" descr="F:\Логвинова\P92406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935163"/>
            <a:ext cx="6283877" cy="4389437"/>
          </a:xfrm>
          <a:prstGeom prst="rect">
            <a:avLst/>
          </a:prstGeom>
          <a:noFill/>
        </p:spPr>
      </p:pic>
      <p:pic>
        <p:nvPicPr>
          <p:cNvPr id="4" name="Рисунок 3" descr="http://img1.liveinternet.ru/images/attach/c/2/64/176/64176278_1284821644_28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1357298"/>
            <a:ext cx="1500198" cy="153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071563"/>
          </a:xfrm>
        </p:spPr>
        <p:txBody>
          <a:bodyPr/>
          <a:lstStyle/>
          <a:p>
            <a:r>
              <a:rPr lang="ru-RU" sz="4800" b="1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  <a:endParaRPr lang="ru-RU" smtClean="0"/>
          </a:p>
        </p:txBody>
      </p:sp>
      <p:pic>
        <p:nvPicPr>
          <p:cNvPr id="1026" name="Picture 2" descr="F:\Логвинова\P92406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4214842" cy="4786346"/>
          </a:xfrm>
          <a:prstGeom prst="rect">
            <a:avLst/>
          </a:prstGeom>
          <a:noFill/>
        </p:spPr>
      </p:pic>
      <p:pic>
        <p:nvPicPr>
          <p:cNvPr id="1027" name="Picture 3" descr="F:\Логвинова\P92406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571612"/>
            <a:ext cx="3857652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dirty="0" smtClean="0">
                <a:solidFill>
                  <a:srgbClr val="A751E7"/>
                </a:solidFill>
              </a:rPr>
              <a:t>          </a:t>
            </a:r>
            <a:r>
              <a:rPr lang="ru-RU" sz="6000" b="1" dirty="0" err="1" smtClean="0">
                <a:solidFill>
                  <a:srgbClr val="A751E7"/>
                </a:solidFill>
              </a:rPr>
              <a:t>Самомассаж</a:t>
            </a:r>
            <a:endParaRPr lang="ru-RU" sz="6000" b="1" dirty="0">
              <a:solidFill>
                <a:srgbClr val="A751E7"/>
              </a:solidFill>
            </a:endParaRPr>
          </a:p>
        </p:txBody>
      </p:sp>
      <p:pic>
        <p:nvPicPr>
          <p:cNvPr id="4098" name="Picture 2" descr="F:\Логвинова\DSCN2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57364"/>
            <a:ext cx="4143404" cy="4389437"/>
          </a:xfrm>
          <a:prstGeom prst="rect">
            <a:avLst/>
          </a:prstGeom>
          <a:noFill/>
        </p:spPr>
      </p:pic>
      <p:pic>
        <p:nvPicPr>
          <p:cNvPr id="4099" name="Picture 3" descr="F:\Логвинова\DSCN2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857364"/>
            <a:ext cx="3714776" cy="4357718"/>
          </a:xfrm>
          <a:prstGeom prst="rect">
            <a:avLst/>
          </a:prstGeom>
          <a:noFill/>
        </p:spPr>
      </p:pic>
      <p:pic>
        <p:nvPicPr>
          <p:cNvPr id="5" name="Рисунок 6" descr="http://s56.radikal.ru/i151/0908/27/e12a49d3ec0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95188">
            <a:off x="6980980" y="120532"/>
            <a:ext cx="1785938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g-fotki.yandex.ru/get/4207/annaze63.9f/0_3a886_3f776609_L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2551738">
            <a:off x="-197249" y="-218371"/>
            <a:ext cx="2680451" cy="257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A751E7"/>
                </a:solidFill>
              </a:rPr>
              <a:t>                </a:t>
            </a:r>
            <a:r>
              <a:rPr lang="ru-RU" sz="6000" b="1" dirty="0" smtClean="0">
                <a:solidFill>
                  <a:srgbClr val="A751E7"/>
                </a:solidFill>
              </a:rPr>
              <a:t>Релаксация</a:t>
            </a:r>
            <a:endParaRPr lang="ru-RU" sz="6000" b="1" dirty="0">
              <a:solidFill>
                <a:srgbClr val="A751E7"/>
              </a:solidFill>
            </a:endParaRPr>
          </a:p>
        </p:txBody>
      </p:sp>
      <p:pic>
        <p:nvPicPr>
          <p:cNvPr id="5122" name="Picture 2" descr="F:\Логвинова\P92406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857364"/>
            <a:ext cx="4286280" cy="4214842"/>
          </a:xfrm>
          <a:prstGeom prst="rect">
            <a:avLst/>
          </a:prstGeom>
          <a:noFill/>
        </p:spPr>
      </p:pic>
      <p:pic>
        <p:nvPicPr>
          <p:cNvPr id="5124" name="Picture 4" descr="F:\Логвинова\Изображение 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857364"/>
            <a:ext cx="3714744" cy="4214842"/>
          </a:xfrm>
          <a:prstGeom prst="rect">
            <a:avLst/>
          </a:prstGeom>
          <a:noFill/>
        </p:spPr>
      </p:pic>
      <p:pic>
        <p:nvPicPr>
          <p:cNvPr id="5" name="Рисунок 4" descr="http://img1.liveinternet.ru/images/attach/c/2/64/176/64176278_1284821644_28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142852"/>
            <a:ext cx="1928794" cy="174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бабка1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481103">
            <a:off x="657788" y="112501"/>
            <a:ext cx="17081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/>
          <a:lstStyle/>
          <a:p>
            <a:r>
              <a:rPr lang="ru-RU" dirty="0" smtClean="0"/>
              <a:t>              </a:t>
            </a:r>
            <a: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Массаж стоп   </a:t>
            </a:r>
            <a:b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морскими камушками             </a:t>
            </a:r>
            <a:endParaRPr lang="ru-RU" dirty="0" smtClean="0"/>
          </a:p>
        </p:txBody>
      </p:sp>
      <p:pic>
        <p:nvPicPr>
          <p:cNvPr id="3074" name="Picture 2" descr="F:\дет.сад\103NIKON\DSCN18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857364"/>
            <a:ext cx="5852583" cy="4389437"/>
          </a:xfrm>
          <a:prstGeom prst="rect">
            <a:avLst/>
          </a:prstGeom>
          <a:noFill/>
        </p:spPr>
      </p:pic>
      <p:pic>
        <p:nvPicPr>
          <p:cNvPr id="4" name="Рисунок 3" descr="http://img-fotki.yandex.ru/get/4313/annaze63.a0/0_3a89c_f45822_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564764">
            <a:off x="6783645" y="4921208"/>
            <a:ext cx="2291850" cy="215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g-fotki.yandex.ru/get/4207/annaze63.9f/0_3a886_3f776609_L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714480" cy="197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57200" y="500063"/>
            <a:ext cx="8229600" cy="1071562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5400" b="1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Дорожка  здоровья</a:t>
            </a:r>
            <a:endParaRPr lang="ru-RU" smtClean="0"/>
          </a:p>
        </p:txBody>
      </p:sp>
      <p:pic>
        <p:nvPicPr>
          <p:cNvPr id="2050" name="Picture 2" descr="F:\дет.сад\103NIKON\DSCN18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643050"/>
            <a:ext cx="3074799" cy="4389437"/>
          </a:xfrm>
          <a:prstGeom prst="rect">
            <a:avLst/>
          </a:prstGeom>
          <a:noFill/>
        </p:spPr>
      </p:pic>
      <p:pic>
        <p:nvPicPr>
          <p:cNvPr id="2052" name="Picture 4" descr="F:\дет.сад\103NIKON\DSCN18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714488"/>
            <a:ext cx="3357586" cy="4476781"/>
          </a:xfrm>
          <a:prstGeom prst="rect">
            <a:avLst/>
          </a:prstGeom>
          <a:noFill/>
        </p:spPr>
      </p:pic>
      <p:pic>
        <p:nvPicPr>
          <p:cNvPr id="5" name="Рисунок 4" descr="бабка1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481103">
            <a:off x="86317" y="112502"/>
            <a:ext cx="17081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g0.liveinternet.ru/images/attach/c/2/73/511/73511220_2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rot="659995">
            <a:off x="7941047" y="5009767"/>
            <a:ext cx="1285884" cy="174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714348" y="-214338"/>
            <a:ext cx="8229600" cy="114300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A751E7"/>
                </a:solidFill>
              </a:rPr>
              <a:t>Гимнастика пробуждения</a:t>
            </a:r>
          </a:p>
        </p:txBody>
      </p:sp>
      <p:pic>
        <p:nvPicPr>
          <p:cNvPr id="7170" name="Picture 2" descr="F:\Логвинова\Изображение 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69"/>
            <a:ext cx="3214678" cy="3272083"/>
          </a:xfrm>
          <a:prstGeom prst="rect">
            <a:avLst/>
          </a:prstGeom>
          <a:noFill/>
        </p:spPr>
      </p:pic>
      <p:pic>
        <p:nvPicPr>
          <p:cNvPr id="7171" name="Picture 3" descr="F:\Логвинова\Изображение 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28670"/>
            <a:ext cx="3714776" cy="3204905"/>
          </a:xfrm>
          <a:prstGeom prst="rect">
            <a:avLst/>
          </a:prstGeom>
          <a:noFill/>
        </p:spPr>
      </p:pic>
      <p:pic>
        <p:nvPicPr>
          <p:cNvPr id="7173" name="Picture 5" descr="F:\Логвинова\Изображение 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4286256"/>
            <a:ext cx="4214842" cy="2448781"/>
          </a:xfrm>
          <a:prstGeom prst="rect">
            <a:avLst/>
          </a:prstGeom>
          <a:noFill/>
        </p:spPr>
      </p:pic>
      <p:pic>
        <p:nvPicPr>
          <p:cNvPr id="6" name="Рисунок 5" descr="http://img1.liveinternet.ru/images/attach/c/2/64/176/64176278_1284821644_2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4500570"/>
            <a:ext cx="2076123" cy="217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g-fotki.yandex.ru/get/4207/annaze63.9f/0_3a886_3f776609_L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14818"/>
            <a:ext cx="2357454" cy="247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28625" y="1214438"/>
            <a:ext cx="8229600" cy="1643062"/>
          </a:xfrm>
        </p:spPr>
        <p:txBody>
          <a:bodyPr/>
          <a:lstStyle/>
          <a:p>
            <a:r>
              <a:rPr lang="ru-RU" sz="5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5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         Основная</a:t>
            </a:r>
            <a:r>
              <a:rPr lang="ru-RU" sz="40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br>
              <a:rPr lang="ru-RU" sz="40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образовательная деятельность                                  </a:t>
            </a:r>
            <a:endParaRPr lang="ru-RU" dirty="0" smtClean="0"/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500063" y="357188"/>
            <a:ext cx="8229600" cy="1357312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  </a:t>
            </a:r>
          </a:p>
        </p:txBody>
      </p:sp>
      <p:pic>
        <p:nvPicPr>
          <p:cNvPr id="31748" name="Picture 2" descr="D:\женя\женя - 2\картинки\70153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88" y="3420260"/>
            <a:ext cx="3000386" cy="256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28625" y="857250"/>
            <a:ext cx="8229600" cy="10001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A751E7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571500" y="3000375"/>
            <a:ext cx="8229600" cy="1357313"/>
          </a:xfrm>
        </p:spPr>
        <p:txBody>
          <a:bodyPr/>
          <a:lstStyle/>
          <a:p>
            <a:pPr marL="514350" indent="-514350">
              <a:buFont typeface="Wingdings 2" pitchFamily="18" charset="2"/>
              <a:buNone/>
            </a:pPr>
            <a:r>
              <a:rPr lang="ru-RU" sz="5400" b="1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6000" b="1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Фотоматериал </a:t>
            </a:r>
            <a:r>
              <a:rPr lang="ru-RU" sz="5400" b="1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v"/>
            </a:pPr>
            <a:endParaRPr lang="ru-RU" sz="36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5" descr="D:\женя\Женя\картинки\43009025_12125875903334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48334">
            <a:off x="180707" y="256685"/>
            <a:ext cx="3286125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g-fotki.yandex.ru/get/4207/annaze63.9f/0_3a886_3f776609_L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3786190"/>
            <a:ext cx="28289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6" descr="http://s56.radikal.ru/i151/0908/27/e12a49d3ec0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10210">
            <a:off x="7377790" y="2277403"/>
            <a:ext cx="1785938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1285875"/>
          </a:xfrm>
        </p:spPr>
        <p:txBody>
          <a:bodyPr/>
          <a:lstStyle/>
          <a:p>
            <a: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 smtClean="0"/>
          </a:p>
        </p:txBody>
      </p:sp>
      <p:sp>
        <p:nvSpPr>
          <p:cNvPr id="32771" name="Прямоугольник 6"/>
          <p:cNvSpPr>
            <a:spLocks noChangeArrowheads="1"/>
          </p:cNvSpPr>
          <p:nvPr/>
        </p:nvSpPr>
        <p:spPr bwMode="auto">
          <a:xfrm>
            <a:off x="357188" y="714375"/>
            <a:ext cx="8072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Встреча с </a:t>
            </a:r>
            <a:r>
              <a:rPr lang="ru-RU" sz="4000" b="1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интересными людьми   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дет.сад\101NIKON\DSCN1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029263">
            <a:off x="479898" y="1630335"/>
            <a:ext cx="3524275" cy="2643206"/>
          </a:xfrm>
          <a:prstGeom prst="rect">
            <a:avLst/>
          </a:prstGeom>
          <a:noFill/>
        </p:spPr>
      </p:pic>
      <p:pic>
        <p:nvPicPr>
          <p:cNvPr id="4100" name="Picture 4" descr="F:\дет.сад\101NIKON\DSCN14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0702">
            <a:off x="3083209" y="1398467"/>
            <a:ext cx="3619494" cy="2714620"/>
          </a:xfrm>
          <a:prstGeom prst="rect">
            <a:avLst/>
          </a:prstGeom>
          <a:noFill/>
        </p:spPr>
      </p:pic>
      <p:pic>
        <p:nvPicPr>
          <p:cNvPr id="4101" name="Picture 5" descr="F:\дет.сад\101NIKON\DSCN14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32993">
            <a:off x="4902765" y="1549043"/>
            <a:ext cx="3619493" cy="2714620"/>
          </a:xfrm>
          <a:prstGeom prst="rect">
            <a:avLst/>
          </a:prstGeom>
          <a:noFill/>
        </p:spPr>
      </p:pic>
      <p:pic>
        <p:nvPicPr>
          <p:cNvPr id="4102" name="Picture 6" descr="F:\дет.сад\101NIKON\DSCN1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67218">
            <a:off x="392288" y="4354165"/>
            <a:ext cx="3143272" cy="2357454"/>
          </a:xfrm>
          <a:prstGeom prst="rect">
            <a:avLst/>
          </a:prstGeom>
          <a:noFill/>
        </p:spPr>
      </p:pic>
      <p:pic>
        <p:nvPicPr>
          <p:cNvPr id="4103" name="Picture 7" descr="F:\дет.сад\101NIKON\DSCN14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94162">
            <a:off x="5750528" y="4241708"/>
            <a:ext cx="3214710" cy="2357430"/>
          </a:xfrm>
          <a:prstGeom prst="rect">
            <a:avLst/>
          </a:prstGeom>
          <a:noFill/>
        </p:spPr>
      </p:pic>
      <p:pic>
        <p:nvPicPr>
          <p:cNvPr id="4104" name="Picture 8" descr="F:\дет.сад\101NIKON\DSCN14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3929066"/>
            <a:ext cx="3714744" cy="2786058"/>
          </a:xfrm>
          <a:prstGeom prst="rect">
            <a:avLst/>
          </a:prstGeom>
          <a:noFill/>
        </p:spPr>
      </p:pic>
      <p:pic>
        <p:nvPicPr>
          <p:cNvPr id="10" name="Рисунок 6" descr="http://s56.radikal.ru/i151/0908/27/e12a49d3ec0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95188">
            <a:off x="7468364" y="17467"/>
            <a:ext cx="1785938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714375"/>
          </a:xfrm>
        </p:spPr>
        <p:txBody>
          <a:bodyPr/>
          <a:lstStyle/>
          <a:p>
            <a: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Аппликация «Большие и маленькие яблоки на тарелке.»</a:t>
            </a:r>
            <a:endParaRPr lang="ru-RU" sz="4400" dirty="0" smtClean="0"/>
          </a:p>
        </p:txBody>
      </p:sp>
      <p:pic>
        <p:nvPicPr>
          <p:cNvPr id="1026" name="Picture 2" descr="F:\дет.сад\102NIKON\DSCN16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857652" cy="4357718"/>
          </a:xfrm>
          <a:prstGeom prst="rect">
            <a:avLst/>
          </a:prstGeom>
          <a:noFill/>
        </p:spPr>
      </p:pic>
      <p:pic>
        <p:nvPicPr>
          <p:cNvPr id="1027" name="Picture 3" descr="F:\дет.сад\102NIKON\DSCN1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643050"/>
            <a:ext cx="4429155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0"/>
            <a:ext cx="8229600" cy="214313"/>
          </a:xfrm>
        </p:spPr>
        <p:txBody>
          <a:bodyPr/>
          <a:lstStyle/>
          <a:p>
            <a:r>
              <a:rPr lang="ru-RU" smtClean="0"/>
              <a:t> </a:t>
            </a:r>
          </a:p>
        </p:txBody>
      </p:sp>
      <p:pic>
        <p:nvPicPr>
          <p:cNvPr id="2051" name="Picture 3" descr="F:\дет.сад\102NIKON\DSCN1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214379"/>
            <a:ext cx="3929090" cy="5215017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357167"/>
            <a:ext cx="8229600" cy="596743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  </a:t>
            </a:r>
            <a:r>
              <a:rPr lang="ru-RU" sz="4000" b="1" dirty="0" smtClean="0">
                <a:solidFill>
                  <a:srgbClr val="A751E7"/>
                </a:solidFill>
              </a:rPr>
              <a:t>«Консервируем фрукты»</a:t>
            </a:r>
            <a:endParaRPr lang="ru-RU" sz="4000" b="1" dirty="0">
              <a:solidFill>
                <a:srgbClr val="A751E7"/>
              </a:solidFill>
            </a:endParaRPr>
          </a:p>
        </p:txBody>
      </p:sp>
      <p:pic>
        <p:nvPicPr>
          <p:cNvPr id="6" name="Рисунок 5" descr="F:\дет.сад\102NIKON\DSCN17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442915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785813"/>
          </a:xfrm>
        </p:spPr>
        <p:txBody>
          <a:bodyPr/>
          <a:lstStyle/>
          <a:p>
            <a:r>
              <a:rPr lang="ru-RU" sz="4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«Готовим канапе из фруктов»</a:t>
            </a:r>
            <a:endParaRPr lang="ru-RU" sz="4400" dirty="0" smtClean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071810"/>
            <a:ext cx="3214410" cy="259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дет.сад\102NIKON\DSCN16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987672">
            <a:off x="167383" y="1236482"/>
            <a:ext cx="2859722" cy="2144791"/>
          </a:xfrm>
          <a:prstGeom prst="rect">
            <a:avLst/>
          </a:prstGeom>
          <a:noFill/>
        </p:spPr>
      </p:pic>
      <p:pic>
        <p:nvPicPr>
          <p:cNvPr id="1027" name="Picture 3" descr="F:\дет.сад\102NIKON\DSCN1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071546"/>
            <a:ext cx="2762237" cy="2071678"/>
          </a:xfrm>
          <a:prstGeom prst="rect">
            <a:avLst/>
          </a:prstGeom>
          <a:noFill/>
        </p:spPr>
      </p:pic>
      <p:pic>
        <p:nvPicPr>
          <p:cNvPr id="1028" name="Picture 4" descr="F:\дет.сад\102NIKON\DSCN16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16955">
            <a:off x="5692916" y="1274588"/>
            <a:ext cx="2877241" cy="2157931"/>
          </a:xfrm>
          <a:prstGeom prst="rect">
            <a:avLst/>
          </a:prstGeom>
          <a:noFill/>
        </p:spPr>
      </p:pic>
      <p:pic>
        <p:nvPicPr>
          <p:cNvPr id="1029" name="Picture 5" descr="F:\дет.сад\102NIKON\DSCN16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97474">
            <a:off x="218697" y="3946578"/>
            <a:ext cx="2899240" cy="2240322"/>
          </a:xfrm>
          <a:prstGeom prst="rect">
            <a:avLst/>
          </a:prstGeom>
          <a:noFill/>
        </p:spPr>
      </p:pic>
      <p:pic>
        <p:nvPicPr>
          <p:cNvPr id="1030" name="Picture 6" descr="F:\дет.сад\102NIKON\DSCN16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12416">
            <a:off x="5786867" y="4128875"/>
            <a:ext cx="2986088" cy="2239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8786842" cy="1214446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A751E7"/>
                </a:solidFill>
              </a:rPr>
              <a:t>Лепка «Ладушки, ладушки,</a:t>
            </a:r>
            <a:br>
              <a:rPr lang="ru-RU" b="1" dirty="0" smtClean="0">
                <a:solidFill>
                  <a:srgbClr val="A751E7"/>
                </a:solidFill>
              </a:rPr>
            </a:br>
            <a:r>
              <a:rPr lang="ru-RU" b="1" dirty="0" smtClean="0">
                <a:solidFill>
                  <a:srgbClr val="A751E7"/>
                </a:solidFill>
              </a:rPr>
              <a:t>      испечем оладушки.»   </a:t>
            </a:r>
          </a:p>
        </p:txBody>
      </p:sp>
      <p:pic>
        <p:nvPicPr>
          <p:cNvPr id="6" name="Содержимое 5" descr="C:\Users\ADMIN\Desktop\флешка\дет.сад\102NIKON\DSCN171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857364"/>
            <a:ext cx="371477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флешка\дет.сад\102NIKON\DSCN17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857364"/>
            <a:ext cx="3576641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00132"/>
          </a:xfrm>
        </p:spPr>
        <p:txBody>
          <a:bodyPr/>
          <a:lstStyle/>
          <a:p>
            <a:r>
              <a:rPr lang="ru-RU" sz="5400" b="1" dirty="0" smtClean="0">
                <a:solidFill>
                  <a:srgbClr val="A751E7"/>
                </a:solidFill>
              </a:rPr>
              <a:t>     «Витамины   на   окне»</a:t>
            </a:r>
            <a:endParaRPr lang="ru-RU" sz="5400" b="1" dirty="0">
              <a:solidFill>
                <a:srgbClr val="A751E7"/>
              </a:solidFill>
            </a:endParaRPr>
          </a:p>
        </p:txBody>
      </p:sp>
      <p:pic>
        <p:nvPicPr>
          <p:cNvPr id="4" name="Содержимое 3" descr="E:\детский сад 20.02.2014\DSCN248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407196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детский сад 20.02.2014\DSCN24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428736"/>
            <a:ext cx="4045937" cy="24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детский сад 20.02.2014\DSCN27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214818"/>
            <a:ext cx="4039523" cy="22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428596" y="-642966"/>
            <a:ext cx="8286779" cy="2071702"/>
          </a:xfrm>
        </p:spPr>
        <p:txBody>
          <a:bodyPr/>
          <a:lstStyle/>
          <a:p>
            <a:r>
              <a:rPr lang="ru-RU" sz="4800" dirty="0" smtClean="0"/>
              <a:t>     </a:t>
            </a:r>
            <a: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Сюжетно – ролевая игра      </a:t>
            </a:r>
            <a:b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        «Больница».                                       </a:t>
            </a:r>
            <a:endParaRPr lang="ru-RU" sz="4800" dirty="0" smtClean="0"/>
          </a:p>
        </p:txBody>
      </p:sp>
      <p:pic>
        <p:nvPicPr>
          <p:cNvPr id="5" name="Содержимое 4" descr="C:\Users\ADMIN\Desktop\флешка\маманя\Фото1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71612"/>
            <a:ext cx="692948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6" descr="http://s56.radikal.ru/i151/0908/27/e12a49d3ec0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95188">
            <a:off x="7468362" y="231804"/>
            <a:ext cx="1785938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-428652"/>
            <a:ext cx="8229600" cy="2214570"/>
          </a:xfrm>
        </p:spPr>
        <p:txBody>
          <a:bodyPr/>
          <a:lstStyle/>
          <a:p>
            <a:r>
              <a:rPr lang="ru-RU" b="1" dirty="0" smtClean="0">
                <a:solidFill>
                  <a:srgbClr val="A751E7"/>
                </a:solidFill>
              </a:rPr>
              <a:t>          Игра- инсценировка  </a:t>
            </a:r>
            <a:br>
              <a:rPr lang="ru-RU" b="1" dirty="0" smtClean="0">
                <a:solidFill>
                  <a:srgbClr val="A751E7"/>
                </a:solidFill>
              </a:rPr>
            </a:br>
            <a:r>
              <a:rPr lang="ru-RU" b="1" dirty="0" smtClean="0">
                <a:solidFill>
                  <a:srgbClr val="A751E7"/>
                </a:solidFill>
              </a:rPr>
              <a:t>   «Айболит в гостях у детей».</a:t>
            </a:r>
            <a:endParaRPr lang="ru-RU" b="1" dirty="0">
              <a:solidFill>
                <a:srgbClr val="A751E7"/>
              </a:solidFill>
            </a:endParaRPr>
          </a:p>
        </p:txBody>
      </p:sp>
      <p:pic>
        <p:nvPicPr>
          <p:cNvPr id="4" name="Содержимое 3" descr="C:\Users\ADMIN\Desktop\флешка\маманя\Фото100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3643338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Фото1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000240"/>
            <a:ext cx="442915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Фото1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4286256"/>
            <a:ext cx="450059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-285776"/>
            <a:ext cx="8229600" cy="1143000"/>
          </a:xfrm>
        </p:spPr>
        <p:txBody>
          <a:bodyPr/>
          <a:lstStyle/>
          <a:p>
            <a:r>
              <a:rPr lang="ru-RU" sz="5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Физическое развитие</a:t>
            </a:r>
            <a:endParaRPr lang="ru-RU" dirty="0"/>
          </a:p>
        </p:txBody>
      </p:sp>
      <p:pic>
        <p:nvPicPr>
          <p:cNvPr id="8194" name="Picture 2" descr="F:\Логвинова\DSCN2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54298">
            <a:off x="185011" y="1023550"/>
            <a:ext cx="3214710" cy="2596519"/>
          </a:xfrm>
          <a:prstGeom prst="rect">
            <a:avLst/>
          </a:prstGeom>
          <a:noFill/>
        </p:spPr>
      </p:pic>
      <p:pic>
        <p:nvPicPr>
          <p:cNvPr id="8196" name="Picture 4" descr="F:\Логвинова\DSCN27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714356"/>
            <a:ext cx="3500462" cy="2732504"/>
          </a:xfrm>
          <a:prstGeom prst="rect">
            <a:avLst/>
          </a:prstGeom>
          <a:noFill/>
        </p:spPr>
      </p:pic>
      <p:pic>
        <p:nvPicPr>
          <p:cNvPr id="8199" name="Picture 7" descr="F:\Логвинова\DSCN269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984882">
            <a:off x="5949286" y="1142051"/>
            <a:ext cx="3410007" cy="2655522"/>
          </a:xfrm>
          <a:prstGeom prst="rect">
            <a:avLst/>
          </a:prstGeom>
          <a:noFill/>
        </p:spPr>
      </p:pic>
      <p:pic>
        <p:nvPicPr>
          <p:cNvPr id="8200" name="Picture 8" descr="F:\Логвинова\DSCN27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33025">
            <a:off x="5581484" y="3755380"/>
            <a:ext cx="3714776" cy="2786082"/>
          </a:xfrm>
          <a:prstGeom prst="rect">
            <a:avLst/>
          </a:prstGeom>
          <a:noFill/>
        </p:spPr>
      </p:pic>
      <p:pic>
        <p:nvPicPr>
          <p:cNvPr id="8201" name="Picture 9" descr="F:\Логвинова\DSCN27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49275">
            <a:off x="30224" y="3745834"/>
            <a:ext cx="3524243" cy="2643182"/>
          </a:xfrm>
          <a:prstGeom prst="rect">
            <a:avLst/>
          </a:prstGeom>
          <a:noFill/>
        </p:spPr>
      </p:pic>
      <p:pic>
        <p:nvPicPr>
          <p:cNvPr id="8202" name="Picture 10" descr="F:\Логвинова\DSCN27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8" y="3571876"/>
            <a:ext cx="3714775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000100" y="357166"/>
            <a:ext cx="7515249" cy="928711"/>
          </a:xfrm>
        </p:spPr>
        <p:txBody>
          <a:bodyPr/>
          <a:lstStyle/>
          <a:p>
            <a:r>
              <a:rPr lang="ru-RU" sz="4400" b="1" dirty="0" smtClean="0">
                <a:solidFill>
                  <a:srgbClr val="A751E7"/>
                </a:solidFill>
              </a:rPr>
              <a:t>  «Мы спортом занимаемся, </a:t>
            </a:r>
            <a:br>
              <a:rPr lang="ru-RU" sz="4400" b="1" dirty="0" smtClean="0">
                <a:solidFill>
                  <a:srgbClr val="A751E7"/>
                </a:solidFill>
              </a:rPr>
            </a:br>
            <a:r>
              <a:rPr lang="ru-RU" sz="4400" b="1" dirty="0" smtClean="0">
                <a:solidFill>
                  <a:srgbClr val="A751E7"/>
                </a:solidFill>
              </a:rPr>
              <a:t>       мы силы набираемся.» </a:t>
            </a:r>
          </a:p>
        </p:txBody>
      </p:sp>
      <p:pic>
        <p:nvPicPr>
          <p:cNvPr id="3074" name="Picture 2" descr="F:\дет.сад\102NIKON\DSCN17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433975">
            <a:off x="352002" y="1722753"/>
            <a:ext cx="2636419" cy="2567377"/>
          </a:xfrm>
          <a:prstGeom prst="rect">
            <a:avLst/>
          </a:prstGeom>
          <a:noFill/>
        </p:spPr>
      </p:pic>
      <p:pic>
        <p:nvPicPr>
          <p:cNvPr id="3075" name="Picture 3" descr="F:\дет.сад\102NIKON\DSCN17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357298"/>
            <a:ext cx="3333774" cy="2500330"/>
          </a:xfrm>
          <a:prstGeom prst="rect">
            <a:avLst/>
          </a:prstGeom>
          <a:noFill/>
        </p:spPr>
      </p:pic>
      <p:pic>
        <p:nvPicPr>
          <p:cNvPr id="3076" name="Picture 4" descr="F:\дет.сад\102NIKON\DSCN17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44060">
            <a:off x="6081103" y="1780322"/>
            <a:ext cx="2701543" cy="2431388"/>
          </a:xfrm>
          <a:prstGeom prst="rect">
            <a:avLst/>
          </a:prstGeom>
          <a:noFill/>
        </p:spPr>
      </p:pic>
      <p:pic>
        <p:nvPicPr>
          <p:cNvPr id="3077" name="Picture 5" descr="F:\дет.сад\102NIKON\DSCN17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95931">
            <a:off x="500034" y="4143380"/>
            <a:ext cx="3143272" cy="2357454"/>
          </a:xfrm>
          <a:prstGeom prst="rect">
            <a:avLst/>
          </a:prstGeom>
          <a:noFill/>
        </p:spPr>
      </p:pic>
      <p:pic>
        <p:nvPicPr>
          <p:cNvPr id="3078" name="Picture 6" descr="F:\дет.сад\102NIKON\DSCN17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000504"/>
            <a:ext cx="3071802" cy="2303852"/>
          </a:xfrm>
          <a:prstGeom prst="rect">
            <a:avLst/>
          </a:prstGeom>
          <a:noFill/>
        </p:spPr>
      </p:pic>
      <p:pic>
        <p:nvPicPr>
          <p:cNvPr id="3079" name="Picture 7" descr="F:\дет.сад\102NIKON\DSCN17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15583">
            <a:off x="5994305" y="4362249"/>
            <a:ext cx="2952739" cy="2214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0963"/>
          </a:xfrm>
        </p:spPr>
        <p:txBody>
          <a:bodyPr/>
          <a:lstStyle/>
          <a:p>
            <a:r>
              <a:rPr lang="ru-RU" dirty="0" smtClean="0"/>
              <a:t> 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-785850" y="0"/>
            <a:ext cx="9501254" cy="2714644"/>
          </a:xfrm>
        </p:spPr>
        <p:txBody>
          <a:bodyPr/>
          <a:lstStyle/>
          <a:p>
            <a:pPr lvl="8" algn="ctr">
              <a:buNone/>
            </a:pPr>
            <a:r>
              <a:rPr lang="ru-RU" sz="3600" dirty="0" smtClean="0">
                <a:solidFill>
                  <a:srgbClr val="A751E7"/>
                </a:solidFill>
              </a:rPr>
              <a:t>Сотрудничество с родителями</a:t>
            </a:r>
          </a:p>
          <a:p>
            <a:pPr lvl="8" algn="ctr">
              <a:buNone/>
            </a:pPr>
            <a:r>
              <a:rPr lang="ru-RU" sz="2000" dirty="0" smtClean="0">
                <a:solidFill>
                  <a:srgbClr val="A751E7"/>
                </a:solidFill>
              </a:rPr>
              <a:t>Семинар- практикум «Применение </a:t>
            </a:r>
            <a:r>
              <a:rPr lang="ru-RU" sz="2000" dirty="0" err="1" smtClean="0">
                <a:solidFill>
                  <a:srgbClr val="A751E7"/>
                </a:solidFill>
              </a:rPr>
              <a:t>здоровьесберегающих</a:t>
            </a:r>
            <a:r>
              <a:rPr lang="ru-RU" sz="2000" dirty="0" smtClean="0">
                <a:solidFill>
                  <a:srgbClr val="A751E7"/>
                </a:solidFill>
              </a:rPr>
              <a:t> технологий в работе с детьми»</a:t>
            </a:r>
            <a:endParaRPr lang="ru-RU" sz="2000" dirty="0">
              <a:solidFill>
                <a:srgbClr val="A751E7"/>
              </a:solidFill>
            </a:endParaRPr>
          </a:p>
        </p:txBody>
      </p:sp>
      <p:pic>
        <p:nvPicPr>
          <p:cNvPr id="3074" name="Picture 2" descr="F:\дет.сад\102NIKON\DSCN1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07543">
            <a:off x="18573" y="1764094"/>
            <a:ext cx="3214678" cy="241100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20729324">
            <a:off x="-22099" y="1245471"/>
            <a:ext cx="4286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Самомассаж</a:t>
            </a:r>
            <a:endParaRPr lang="ru-RU" dirty="0"/>
          </a:p>
        </p:txBody>
      </p:sp>
      <p:pic>
        <p:nvPicPr>
          <p:cNvPr id="3076" name="Picture 4" descr="F:\дет.сад\102NIKON\DSCN17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714488"/>
            <a:ext cx="3143304" cy="2357479"/>
          </a:xfrm>
          <a:prstGeom prst="rect">
            <a:avLst/>
          </a:prstGeom>
          <a:noFill/>
        </p:spPr>
      </p:pic>
      <p:pic>
        <p:nvPicPr>
          <p:cNvPr id="8" name="Picture 2" descr="F:\дет.сад\103NIKON\DSCN18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62954">
            <a:off x="5892726" y="1997658"/>
            <a:ext cx="3158604" cy="240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дет.сад\103NIKON\DSCN18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50894">
            <a:off x="474636" y="4482629"/>
            <a:ext cx="3071802" cy="2303852"/>
          </a:xfrm>
          <a:prstGeom prst="rect">
            <a:avLst/>
          </a:prstGeom>
          <a:noFill/>
        </p:spPr>
      </p:pic>
      <p:pic>
        <p:nvPicPr>
          <p:cNvPr id="2051" name="Picture 3" descr="F:\дет.сад\103NIKON\DSCN18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84966">
            <a:off x="4810900" y="4562415"/>
            <a:ext cx="3024177" cy="226813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 rot="21037103">
            <a:off x="-10557" y="4220977"/>
            <a:ext cx="334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Артикуляционная гимнастика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 rot="899498">
            <a:off x="5155405" y="4260057"/>
            <a:ext cx="2849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Пальчиковая гимнастика</a:t>
            </a:r>
            <a:endParaRPr lang="ru-RU" dirty="0"/>
          </a:p>
        </p:txBody>
      </p:sp>
      <p:pic>
        <p:nvPicPr>
          <p:cNvPr id="13" name="Рисунок 6" descr="http://s56.radikal.ru/i151/0908/27/e12a49d3ec0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410210">
            <a:off x="3162949" y="4349104"/>
            <a:ext cx="1785938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357190"/>
          </a:xfrm>
        </p:spPr>
        <p:txBody>
          <a:bodyPr/>
          <a:lstStyle/>
          <a:p>
            <a:r>
              <a:rPr lang="ru-RU" b="1" dirty="0" smtClean="0">
                <a:solidFill>
                  <a:srgbClr val="A751E7"/>
                </a:solidFill>
              </a:rPr>
              <a:t>   Любимые подвижные игры</a:t>
            </a:r>
            <a:endParaRPr lang="ru-RU" b="1" dirty="0">
              <a:solidFill>
                <a:srgbClr val="A751E7"/>
              </a:solidFill>
            </a:endParaRPr>
          </a:p>
        </p:txBody>
      </p:sp>
      <p:pic>
        <p:nvPicPr>
          <p:cNvPr id="5" name="Содержимое 4" descr="C:\Users\ADMIN\Desktop\флешка\Логвинова\презентация\DSCN271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3786214" cy="260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флешка\Логвинова\Изображение 1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4"/>
            <a:ext cx="400052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флешка\дет.сад\102NIKON\DSCN16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6"/>
            <a:ext cx="3786214" cy="27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флешка\дет.сад\102NIKON\DSCN17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929066"/>
            <a:ext cx="392909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535885" y="-35732"/>
            <a:ext cx="5643602" cy="821526"/>
          </a:xfrm>
        </p:spPr>
        <p:txBody>
          <a:bodyPr/>
          <a:lstStyle/>
          <a:p>
            <a: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b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5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Прогулка</a:t>
            </a:r>
            <a:endParaRPr lang="ru-RU" dirty="0" smtClean="0"/>
          </a:p>
        </p:txBody>
      </p:sp>
      <p:pic>
        <p:nvPicPr>
          <p:cNvPr id="5" name="Содержимое 4" descr="C:\Users\ADMIN\Desktop\флешка\дет.сад\IMG_035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3929090" cy="275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флешка\дет.сад\101NIKON\DSCN13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857232"/>
            <a:ext cx="4071966" cy="274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флешка\дет.сад\102NIKON\DSCN16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3786182" cy="28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флешка\дет.сад\улица\DSCN20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57628"/>
            <a:ext cx="4143404" cy="269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mg1.liveinternet.ru/images/attach/c/2/64/176/64176278_1284821644_28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285992"/>
            <a:ext cx="2076123" cy="217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57200" y="285729"/>
            <a:ext cx="8229600" cy="71438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    Праздники и развлечения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ADMIN\Desktop\флешка\Логвинова\Изображение 04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371474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МАМА\детский сад 20.02.2014\DSC_07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071546"/>
            <a:ext cx="414340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флешка\Логвинова\Изображение 2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929066"/>
            <a:ext cx="3643338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флешка\Логвинова\Изображение 22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929066"/>
            <a:ext cx="4286280" cy="273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6" descr="http://s56.radikal.ru/i151/0908/27/e12a49d3ec0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95188">
            <a:off x="7725444" y="-8788"/>
            <a:ext cx="1583672" cy="168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500063" y="357188"/>
            <a:ext cx="8229600" cy="1000125"/>
          </a:xfrm>
        </p:spPr>
        <p:txBody>
          <a:bodyPr/>
          <a:lstStyle/>
          <a:p>
            <a:r>
              <a:rPr lang="en-US" sz="4400" b="1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b="1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400" b="1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Фотовыставка</a:t>
            </a:r>
            <a:endParaRPr lang="ru-RU" sz="4400" smtClean="0"/>
          </a:p>
        </p:txBody>
      </p:sp>
      <p:pic>
        <p:nvPicPr>
          <p:cNvPr id="4" name="Рисунок 3" descr="http://img-fotki.yandex.ru/get/4313/annaze63.a0/0_3a89c_f45822_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783855">
            <a:off x="6596124" y="208992"/>
            <a:ext cx="1928794" cy="2133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g-fotki.yandex.ru/get/4207/annaze63.9f/0_3a886_3f776609_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14578" cy="24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mg0.liveinternet.ru/images/attach/c/2/73/511/73511220_2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659995">
            <a:off x="7869610" y="4821564"/>
            <a:ext cx="1285884" cy="174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C:\Users\ADMIN\Desktop\Фото1038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1928801"/>
            <a:ext cx="6500858" cy="43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14290"/>
            <a:ext cx="8229600" cy="714380"/>
          </a:xfrm>
        </p:spPr>
        <p:txBody>
          <a:bodyPr/>
          <a:lstStyle/>
          <a:p>
            <a:r>
              <a:rPr lang="ru-RU" sz="6000" b="1" dirty="0" smtClean="0">
                <a:solidFill>
                  <a:srgbClr val="A751E7"/>
                </a:solidFill>
              </a:rPr>
              <a:t>Приложение</a:t>
            </a:r>
            <a:endParaRPr lang="ru-RU" sz="6000" b="1" dirty="0">
              <a:solidFill>
                <a:srgbClr val="A751E7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5324492"/>
          </a:xfrm>
        </p:spPr>
        <p:txBody>
          <a:bodyPr/>
          <a:lstStyle/>
          <a:p>
            <a:r>
              <a:rPr lang="ru-RU" dirty="0" smtClean="0"/>
              <a:t>Перспективный план работы с детьми по проекту.</a:t>
            </a:r>
          </a:p>
          <a:p>
            <a:r>
              <a:rPr lang="ru-RU" dirty="0" smtClean="0"/>
              <a:t>Конспект занятия «Витамины я  люблю- быть здоровым я  хочу».</a:t>
            </a:r>
          </a:p>
          <a:p>
            <a:r>
              <a:rPr lang="ru-RU" dirty="0" smtClean="0"/>
              <a:t>Конспект занятия» Айболит в гостях у детей».</a:t>
            </a:r>
          </a:p>
          <a:p>
            <a:r>
              <a:rPr lang="ru-RU" dirty="0" smtClean="0"/>
              <a:t>Конспект  тематического  развлечения  «Мы растем здоровыми».</a:t>
            </a:r>
          </a:p>
          <a:p>
            <a:r>
              <a:rPr lang="ru-RU" dirty="0" smtClean="0"/>
              <a:t>Конспект  спортивного  праздника «Ай, да масленица!»</a:t>
            </a:r>
          </a:p>
          <a:p>
            <a:r>
              <a:rPr lang="ru-RU" dirty="0" smtClean="0"/>
              <a:t>Конспект спортивного досуга «Здравствуй, лето!»</a:t>
            </a:r>
          </a:p>
          <a:p>
            <a:r>
              <a:rPr lang="ru-RU" dirty="0" smtClean="0"/>
              <a:t>Конспект  открытого игрового физкультурного занятия  с родителями «Мы здоровье укрепляем- с мамой, папою  играем».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3"/>
            <a:ext cx="8229600" cy="5824558"/>
          </a:xfrm>
        </p:spPr>
        <p:txBody>
          <a:bodyPr/>
          <a:lstStyle/>
          <a:p>
            <a:r>
              <a:rPr lang="ru-RU" dirty="0" smtClean="0"/>
              <a:t>Перспективный  план работы с родителями  по проекту.</a:t>
            </a:r>
          </a:p>
          <a:p>
            <a:r>
              <a:rPr lang="ru-RU" dirty="0" smtClean="0"/>
              <a:t>Конспект проведения семинара практикума «Использование  </a:t>
            </a:r>
            <a:r>
              <a:rPr lang="ru-RU" dirty="0" err="1" smtClean="0"/>
              <a:t>здоровьесберегающих</a:t>
            </a:r>
            <a:r>
              <a:rPr lang="ru-RU" dirty="0" smtClean="0"/>
              <a:t>  технологий в работе с детьми  дошкольного возраста».</a:t>
            </a:r>
          </a:p>
          <a:p>
            <a:r>
              <a:rPr lang="ru-RU" dirty="0" smtClean="0"/>
              <a:t>Конспект  церемонии зимних Олимпийских Игр в поддержку  российских спортсменов.  «Россия, Вперед!»</a:t>
            </a:r>
          </a:p>
          <a:p>
            <a:r>
              <a:rPr lang="ru-RU" dirty="0" smtClean="0"/>
              <a:t>Конспект родительского собрания «Здоровый ребенок- счастливая семья».</a:t>
            </a:r>
          </a:p>
          <a:p>
            <a:r>
              <a:rPr lang="ru-RU" dirty="0" smtClean="0"/>
              <a:t>Родительские проекты: «Мы здоровье укрепляем, что нам в этом помогает.»  ,  «Здоровье начинается в семье».            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7"/>
            <a:ext cx="8229600" cy="5967434"/>
          </a:xfrm>
        </p:spPr>
        <p:txBody>
          <a:bodyPr/>
          <a:lstStyle/>
          <a:p>
            <a:r>
              <a:rPr lang="ru-RU" dirty="0" smtClean="0"/>
              <a:t>Консультации  для родителей.</a:t>
            </a:r>
          </a:p>
          <a:p>
            <a:r>
              <a:rPr lang="ru-RU" dirty="0" smtClean="0"/>
              <a:t>Анкеты.</a:t>
            </a:r>
          </a:p>
          <a:p>
            <a:r>
              <a:rPr lang="ru-RU" dirty="0" smtClean="0"/>
              <a:t>Тесты.</a:t>
            </a:r>
          </a:p>
          <a:p>
            <a:r>
              <a:rPr lang="ru-RU" dirty="0" smtClean="0"/>
              <a:t>Памятки.</a:t>
            </a:r>
          </a:p>
          <a:p>
            <a:r>
              <a:rPr lang="ru-RU" dirty="0" smtClean="0"/>
              <a:t>Пословицы и поговорки про спорт и здоровье.</a:t>
            </a:r>
          </a:p>
          <a:p>
            <a:r>
              <a:rPr lang="ru-RU" dirty="0" smtClean="0"/>
              <a:t>Речевой  материал  для формирования  культурно- гигиенических навыков.</a:t>
            </a:r>
          </a:p>
          <a:p>
            <a:r>
              <a:rPr lang="ru-RU" dirty="0" smtClean="0"/>
              <a:t>Комплекс  </a:t>
            </a:r>
            <a:r>
              <a:rPr lang="ru-RU" dirty="0" err="1" smtClean="0"/>
              <a:t>детско</a:t>
            </a:r>
            <a:r>
              <a:rPr lang="ru-RU" dirty="0" smtClean="0"/>
              <a:t>- родительских игр и  парных физических  упражнений взрослого с ребенком.</a:t>
            </a:r>
          </a:p>
          <a:p>
            <a:r>
              <a:rPr lang="ru-RU" dirty="0" smtClean="0"/>
              <a:t>Картотека: подвижных  и хороводных игр,</a:t>
            </a:r>
          </a:p>
          <a:p>
            <a:r>
              <a:rPr lang="ru-RU" dirty="0" smtClean="0"/>
              <a:t>пальчиковой, дыхательной, артикуляционной гимнастик.(</a:t>
            </a:r>
            <a:r>
              <a:rPr lang="ru-RU" dirty="0" err="1" smtClean="0"/>
              <a:t>упражнения,игры</a:t>
            </a:r>
            <a:r>
              <a:rPr lang="ru-RU" dirty="0" smtClean="0"/>
              <a:t>). 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914400" y="857250"/>
            <a:ext cx="8229600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A751E7"/>
                </a:solidFill>
              </a:rPr>
              <a:t>Благодарю за внимание!</a:t>
            </a:r>
          </a:p>
        </p:txBody>
      </p:sp>
      <p:pic>
        <p:nvPicPr>
          <p:cNvPr id="44035" name="Picture 2" descr="C:\Documents and Settings\Admin\Рабочий стол\картинки\45837412_9e4d414367d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2214563"/>
            <a:ext cx="4133850" cy="428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дет.сад\103NIKON\DSCN18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000504"/>
            <a:ext cx="3479797" cy="2609848"/>
          </a:xfrm>
          <a:prstGeom prst="rect">
            <a:avLst/>
          </a:prstGeom>
          <a:noFill/>
        </p:spPr>
      </p:pic>
      <p:pic>
        <p:nvPicPr>
          <p:cNvPr id="1028" name="Picture 4" descr="F:\дет.сад\103NIKON\DSCN1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071942"/>
            <a:ext cx="3333773" cy="250033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429256" y="3643314"/>
            <a:ext cx="3077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Технология А.И Бурениной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3643314"/>
            <a:ext cx="2883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Технология М.Н Поповой</a:t>
            </a:r>
            <a:endParaRPr lang="ru-RU" dirty="0"/>
          </a:p>
        </p:txBody>
      </p:sp>
      <p:pic>
        <p:nvPicPr>
          <p:cNvPr id="1029" name="Picture 5" descr="F:\дет.сад\103NIKON\DSCN1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142984"/>
            <a:ext cx="3048022" cy="228601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00562" y="642918"/>
            <a:ext cx="5214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Дыхательная гимнастика </a:t>
            </a:r>
            <a:r>
              <a:rPr lang="ru-RU" dirty="0" err="1" smtClean="0"/>
              <a:t>Стрельниковой</a:t>
            </a:r>
            <a:endParaRPr lang="ru-RU" dirty="0"/>
          </a:p>
        </p:txBody>
      </p:sp>
      <p:pic>
        <p:nvPicPr>
          <p:cNvPr id="1030" name="Picture 6" descr="F:\дет.сад\103NIKON\DSCN18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142984"/>
            <a:ext cx="3143240" cy="235743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785786" y="714356"/>
            <a:ext cx="3114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Технология Н.Н </a:t>
            </a:r>
            <a:r>
              <a:rPr lang="ru-RU" dirty="0" err="1" smtClean="0"/>
              <a:t>Ефименко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3" name="Рисунок 12" descr="http://img0.liveinternet.ru/images/attach/c/2/73/511/73511220_2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5286388"/>
            <a:ext cx="1500198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143008"/>
          </a:xfrm>
        </p:spPr>
        <p:txBody>
          <a:bodyPr/>
          <a:lstStyle/>
          <a:p>
            <a:r>
              <a:rPr lang="ru-RU" sz="4000" dirty="0" smtClean="0">
                <a:solidFill>
                  <a:srgbClr val="A751E7"/>
                </a:solidFill>
              </a:rPr>
              <a:t>      </a:t>
            </a:r>
            <a:r>
              <a:rPr lang="ru-RU" sz="4400" b="1" dirty="0" smtClean="0">
                <a:solidFill>
                  <a:srgbClr val="A751E7"/>
                </a:solidFill>
              </a:rPr>
              <a:t>Участие   родителей   в конкурсе  </a:t>
            </a:r>
            <a:br>
              <a:rPr lang="ru-RU" sz="4400" b="1" dirty="0" smtClean="0">
                <a:solidFill>
                  <a:srgbClr val="A751E7"/>
                </a:solidFill>
              </a:rPr>
            </a:br>
            <a:r>
              <a:rPr lang="ru-RU" sz="4000" dirty="0" smtClean="0">
                <a:solidFill>
                  <a:srgbClr val="A751E7"/>
                </a:solidFill>
              </a:rPr>
              <a:t>                   </a:t>
            </a:r>
            <a:r>
              <a:rPr lang="ru-RU" sz="4800" dirty="0" smtClean="0">
                <a:solidFill>
                  <a:srgbClr val="A751E7"/>
                </a:solidFill>
              </a:rPr>
              <a:t>«Дорожка   здоровья»   </a:t>
            </a:r>
            <a:endParaRPr lang="ru-RU" sz="4800" dirty="0">
              <a:solidFill>
                <a:srgbClr val="A751E7"/>
              </a:solidFill>
            </a:endParaRPr>
          </a:p>
        </p:txBody>
      </p:sp>
      <p:pic>
        <p:nvPicPr>
          <p:cNvPr id="5" name="Содержимое 4" descr="E:\детский сад 20.02.2014\DSCN274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8"/>
            <a:ext cx="278608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детский сад 20.02.2014\DSCN27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357298"/>
            <a:ext cx="3000396" cy="262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детский сад 20.02.2014\DSCN28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357298"/>
            <a:ext cx="260508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детский сад 20.02.2014\DSCN28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286256"/>
            <a:ext cx="3571900" cy="24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детский сад 20.02.2014\DSCN28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4286256"/>
            <a:ext cx="3643338" cy="239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6" descr="http://s56.radikal.ru/i151/0908/27/e12a49d3ec0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410210">
            <a:off x="7799129" y="562893"/>
            <a:ext cx="1325638" cy="141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img-fotki.yandex.ru/get/4207/annaze63.9f/0_3a886_3f776609_L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86123">
            <a:off x="-526002" y="293373"/>
            <a:ext cx="1623446" cy="150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7157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5400" b="1" dirty="0" smtClean="0">
                <a:solidFill>
                  <a:srgbClr val="A751E7"/>
                </a:solidFill>
              </a:rPr>
              <a:t>Фото отчет  для родителей</a:t>
            </a:r>
            <a:endParaRPr lang="ru-RU" sz="5400" b="1" dirty="0">
              <a:solidFill>
                <a:srgbClr val="A751E7"/>
              </a:solidFill>
            </a:endParaRPr>
          </a:p>
        </p:txBody>
      </p:sp>
      <p:pic>
        <p:nvPicPr>
          <p:cNvPr id="4" name="Содержимое 3" descr="E:\детский сад 20.02.2014\WP_20140317_007 - копия - копия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918" y="1643051"/>
            <a:ext cx="7814163" cy="46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1143000"/>
          </a:xfrm>
        </p:spPr>
        <p:txBody>
          <a:bodyPr/>
          <a:lstStyle/>
          <a:p>
            <a:pPr eaLnBrk="1" hangingPunct="1"/>
            <a:r>
              <a:rPr lang="ru-RU" sz="4400" b="1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571500" y="1500188"/>
            <a:ext cx="7943850" cy="46751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Культурно-гигиенические </a:t>
            </a:r>
            <a:b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48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навыки </a:t>
            </a:r>
          </a:p>
          <a:p>
            <a:pPr eaLnBrk="1" hangingPunct="1">
              <a:buFont typeface="Wingdings 2" pitchFamily="18" charset="2"/>
              <a:buNone/>
            </a:pPr>
            <a:endParaRPr lang="ru-RU" sz="6600" dirty="0" smtClean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09600" y="5810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ru-RU" sz="4400" b="1">
                <a:solidFill>
                  <a:srgbClr val="A751E7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endParaRPr lang="ru-RU" sz="500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762000" y="7334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ru-RU" sz="4400" b="1">
                <a:solidFill>
                  <a:srgbClr val="A751E7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endParaRPr lang="ru-RU" sz="500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9" descr="http://school.baltinform.ru/files/1/cs_74_gigien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143248"/>
            <a:ext cx="2328418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img1.liveinternet.ru/images/attach/c/2/64/176/64176278_1284821644_28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4143380"/>
            <a:ext cx="221899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img-fotki.yandex.ru/get/4207/annaze63.9f/0_3a886_3f776609_L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907218">
            <a:off x="-37233" y="-322977"/>
            <a:ext cx="28289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357188" y="2571750"/>
            <a:ext cx="8229600" cy="1571625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4800" smtClean="0"/>
          </a:p>
        </p:txBody>
      </p:sp>
      <p:sp>
        <p:nvSpPr>
          <p:cNvPr id="19459" name="Прямоугольник 4"/>
          <p:cNvSpPr>
            <a:spLocks noChangeArrowheads="1"/>
          </p:cNvSpPr>
          <p:nvPr/>
        </p:nvSpPr>
        <p:spPr bwMode="auto">
          <a:xfrm>
            <a:off x="500063" y="214313"/>
            <a:ext cx="82153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ru-RU" sz="4800" b="1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            Мытьё  рук</a:t>
            </a:r>
            <a:endParaRPr lang="ru-RU" sz="3600"/>
          </a:p>
        </p:txBody>
      </p:sp>
      <p:pic>
        <p:nvPicPr>
          <p:cNvPr id="1026" name="Picture 2" descr="F:\дет.сад\103NIKON\DSCN18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428868"/>
            <a:ext cx="4381531" cy="3286148"/>
          </a:xfrm>
          <a:prstGeom prst="rect">
            <a:avLst/>
          </a:prstGeom>
          <a:noFill/>
        </p:spPr>
      </p:pic>
      <p:pic>
        <p:nvPicPr>
          <p:cNvPr id="2050" name="Picture 2" descr="F:\дет.сад\102NIKON\DSCN17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3905245" cy="2928934"/>
          </a:xfrm>
          <a:prstGeom prst="rect">
            <a:avLst/>
          </a:prstGeom>
          <a:noFill/>
        </p:spPr>
      </p:pic>
      <p:pic>
        <p:nvPicPr>
          <p:cNvPr id="6" name="Рисунок 6" descr="http://s56.radikal.ru/i151/0908/27/e12a49d3ec0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11549">
            <a:off x="6569652" y="694976"/>
            <a:ext cx="1785938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g-fotki.yandex.ru/get/4207/annaze63.9f/0_3a886_3f776609_L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907218">
            <a:off x="319989" y="4034742"/>
            <a:ext cx="28289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0" y="-571528"/>
            <a:ext cx="12430180" cy="3000396"/>
          </a:xfrm>
        </p:spPr>
        <p:txBody>
          <a:bodyPr/>
          <a:lstStyle/>
          <a:p>
            <a:r>
              <a:rPr lang="ru-RU" sz="40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br>
              <a:rPr lang="ru-RU" sz="40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          Оздоровительные </a:t>
            </a:r>
            <a:br>
              <a:rPr lang="ru-RU" sz="40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  <a:t>     и  закаливающие    мероприятия .                                                                         </a:t>
            </a:r>
            <a:br>
              <a:rPr lang="ru-RU" sz="4000" b="1" dirty="0" smtClean="0">
                <a:solidFill>
                  <a:srgbClr val="A751E7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 smtClean="0"/>
          </a:p>
        </p:txBody>
      </p:sp>
      <p:pic>
        <p:nvPicPr>
          <p:cNvPr id="22531" name="Picture 5" descr="D:\женя\Женя\картинки\e6019b306966_w333_h4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14546" y="2500306"/>
            <a:ext cx="2962275" cy="3810000"/>
          </a:xfrm>
          <a:noFill/>
        </p:spPr>
      </p:pic>
      <p:pic>
        <p:nvPicPr>
          <p:cNvPr id="4" name="Рисунок 3" descr="http://img0.liveinternet.ru/images/attach/c/2/73/511/73511220_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605862">
            <a:off x="4643438" y="4143380"/>
            <a:ext cx="1835150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1526</TotalTime>
  <Words>353</Words>
  <Application>Microsoft Office PowerPoint</Application>
  <PresentationFormat>Экран (4:3)</PresentationFormat>
  <Paragraphs>80</Paragraphs>
  <Slides>37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           Муниципальное дошкольное бюджетное  образовательное учреждение                             «Детский сад № 18» комбинированного вида.  Краснодарский край, Красноармейский район, п.Октябрьский «Здоровый ребенок-счастливая  семья.»  Здоровьесберегающий проект на сближение взрослого и ребенка в двигательно- игровой деятельности с использованием народного фольклора.</vt:lpstr>
      <vt:lpstr>  </vt:lpstr>
      <vt:lpstr>  </vt:lpstr>
      <vt:lpstr>Презентация PowerPoint</vt:lpstr>
      <vt:lpstr>      Участие   родителей   в конкурсе                      «Дорожка   здоровья»   </vt:lpstr>
      <vt:lpstr> Фото отчет  для родителей</vt:lpstr>
      <vt:lpstr>  </vt:lpstr>
      <vt:lpstr>  </vt:lpstr>
      <vt:lpstr>                            Оздоровительные       и  закаливающие    мероприятия .                                                                          </vt:lpstr>
      <vt:lpstr>           </vt:lpstr>
      <vt:lpstr>Дыхательная гимнастика</vt:lpstr>
      <vt:lpstr>     Гимнастика для  глаз</vt:lpstr>
      <vt:lpstr> Пальчиковая гимнастика</vt:lpstr>
      <vt:lpstr>          Самомассаж</vt:lpstr>
      <vt:lpstr>                Релаксация</vt:lpstr>
      <vt:lpstr>              Массаж стоп         морскими камушками             </vt:lpstr>
      <vt:lpstr>       Дорожка  здоровья</vt:lpstr>
      <vt:lpstr> Гимнастика пробуждения</vt:lpstr>
      <vt:lpstr>                   Основная             образовательная деятельность                                  </vt:lpstr>
      <vt:lpstr>             </vt:lpstr>
      <vt:lpstr>             Аппликация «Большие и маленькие яблоки на тарелке.»</vt:lpstr>
      <vt:lpstr> </vt:lpstr>
      <vt:lpstr>    «Готовим канапе из фруктов»</vt:lpstr>
      <vt:lpstr> Лепка «Ладушки, ладушки,       испечем оладушки.»   </vt:lpstr>
      <vt:lpstr>     «Витамины   на   окне»</vt:lpstr>
      <vt:lpstr>     Сюжетно – ролевая игра                    «Больница».                                       </vt:lpstr>
      <vt:lpstr>          Игра- инсценировка      «Айболит в гостях у детей».</vt:lpstr>
      <vt:lpstr>    Физическое развитие</vt:lpstr>
      <vt:lpstr>  «Мы спортом занимаемся,         мы силы набираемся.» </vt:lpstr>
      <vt:lpstr>   Любимые подвижные игры</vt:lpstr>
      <vt:lpstr>                                   Прогулка</vt:lpstr>
      <vt:lpstr>         Праздники и развлечения</vt:lpstr>
      <vt:lpstr>             Фотовыставка</vt:lpstr>
      <vt:lpstr>Приложение</vt:lpstr>
      <vt:lpstr>Презентация PowerPoint</vt:lpstr>
      <vt:lpstr>Презентация PowerPoint</vt:lpstr>
      <vt:lpstr>Благодарю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«Здоровый малыш»</dc:title>
  <dc:creator>Admin</dc:creator>
  <cp:lastModifiedBy>admin</cp:lastModifiedBy>
  <cp:revision>183</cp:revision>
  <dcterms:created xsi:type="dcterms:W3CDTF">2012-11-05T13:07:24Z</dcterms:created>
  <dcterms:modified xsi:type="dcterms:W3CDTF">2016-07-13T09:11:40Z</dcterms:modified>
</cp:coreProperties>
</file>