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6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4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0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5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5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27AB-59BA-47B8-A0DB-A1172F58E3E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8715-967E-4F34-B62C-021F130E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8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403648" y="1074738"/>
            <a:ext cx="5819775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B050"/>
                    </a:gs>
                    <a:gs pos="50000">
                      <a:srgbClr val="0000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/>
                <a:latin typeface="Arial Black"/>
              </a:rPr>
              <a:t>"Путешествие в мир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B050"/>
                  </a:gs>
                  <a:gs pos="50000">
                    <a:srgbClr val="000000"/>
                  </a:gs>
                  <a:gs pos="100000">
                    <a:srgbClr val="00B05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79713" y="2179638"/>
            <a:ext cx="6840759" cy="81731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B050"/>
                    </a:gs>
                    <a:gs pos="50000">
                      <a:srgbClr val="0000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/>
                <a:latin typeface="Arial Black"/>
              </a:rPr>
              <a:t>комнатных растений"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B050"/>
                  </a:gs>
                  <a:gs pos="50000">
                    <a:srgbClr val="000000"/>
                  </a:gs>
                  <a:gs pos="100000">
                    <a:srgbClr val="00B05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58512"/>
            <a:ext cx="4899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Исследовательская</a:t>
            </a:r>
            <a:r>
              <a:rPr lang="ru-RU" b="1" dirty="0"/>
              <a:t> </a:t>
            </a:r>
            <a:r>
              <a:rPr lang="ru-RU" sz="3200" b="1" dirty="0"/>
              <a:t>работа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06797" y="332132"/>
            <a:ext cx="166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на </a:t>
            </a:r>
            <a:r>
              <a:rPr lang="ru-RU" sz="3200" b="1" dirty="0" smtClean="0"/>
              <a:t>тему:</a:t>
            </a:r>
            <a:endParaRPr lang="ru-RU" sz="32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70772" y="2692109"/>
            <a:ext cx="427322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Выполнила:</a:t>
            </a:r>
            <a:r>
              <a:rPr lang="ru-RU" sz="17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17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Семья Петровой Маши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Руководитель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Воспитатель МДБОУ Д/с № 18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Логвинова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Наталья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Николаевна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Краснодарский край,      Красноармейский район, </a:t>
            </a:r>
            <a:r>
              <a:rPr lang="ru-RU" dirty="0" err="1" smtClean="0">
                <a:latin typeface="Comic Sans MS" pitchFamily="66" charset="0"/>
                <a:cs typeface="Arial" pitchFamily="34" charset="0"/>
              </a:rPr>
              <a:t>п.Октябрьский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0150929_1701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96" y="3300388"/>
            <a:ext cx="2227477" cy="315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150930_0843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14273"/>
          <a:stretch>
            <a:fillRect/>
          </a:stretch>
        </p:blipFill>
        <p:spPr bwMode="auto">
          <a:xfrm rot="5400000">
            <a:off x="893724" y="5235008"/>
            <a:ext cx="133477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0150929_1416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7781">
            <a:off x="39635" y="1528870"/>
            <a:ext cx="1936115" cy="14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50929_1408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0"/>
          <a:stretch>
            <a:fillRect/>
          </a:stretch>
        </p:blipFill>
        <p:spPr bwMode="auto">
          <a:xfrm rot="10800000">
            <a:off x="379710" y="3603898"/>
            <a:ext cx="2047875" cy="1685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C:\Users\Ирина\Desktop\Новая папка\20150929_1417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 bwMode="auto">
          <a:xfrm rot="5400000">
            <a:off x="4943523" y="5061809"/>
            <a:ext cx="1908373" cy="1473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Ирина\Desktop\Новая папка\20150929_1408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1886" y="5068017"/>
            <a:ext cx="1742259" cy="1295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56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7768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/>
              <a:t>Опыты и наблюдения за комнатными растениями</a:t>
            </a: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07098"/>
            <a:ext cx="85689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Опыт № 1</a:t>
            </a:r>
            <a:r>
              <a:rPr lang="ru-RU" sz="2200" dirty="0"/>
              <a:t>. </a:t>
            </a:r>
            <a:r>
              <a:rPr lang="ru-RU" sz="2000" i="1" u="sng" dirty="0"/>
              <a:t>Передвижение веществ по стеблю  (на примере листа </a:t>
            </a:r>
            <a:r>
              <a:rPr lang="ru-RU" sz="2000" i="1" u="sng" dirty="0" err="1"/>
              <a:t>каллы</a:t>
            </a:r>
            <a:r>
              <a:rPr lang="ru-RU" sz="2000" i="1" u="sng" dirty="0"/>
              <a:t>).</a:t>
            </a:r>
            <a:endParaRPr lang="ru-RU" sz="2000" dirty="0"/>
          </a:p>
          <a:p>
            <a:pPr algn="just"/>
            <a:r>
              <a:rPr lang="ru-RU" sz="2000" u="sng" dirty="0"/>
              <a:t>Цель:</a:t>
            </a:r>
            <a:r>
              <a:rPr lang="ru-RU" sz="2000" dirty="0"/>
              <a:t> Знакомство с функциями стебля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       Растения </a:t>
            </a:r>
            <a:r>
              <a:rPr lang="ru-RU" sz="2000" dirty="0"/>
              <a:t>добывают из почвы воду и питательные вещества с помощью трубочек – сосудов, идущих вдоль стебля от корней к листьям. Этот опыт поможет нам проследить за питанием растений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стакан с подкрашенной водой ставим лист </a:t>
            </a:r>
            <a:r>
              <a:rPr lang="ru-RU" sz="2000" dirty="0" err="1"/>
              <a:t>каллы</a:t>
            </a:r>
            <a:r>
              <a:rPr lang="ru-RU" sz="2000" dirty="0"/>
              <a:t>. Не трогаем лист  два – три дня. Затем срезаем часть стебля </a:t>
            </a:r>
            <a:r>
              <a:rPr lang="ru-RU" sz="2000" dirty="0" smtClean="0"/>
              <a:t>ножом.</a:t>
            </a:r>
            <a:endParaRPr lang="ru-RU" dirty="0"/>
          </a:p>
        </p:txBody>
      </p:sp>
      <p:pic>
        <p:nvPicPr>
          <p:cNvPr id="6" name="Рисунок 5" descr="C:\Users\Ирина\Desktop\Новая папка\20151018_1136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718" y="3481200"/>
            <a:ext cx="205584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рина\Desktop\Новая папка\20151018_113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949" y="3481200"/>
            <a:ext cx="205584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рина\Desktop\Новая папка\20151018_1138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0519" y="3497521"/>
            <a:ext cx="2055844" cy="155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рина\Desktop\Новая папка\20151020_1501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7954" y="3434714"/>
            <a:ext cx="2076803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74730" y="4746680"/>
            <a:ext cx="603250" cy="525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30120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Результат:</a:t>
            </a:r>
            <a:endParaRPr lang="ru-RU" sz="2000" dirty="0"/>
          </a:p>
          <a:p>
            <a:pPr algn="just"/>
            <a:r>
              <a:rPr lang="ru-RU" sz="2000" dirty="0" smtClean="0"/>
              <a:t>        Внутри </a:t>
            </a:r>
            <a:r>
              <a:rPr lang="ru-RU" sz="2000" dirty="0"/>
              <a:t>стебель окрасился в синий цвет. Это произошло потому, что сосуды – трубочки передают воду и питательные вещества снизу вверх - </a:t>
            </a:r>
            <a:r>
              <a:rPr lang="ru-RU" sz="2000" i="1" dirty="0"/>
              <a:t>от корней к листьям.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606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Опыт № 2</a:t>
            </a:r>
            <a:r>
              <a:rPr lang="ru-RU" sz="2000" b="1" dirty="0"/>
              <a:t>.</a:t>
            </a:r>
            <a:r>
              <a:rPr lang="ru-RU" sz="2000" dirty="0"/>
              <a:t>  </a:t>
            </a:r>
            <a:r>
              <a:rPr lang="ru-RU" sz="2200" i="1" u="sng" dirty="0"/>
              <a:t>Влияние экологического фактора света </a:t>
            </a:r>
            <a:endParaRPr lang="ru-RU" sz="2200" i="1" u="sng" dirty="0" smtClean="0"/>
          </a:p>
          <a:p>
            <a:r>
              <a:rPr lang="ru-RU" sz="2200" i="1" dirty="0"/>
              <a:t>	</a:t>
            </a:r>
            <a:r>
              <a:rPr lang="ru-RU" sz="2200" i="1" dirty="0" smtClean="0"/>
              <a:t>		</a:t>
            </a:r>
            <a:r>
              <a:rPr lang="ru-RU" sz="2200" i="1" u="sng" dirty="0" smtClean="0"/>
              <a:t>на </a:t>
            </a:r>
            <a:r>
              <a:rPr lang="ru-RU" sz="2200" i="1" u="sng" dirty="0"/>
              <a:t>окраску </a:t>
            </a:r>
            <a:r>
              <a:rPr lang="ru-RU" sz="2200" i="1" u="sng" dirty="0" smtClean="0"/>
              <a:t>листьев</a:t>
            </a:r>
            <a:endParaRPr lang="ru-RU" sz="2200" dirty="0"/>
          </a:p>
        </p:txBody>
      </p:sp>
      <p:pic>
        <p:nvPicPr>
          <p:cNvPr id="5" name="Рисунок 4" descr="20150930_0851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/>
          <a:stretch>
            <a:fillRect/>
          </a:stretch>
        </p:blipFill>
        <p:spPr bwMode="auto">
          <a:xfrm>
            <a:off x="5442357" y="1268760"/>
            <a:ext cx="3450123" cy="4027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034770"/>
            <a:ext cx="501487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u="sng" dirty="0"/>
              <a:t>Цель:</a:t>
            </a:r>
            <a:r>
              <a:rPr lang="ru-RU" sz="2100" dirty="0"/>
              <a:t> Выявление влияния освещения на окраску листьев у растений с зелёными и пёстрыми листьями.</a:t>
            </a:r>
          </a:p>
          <a:p>
            <a:pPr algn="just"/>
            <a:r>
              <a:rPr lang="ru-RU" sz="2100" u="sng" dirty="0" smtClean="0"/>
              <a:t>Ход </a:t>
            </a:r>
            <a:r>
              <a:rPr lang="ru-RU" sz="2100" u="sng" dirty="0"/>
              <a:t>опыта: </a:t>
            </a:r>
            <a:r>
              <a:rPr lang="ru-RU" sz="2100" dirty="0"/>
              <a:t>Одно растение </a:t>
            </a:r>
            <a:r>
              <a:rPr lang="ru-RU" sz="2100" dirty="0" err="1"/>
              <a:t>оксалиса</a:t>
            </a:r>
            <a:r>
              <a:rPr lang="ru-RU" sz="2100" dirty="0"/>
              <a:t> и одно растение </a:t>
            </a:r>
            <a:r>
              <a:rPr lang="ru-RU" sz="2100" dirty="0" err="1"/>
              <a:t>спатифиллума</a:t>
            </a:r>
            <a:r>
              <a:rPr lang="ru-RU" sz="2100" dirty="0"/>
              <a:t> поставили на хорошо освещённое место, а два других растения – в затемнённое место. Проводили наблюдения в течение 10 дней  за изменением окраски </a:t>
            </a:r>
            <a:r>
              <a:rPr lang="ru-RU" sz="2100" dirty="0" smtClean="0"/>
              <a:t>листьев.</a:t>
            </a:r>
          </a:p>
          <a:p>
            <a:pPr algn="just"/>
            <a:r>
              <a:rPr lang="ru-RU" sz="2100" u="sng" dirty="0" smtClean="0"/>
              <a:t>Результат</a:t>
            </a:r>
            <a:r>
              <a:rPr lang="ru-RU" sz="2100" u="sng" dirty="0"/>
              <a:t>:</a:t>
            </a:r>
            <a:r>
              <a:rPr lang="ru-RU" sz="2100" dirty="0"/>
              <a:t> </a:t>
            </a:r>
            <a:r>
              <a:rPr lang="ru-RU" sz="2100" dirty="0" err="1"/>
              <a:t>Пёстролистное</a:t>
            </a:r>
            <a:r>
              <a:rPr lang="ru-RU" sz="2100" dirty="0"/>
              <a:t> растение </a:t>
            </a:r>
            <a:r>
              <a:rPr lang="ru-RU" sz="2100" dirty="0" err="1"/>
              <a:t>оксалиса</a:t>
            </a:r>
            <a:r>
              <a:rPr lang="ru-RU" sz="2100" dirty="0"/>
              <a:t> в тени потеряло окраску листьев. Растение </a:t>
            </a:r>
            <a:r>
              <a:rPr lang="ru-RU" sz="2100" dirty="0" err="1"/>
              <a:t>спатифиллума</a:t>
            </a:r>
            <a:r>
              <a:rPr lang="ru-RU" sz="2100" dirty="0"/>
              <a:t> в тени чувствовало себя нормально, а вот на солнечном окне, листья несколько поблекли и сморщились</a:t>
            </a:r>
            <a:r>
              <a:rPr lang="ru-RU" sz="2100" dirty="0" smtClean="0"/>
              <a:t>.</a:t>
            </a:r>
            <a:r>
              <a:rPr lang="ru-RU" sz="2100" u="sng" dirty="0"/>
              <a:t> </a:t>
            </a:r>
            <a:endParaRPr lang="ru-RU" sz="2100" u="sng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868144" y="3879982"/>
            <a:ext cx="781347" cy="48512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6476" y="5961175"/>
            <a:ext cx="84860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u="sng" dirty="0"/>
              <a:t>Вывод:</a:t>
            </a:r>
            <a:r>
              <a:rPr lang="ru-RU" sz="2100" dirty="0"/>
              <a:t> Есть светолюбивые и теневыносливые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401676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854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Опыт № 3</a:t>
            </a:r>
            <a:r>
              <a:rPr lang="ru-RU" b="1" dirty="0"/>
              <a:t>. </a:t>
            </a:r>
            <a:r>
              <a:rPr lang="ru-RU" sz="2000" i="1" u="sng" dirty="0"/>
              <a:t>Выявление потребности в воде и её расход у плюща воскового и фикуса</a:t>
            </a:r>
            <a:endParaRPr lang="ru-RU" sz="2000" dirty="0"/>
          </a:p>
          <a:p>
            <a:pPr algn="just"/>
            <a:r>
              <a:rPr lang="ru-RU" sz="2000" u="sng" dirty="0"/>
              <a:t>Цель: </a:t>
            </a:r>
            <a:r>
              <a:rPr lang="ru-RU" sz="2000" dirty="0"/>
              <a:t>Выявление зависимости потребления воды от строения листьев.  </a:t>
            </a:r>
          </a:p>
          <a:p>
            <a:r>
              <a:rPr lang="ru-RU" sz="2000" u="sng" dirty="0"/>
              <a:t>Задачи:</a:t>
            </a:r>
            <a:r>
              <a:rPr lang="ru-RU" sz="2000" dirty="0"/>
              <a:t> Пронаблюдать необходимость скудного или обильного полива растений в зависимости от его листьев. 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5638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Ход опыта:</a:t>
            </a:r>
            <a:r>
              <a:rPr lang="ru-RU" sz="2000" dirty="0"/>
              <a:t> </a:t>
            </a:r>
            <a:r>
              <a:rPr lang="ru-RU" sz="2000" dirty="0" smtClean="0"/>
              <a:t>Отрезали </a:t>
            </a:r>
            <a:r>
              <a:rPr lang="ru-RU" sz="2000" dirty="0"/>
              <a:t>от растения по одному листу с целой листовой пластиной, положили их на блюдце.  Наблюдали за тем, какой лист завянет быстрее в течение семи дней.</a:t>
            </a:r>
          </a:p>
        </p:txBody>
      </p:sp>
      <p:pic>
        <p:nvPicPr>
          <p:cNvPr id="12" name="Рисунок 11" descr="C:\Users\Ирина\Desktop\Новая папка\20151014_1122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14" y="1686839"/>
            <a:ext cx="2159000" cy="181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Ирина\Desktop\Новая папка\20151014_112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9032" y="1676071"/>
            <a:ext cx="1814159" cy="183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Ирина\Desktop\Новая папка\20151014_1130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r="13566"/>
          <a:stretch/>
        </p:blipFill>
        <p:spPr bwMode="auto">
          <a:xfrm>
            <a:off x="327689" y="3859218"/>
            <a:ext cx="1724031" cy="151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Ирина\Desktop\Новая папка\20151027_1021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5770" r="6250" b="10254"/>
          <a:stretch/>
        </p:blipFill>
        <p:spPr bwMode="auto">
          <a:xfrm>
            <a:off x="2195736" y="3859218"/>
            <a:ext cx="1744708" cy="1506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Ирина\Desktop\Новая папка\20151029_21131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5973" b="8435"/>
          <a:stretch/>
        </p:blipFill>
        <p:spPr bwMode="auto">
          <a:xfrm>
            <a:off x="4211960" y="3826739"/>
            <a:ext cx="2079770" cy="1506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8185" y="5373216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1-й день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6571" y="5333458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7-й день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9411" y="533345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14-й день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91731" y="3626346"/>
            <a:ext cx="2617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Вывод:</a:t>
            </a:r>
            <a:r>
              <a:rPr lang="ru-RU" sz="2000" dirty="0"/>
              <a:t>  В процессе наблюдения мы заметили, что тонкий лист фикуса завял быстрее, чем плотный лист плюща.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7" y="5680282"/>
            <a:ext cx="8585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Из тонкого листа вода ушла быстрее, значит, такому растению надо больше пить. Поэтому  необходимость в поливе у различных растений неодинакова: растения с тонкими листьями следует поливать чаще, а с толстыми – реже. </a:t>
            </a:r>
          </a:p>
        </p:txBody>
      </p:sp>
    </p:spTree>
    <p:extLst>
      <p:ext uri="{BB962C8B-B14F-4D97-AF65-F5344CB8AC3E}">
        <p14:creationId xmlns:p14="http://schemas.microsoft.com/office/powerpoint/2010/main" val="192651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2000" dirty="0"/>
              <a:t>У каждого растения свой режим полива, однако, есть общие правила: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000" dirty="0"/>
              <a:t>Чем выше температура воздуха в комнате, тем чаще поливают растения.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000" dirty="0"/>
              <a:t>При снижении температуры в зимнее время растения поливают умеренно.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000" dirty="0"/>
              <a:t>Зимой растения нужно поливать утром, и умеренно; а летом – вечером, и обильно.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000" dirty="0"/>
              <a:t>Лучше поливать обильнее, но реже, чем по чуть-чуть и часто. 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000" dirty="0"/>
              <a:t>Лучше растение чуть подсушить, чем залить.</a:t>
            </a:r>
          </a:p>
        </p:txBody>
      </p:sp>
      <p:pic>
        <p:nvPicPr>
          <p:cNvPr id="5" name="Рисунок 4" descr="C:\Users\Ирина\Desktop\Новая папка\IMG-20151002-WA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53426"/>
          <a:stretch/>
        </p:blipFill>
        <p:spPr bwMode="auto">
          <a:xfrm>
            <a:off x="1547664" y="3574764"/>
            <a:ext cx="2448272" cy="2869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рина\Desktop\Новая папка\IMG-20151002-WA0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/>
          <a:stretch/>
        </p:blipFill>
        <p:spPr bwMode="auto">
          <a:xfrm>
            <a:off x="5292081" y="3539236"/>
            <a:ext cx="2304256" cy="2904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1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Недостаток </a:t>
            </a:r>
            <a:r>
              <a:rPr lang="ru-RU" sz="2400" dirty="0"/>
              <a:t>и избыток воды часто отражаются на внешнем виде растения.</a:t>
            </a:r>
          </a:p>
        </p:txBody>
      </p:sp>
      <p:pic>
        <p:nvPicPr>
          <p:cNvPr id="5" name="Рисунок 4" descr="Описание: http://www.eletfakozpont.hu/wp-content/uploads/2014/06/Fotolia_2670861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7" y="1196752"/>
            <a:ext cx="30963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писание: http://kvetok.ru/sites/default/files/imagecache/node_images/ciklamen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838946" cy="28832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14192" y="129256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u="sng" dirty="0"/>
              <a:t>При недостатке воды: </a:t>
            </a:r>
            <a:r>
              <a:rPr lang="ru-RU" sz="2400" dirty="0"/>
              <a:t>листья, поникшие и пожухлые, плохо растут, края нижних листьев коричневые и сухие, цветы быстро увядают и опадают.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212" y="3870991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 smtClean="0"/>
              <a:t>При избытке воды:</a:t>
            </a:r>
          </a:p>
          <a:p>
            <a:pPr algn="just"/>
            <a:r>
              <a:rPr lang="ru-RU" sz="2400" dirty="0"/>
              <a:t>листья с признаками гнили, опадают, нижние листья - пожелтевшие с коричневыми кончиками, на цветках возможна плесень, а корни - раскисшие.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42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60" y="18864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           Опыт </a:t>
            </a:r>
            <a:r>
              <a:rPr lang="ru-RU" sz="2200" b="1" dirty="0"/>
              <a:t>№ 4</a:t>
            </a:r>
            <a:r>
              <a:rPr lang="ru-RU" b="1" dirty="0"/>
              <a:t>.</a:t>
            </a:r>
            <a:r>
              <a:rPr lang="ru-RU" dirty="0"/>
              <a:t>  </a:t>
            </a:r>
            <a:r>
              <a:rPr lang="ru-RU" sz="2200" i="1" u="sng" dirty="0"/>
              <a:t>Изучаем форму </a:t>
            </a:r>
            <a:r>
              <a:rPr lang="ru-RU" sz="2200" i="1" u="sng" dirty="0" smtClean="0"/>
              <a:t>листа</a:t>
            </a:r>
            <a:r>
              <a:rPr lang="ru-RU" sz="2200" dirty="0"/>
              <a:t> </a:t>
            </a:r>
          </a:p>
          <a:p>
            <a:pPr algn="just"/>
            <a:r>
              <a:rPr lang="ru-RU" sz="2200" dirty="0" smtClean="0"/>
              <a:t>         Растениям </a:t>
            </a:r>
            <a:r>
              <a:rPr lang="ru-RU" sz="2200" dirty="0"/>
              <a:t>необходима вода, но листья не должны портится от массы воды, падающей на них сверху  при поливе. Листья растений имею такую форму, что вода с них стекает легко. </a:t>
            </a:r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    </a:t>
            </a:r>
            <a:r>
              <a:rPr lang="ru-RU" sz="2200" u="sng" dirty="0" smtClean="0"/>
              <a:t>Ход </a:t>
            </a:r>
            <a:r>
              <a:rPr lang="ru-RU" sz="2200" u="sng" dirty="0"/>
              <a:t>опыта:</a:t>
            </a:r>
            <a:r>
              <a:rPr lang="ru-RU" sz="2200" dirty="0"/>
              <a:t> Вырезали из плотной непромокаемой бумаги, фигуры различной формы.  Согнули соломинки и прикрепили к каждой фигурке скотчем. Отверстие соломинки в центре фигурки. Прикрепили к доске соломинки. В каждую соломинку налили воды и стали наблюдать происходящее. </a:t>
            </a:r>
          </a:p>
        </p:txBody>
      </p:sp>
      <p:pic>
        <p:nvPicPr>
          <p:cNvPr id="5" name="Рисунок 4" descr="C:\Users\Ирина\Desktop\Новая папка\20151023_2057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028" y="3918541"/>
            <a:ext cx="290935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Новая папка\20151025_1735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0734" y="3899148"/>
            <a:ext cx="2909352" cy="234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рина\Desktop\Новая папка\20151025_1748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7272" y="3962932"/>
            <a:ext cx="2909351" cy="221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87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78904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   </a:t>
            </a:r>
            <a:r>
              <a:rPr lang="ru-RU" sz="2200" u="sng" dirty="0" smtClean="0"/>
              <a:t>Результат</a:t>
            </a:r>
            <a:r>
              <a:rPr lang="ru-RU" sz="2200" u="sng" dirty="0"/>
              <a:t>:</a:t>
            </a:r>
            <a:r>
              <a:rPr lang="ru-RU" sz="2200" dirty="0"/>
              <a:t> Квадрат и круг сгибаются под весом воды. Фигурки в форме листьев почти не сгибаются, вода с них стекает намного лучше.</a:t>
            </a:r>
          </a:p>
          <a:p>
            <a:pPr algn="just"/>
            <a:r>
              <a:rPr lang="ru-RU" sz="2200" dirty="0" smtClean="0"/>
              <a:t>        Чем </a:t>
            </a:r>
            <a:r>
              <a:rPr lang="ru-RU" sz="2200" dirty="0"/>
              <a:t>больше вытянут лист и чем больше на нём зубчиков, тем лучше с него стекает вода. Поэтому квадратных листьев в природе не бывает, а круглые листья встречаются очень редко и при этом оказываются очень толстыми.</a:t>
            </a:r>
          </a:p>
        </p:txBody>
      </p:sp>
      <p:pic>
        <p:nvPicPr>
          <p:cNvPr id="5" name="Рисунок 4" descr="C:\Users\Ирина\Desktop\Новая папка\20151025_1755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6409"/>
            <a:ext cx="331236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oomerangclub.ru/up/images/informaciya/priroda-sakhalina-i-kuril/multemediinie-diski/Drevesnue/images/game/opyty/opyty-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6409"/>
            <a:ext cx="475252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5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Опыт № 5.</a:t>
            </a:r>
            <a:r>
              <a:rPr lang="ru-RU" sz="2200" dirty="0"/>
              <a:t> </a:t>
            </a:r>
            <a:r>
              <a:rPr lang="ru-RU" sz="2200" i="1" u="sng" dirty="0"/>
              <a:t>Воздействие комнатных растений на влажность воздуха</a:t>
            </a:r>
            <a:endParaRPr lang="ru-RU" sz="2200" dirty="0"/>
          </a:p>
        </p:txBody>
      </p:sp>
      <p:pic>
        <p:nvPicPr>
          <p:cNvPr id="3" name="Рисунок 2" descr="C:\Users\Ирина\Desktop\Новая папка\20151017_2037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b="8100"/>
          <a:stretch/>
        </p:blipFill>
        <p:spPr bwMode="auto">
          <a:xfrm rot="10800000">
            <a:off x="545200" y="1030088"/>
            <a:ext cx="2798518" cy="2326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9040" y="1245532"/>
            <a:ext cx="5072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1. Хорошо </a:t>
            </a:r>
            <a:r>
              <a:rPr lang="ru-RU" sz="2200" dirty="0"/>
              <a:t>полили  комнатное растение.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9040" y="1692736"/>
            <a:ext cx="5159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2. Одели</a:t>
            </a:r>
            <a:r>
              <a:rPr lang="ru-RU" sz="2200" dirty="0"/>
              <a:t>, полиэтиленовый пакет на цветочный горшок с растением и закрепили пакет </a:t>
            </a:r>
            <a:r>
              <a:rPr lang="ru-RU" sz="2200" dirty="0" smtClean="0"/>
              <a:t>снизу.</a:t>
            </a:r>
            <a:endParaRPr lang="ru-RU" sz="2200" dirty="0"/>
          </a:p>
        </p:txBody>
      </p:sp>
      <p:pic>
        <p:nvPicPr>
          <p:cNvPr id="6" name="Рисунок 5" descr="C:\Users\Ирина\Desktop\Новая папка\20151017_2040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2832"/>
          <a:stretch/>
        </p:blipFill>
        <p:spPr bwMode="auto">
          <a:xfrm rot="5400000">
            <a:off x="1382657" y="3733130"/>
            <a:ext cx="2736303" cy="2406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рина\Desktop\Новая папка\20151017_2040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5417" y="3738886"/>
            <a:ext cx="2686668" cy="2345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589040" y="2926105"/>
            <a:ext cx="47911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dirty="0" smtClean="0"/>
              <a:t>3. Стали </a:t>
            </a:r>
            <a:r>
              <a:rPr lang="ru-RU" sz="2200" dirty="0"/>
              <a:t>наблюдать за происходящим.</a:t>
            </a:r>
          </a:p>
        </p:txBody>
      </p:sp>
    </p:spTree>
    <p:extLst>
      <p:ext uri="{BB962C8B-B14F-4D97-AF65-F5344CB8AC3E}">
        <p14:creationId xmlns:p14="http://schemas.microsoft.com/office/powerpoint/2010/main" val="169014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542583"/>
            <a:ext cx="835292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Уже на следующий день мы увидели капельки воды на внутренней  стороне пакета, и кажется, будто пакет заполнен туманом. </a:t>
            </a:r>
            <a:r>
              <a:rPr lang="ru-RU" sz="2200" dirty="0"/>
              <a:t>Это говорит о том, что комнатные растения испаряют через листья воду, тем самым способствуют увлажнению воздуха в квартире. Чем крупнее листья, тем больше они испаряют влаги. Поэтому растения с крупными листьями надо поливать чаще.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9" name="Рисунок 67" descr="Описание: C:\Users\Ирина\Desktop\Новая папка\20151018_125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9407"/>
            <a:ext cx="3240360" cy="35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Ирина\Desktop\Новая папка\20151018_125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9669" y="3010761"/>
            <a:ext cx="3451059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11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565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Лечебные свойства комнатных растений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94233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   Следующий  </a:t>
            </a:r>
            <a:r>
              <a:rPr lang="ru-RU" sz="2200" dirty="0"/>
              <a:t>практический этап заключился в том, что мы работали с сайтами и нашли заключение ученых, что есть такие удивительные цветы, которые обладают необычными целебными свойствами и из-за правильного подбора комнатных растений воздух может быть на 40% чище.</a:t>
            </a:r>
          </a:p>
        </p:txBody>
      </p:sp>
      <p:pic>
        <p:nvPicPr>
          <p:cNvPr id="6" name="Рисунок 5" descr="C:\Users\Ирина\Desktop\Новая папка\20150929_1411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8286" y="2480755"/>
            <a:ext cx="3611613" cy="2915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1807" y="2563209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Известно, что </a:t>
            </a:r>
            <a:r>
              <a:rPr lang="ru-RU" sz="2200" b="1" i="1" u="sng" dirty="0" err="1"/>
              <a:t>хлорофитум</a:t>
            </a:r>
            <a:r>
              <a:rPr lang="ru-RU" sz="2200" dirty="0"/>
              <a:t>  поглощает  угарный газ, формальдегид, а взамен выделяет фитонциды - летучие растительные антибиотики. Учеными установлено, что в течение суток это растение способно уничтожить до 80% болезнетворных бактерий в непосредственной близости от себя. А еще замечен тот факт, что его очистительные свойства можно усилить, если разместить </a:t>
            </a:r>
            <a:r>
              <a:rPr lang="ru-RU" sz="2200" dirty="0" smtClean="0"/>
              <a:t>в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9478" y="5589240"/>
            <a:ext cx="83886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горшке с растением таблетки с активированным углем. </a:t>
            </a:r>
            <a:r>
              <a:rPr lang="ru-RU" sz="2200" dirty="0" err="1"/>
              <a:t>Хлорофитумы</a:t>
            </a:r>
            <a:r>
              <a:rPr lang="ru-RU" sz="2200" dirty="0"/>
              <a:t> рекомендуется селить на кухне в гостиной, где они успешно борются за чистоту.</a:t>
            </a:r>
          </a:p>
        </p:txBody>
      </p:sp>
    </p:spTree>
    <p:extLst>
      <p:ext uri="{BB962C8B-B14F-4D97-AF65-F5344CB8AC3E}">
        <p14:creationId xmlns:p14="http://schemas.microsoft.com/office/powerpoint/2010/main" val="248217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757" y="692696"/>
            <a:ext cx="77048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Comic Sans MS"/>
                <a:ea typeface="Times New Roman"/>
              </a:rPr>
              <a:t>Цели и задачи исследования: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Пронаблюдать передвижение веществ по стеблю.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Изучить влияние света на окраску листьев; выявить какие растения, живущие у нас в квартире – светолюбивы, а какие – теневыносливы.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Выявить потребление воды от строения листьев.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Экспериментально доказать, что каждый листик не случайно имеет определённую форму.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Воздействие комнатных растений на влажность воздуха.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816" y="3718396"/>
            <a:ext cx="789168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  <a:tabLst>
                <a:tab pos="2286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Узнать о лечебных свойствах комнатных растений.            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C:\Users\Ирина\Desktop\Новая папка\20151002_1729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669"/>
          <a:stretch/>
        </p:blipFill>
        <p:spPr bwMode="auto">
          <a:xfrm rot="10800000">
            <a:off x="670070" y="4733754"/>
            <a:ext cx="2407920" cy="161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рина\Desktop\Новая папка\20150930_0855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4621041"/>
            <a:ext cx="24511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50929_12445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>
            <a:fillRect/>
          </a:stretch>
        </p:blipFill>
        <p:spPr bwMode="auto">
          <a:xfrm>
            <a:off x="3707904" y="4936954"/>
            <a:ext cx="197612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12368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350100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А </a:t>
            </a:r>
            <a:r>
              <a:rPr lang="ru-RU" sz="2200" dirty="0"/>
              <a:t>способность снимать электростатическое  напряжение просто обязывает размещать столетник в помещениях, напичканных электроприборами. Помимо этого, в народе говорят, что этот цветок защищает дом от людей с дурными помыслами и несчастных случаев. А об лекарственных свойствах этого растения ходят легенды</a:t>
            </a:r>
            <a:r>
              <a:rPr lang="ru-RU" sz="2200" dirty="0" smtClean="0"/>
              <a:t>.</a:t>
            </a:r>
            <a:r>
              <a:rPr lang="ru-RU" sz="2400" dirty="0"/>
              <a:t> </a:t>
            </a:r>
            <a:r>
              <a:rPr lang="ru-RU" sz="2200" dirty="0"/>
              <a:t>Сок данного растения обладает противовоспалительным, антибактериальным и обезболивающим свойством. Его можно прикладывать к ранам, порезам или нарывам.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6464" y="40466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/>
              <a:t>Отгадайте загадку</a:t>
            </a:r>
            <a:r>
              <a:rPr lang="ru-RU" sz="2200" dirty="0" smtClean="0"/>
              <a:t>:</a:t>
            </a:r>
          </a:p>
          <a:p>
            <a:r>
              <a:rPr lang="ru-RU" sz="2200" i="1" dirty="0" smtClean="0"/>
              <a:t>Лист </a:t>
            </a:r>
            <a:r>
              <a:rPr lang="ru-RU" sz="2200" i="1" dirty="0"/>
              <a:t>с </a:t>
            </a:r>
            <a:r>
              <a:rPr lang="ru-RU" sz="2200" i="1" dirty="0" err="1"/>
              <a:t>горбочком</a:t>
            </a:r>
            <a:r>
              <a:rPr lang="ru-RU" sz="2200" i="1" dirty="0"/>
              <a:t>, </a:t>
            </a:r>
            <a:r>
              <a:rPr lang="ru-RU" sz="2200" i="1" dirty="0" err="1"/>
              <a:t>желобочком</a:t>
            </a:r>
            <a:r>
              <a:rPr lang="ru-RU" sz="2200" i="1" dirty="0"/>
              <a:t>,  </a:t>
            </a:r>
            <a:endParaRPr lang="ru-RU" sz="2200" dirty="0"/>
          </a:p>
          <a:p>
            <a:r>
              <a:rPr lang="ru-RU" sz="2200" i="1" dirty="0"/>
              <a:t>Шипы имеет, а ранить не умеет. </a:t>
            </a:r>
            <a:endParaRPr lang="ru-RU" sz="2200" dirty="0"/>
          </a:p>
          <a:p>
            <a:r>
              <a:rPr lang="ru-RU" sz="2200" i="1" dirty="0"/>
              <a:t>Зато лечит нас в любой час. </a:t>
            </a:r>
            <a:endParaRPr lang="ru-RU" sz="2200" i="1" dirty="0" smtClean="0"/>
          </a:p>
          <a:p>
            <a:pPr algn="r"/>
            <a:r>
              <a:rPr lang="ru-RU" sz="2200" b="1" i="1" dirty="0" smtClean="0"/>
              <a:t>(</a:t>
            </a:r>
            <a:r>
              <a:rPr lang="ru-RU" sz="2200" b="1" i="1" dirty="0"/>
              <a:t>Алоэ)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206169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 </a:t>
            </a:r>
            <a:r>
              <a:rPr lang="ru-RU" sz="2200" b="1" i="1" u="sng" dirty="0"/>
              <a:t>Алое</a:t>
            </a:r>
            <a:r>
              <a:rPr lang="ru-RU" sz="2200" dirty="0"/>
              <a:t> – одно из немногих растений, которое активно выделяет кислород в темное время суток, поэтому оно – желанный гость в спальне.</a:t>
            </a:r>
          </a:p>
        </p:txBody>
      </p:sp>
    </p:spTree>
    <p:extLst>
      <p:ext uri="{BB962C8B-B14F-4D97-AF65-F5344CB8AC3E}">
        <p14:creationId xmlns:p14="http://schemas.microsoft.com/office/powerpoint/2010/main" val="171065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2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err="1"/>
              <a:t>Каланхоэ</a:t>
            </a:r>
            <a:r>
              <a:rPr lang="ru-RU" sz="2400" b="1" i="1" dirty="0"/>
              <a:t> </a:t>
            </a:r>
            <a:r>
              <a:rPr lang="ru-RU" sz="2400" dirty="0"/>
              <a:t> поглощает вредные излучения бытовой техники. Так что размещать растение можно около телевизора, компьютера. Так он не только будет радовать глаз, но и поможет защититься от вредного излучения бытовой техники, которая в большом количестве представлена в каждом доме. Сок </a:t>
            </a:r>
            <a:r>
              <a:rPr lang="ru-RU" sz="2400" dirty="0" err="1"/>
              <a:t>каланхоэ</a:t>
            </a:r>
            <a:r>
              <a:rPr lang="ru-RU" sz="2400" dirty="0"/>
              <a:t> обладает противовоспалительным действием, проявляет противовирусную активность. Показан при лечении ран, ожогов, обморожений. Эффективен при тонзиллите, пародонтозе, стоматитах.</a:t>
            </a:r>
          </a:p>
        </p:txBody>
      </p:sp>
      <p:pic>
        <p:nvPicPr>
          <p:cNvPr id="10" name="Рисунок 9" descr="C:\Users\Ирина\Desktop\Новая папка\20150929_1251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7010" b="45192"/>
          <a:stretch/>
        </p:blipFill>
        <p:spPr bwMode="auto">
          <a:xfrm rot="5400000">
            <a:off x="4355976" y="1988840"/>
            <a:ext cx="5544616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8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рина\Desktop\Новая папка\20150930_0842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2535"/>
          <a:stretch/>
        </p:blipFill>
        <p:spPr bwMode="auto">
          <a:xfrm rot="5400000">
            <a:off x="-139309" y="795491"/>
            <a:ext cx="2880320" cy="181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260647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u="sng" dirty="0"/>
              <a:t>Фикус.</a:t>
            </a:r>
            <a:r>
              <a:rPr lang="ru-RU" sz="2200" b="1" i="1" dirty="0"/>
              <a:t> </a:t>
            </a:r>
            <a:r>
              <a:rPr lang="ru-RU" sz="2200" dirty="0"/>
              <a:t>Листья этого растения, настоянные на тройном одеколоне, применяются для растирки больных суставов. Комнатные виды этого растения обладают </a:t>
            </a:r>
            <a:r>
              <a:rPr lang="ru-RU" sz="2200" dirty="0" err="1"/>
              <a:t>фитонцидной</a:t>
            </a:r>
            <a:r>
              <a:rPr lang="ru-RU" sz="2200" dirty="0"/>
              <a:t> активностью и способны снизить в 300 раз и более число микроорганизмов в воздухе от табачного дыма, покрытия из линолеума, угарного газа и поэтому о них стоит говорить с особой благодарностью.</a:t>
            </a:r>
          </a:p>
        </p:txBody>
      </p:sp>
      <p:pic>
        <p:nvPicPr>
          <p:cNvPr id="7" name="Рисунок 6" descr="http://www.udec.ru/images/2808-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41" y="3450488"/>
            <a:ext cx="316835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3154" y="3284984"/>
            <a:ext cx="5348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У </a:t>
            </a:r>
            <a:r>
              <a:rPr lang="ru-RU" sz="2200" dirty="0"/>
              <a:t>домашних </a:t>
            </a:r>
            <a:r>
              <a:rPr lang="ru-RU" sz="2200" b="1" i="1" u="sng" dirty="0"/>
              <a:t>лимонов</a:t>
            </a:r>
            <a:r>
              <a:rPr lang="ru-RU" sz="2200" dirty="0"/>
              <a:t>  целебную силу имеют не только плоды, но и ароматные листья. Они выделяют 85 различных целебных веществ. В помещении, где находятся лимоны, воздух почти стерилен. Если в комнате будет расти лимон, то многие болезнетворные микробы, обитающие в этой комнате, потеряют способность размножаться. </a:t>
            </a:r>
          </a:p>
        </p:txBody>
      </p:sp>
    </p:spTree>
    <p:extLst>
      <p:ext uri="{BB962C8B-B14F-4D97-AF65-F5344CB8AC3E}">
        <p14:creationId xmlns:p14="http://schemas.microsoft.com/office/powerpoint/2010/main" val="398055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4114" y="33265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Заключение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7083" y="112474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 Для </a:t>
            </a:r>
            <a:r>
              <a:rPr lang="ru-RU" sz="2200" dirty="0"/>
              <a:t>чего же нам нужны комнатные растения? Все опыты, поставленные за время работы, позволили сделать заключения, что растения в жилых помещениях: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улучшают климат в комнате;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отфильтровывают частички пыли в воздухе;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охлаждают летом воздух за счет испарения;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повышают влажность воздуха;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понижают содержание углекислого газа в воздухе;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повышают содержание кислорода в воздухе;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действуют одновременно успокаивающе и возбуждающе;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способствуют снятию стрессов и улучшают самочувствие;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создают неповторимую атмосферу в помещении;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радуют гостей;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200" dirty="0"/>
              <a:t>делают помещение более обжитым и уютным.</a:t>
            </a:r>
          </a:p>
        </p:txBody>
      </p:sp>
    </p:spTree>
    <p:extLst>
      <p:ext uri="{BB962C8B-B14F-4D97-AF65-F5344CB8AC3E}">
        <p14:creationId xmlns:p14="http://schemas.microsoft.com/office/powerpoint/2010/main" val="173062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101" y="404664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Забота </a:t>
            </a:r>
            <a:r>
              <a:rPr lang="ru-RU" sz="2200" dirty="0"/>
              <a:t>о комнатных растениях делает человека добрее. Все растения – живые существа, способные воздействовать на человека и его жилище. Давайте не будем забывать о своих домашних друзьях, ведь они заботятся о нас бескорыстно. В результате выполнения работы мы многое узнали про  комнатные растения и стали относиться к ним бережнее.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101" y="2551837"/>
            <a:ext cx="82809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  Они </a:t>
            </a:r>
            <a:r>
              <a:rPr lang="ru-RU" sz="2200" dirty="0"/>
              <a:t>же помогли нам понять, что каждый может выращивать в своем доме совершенно любые комнатные растения, и они будут прекрасно расти, достаточно соблюдать "</a:t>
            </a:r>
            <a:r>
              <a:rPr lang="ru-RU" sz="2200" b="1" dirty="0"/>
              <a:t>маленькое</a:t>
            </a:r>
            <a:r>
              <a:rPr lang="ru-RU" sz="2200" dirty="0"/>
              <a:t>" условие: </a:t>
            </a:r>
            <a:r>
              <a:rPr lang="ru-RU" sz="2200" b="1" i="1" dirty="0"/>
              <a:t>их нужно</a:t>
            </a:r>
            <a:r>
              <a:rPr lang="ru-RU" sz="2200" dirty="0"/>
              <a:t> </a:t>
            </a:r>
            <a:r>
              <a:rPr lang="ru-RU" sz="2200" b="1" i="1" dirty="0"/>
              <a:t>любить.</a:t>
            </a:r>
            <a:endParaRPr lang="ru-RU" sz="2200" dirty="0"/>
          </a:p>
        </p:txBody>
      </p:sp>
      <p:pic>
        <p:nvPicPr>
          <p:cNvPr id="6" name="Рисунок 5" descr="C:\Users\Ирина\Desktop\Новая папка\20150929_1408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/>
          <a:stretch/>
        </p:blipFill>
        <p:spPr bwMode="auto">
          <a:xfrm rot="10800000">
            <a:off x="3563885" y="4063513"/>
            <a:ext cx="2880322" cy="231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рина\Desktop\Новая папка\20151002_1729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669"/>
          <a:stretch/>
        </p:blipFill>
        <p:spPr bwMode="auto">
          <a:xfrm rot="10800000">
            <a:off x="470099" y="4002699"/>
            <a:ext cx="2733747" cy="237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20150929_1254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63513"/>
            <a:ext cx="1885871" cy="231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92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2.darudar.org/s1024/01/00/16/19/1619767d8ce73c076d7084c96a65dfc71ed3a43a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9027"/>
          <a:stretch/>
        </p:blipFill>
        <p:spPr bwMode="auto">
          <a:xfrm>
            <a:off x="4860032" y="4509120"/>
            <a:ext cx="1952625" cy="197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рина\Desktop\Новая папка\20150926_1044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085" y="761850"/>
            <a:ext cx="2592288" cy="187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Ирина\Desktop\Новая папка\20150929_1419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t="305" r="-261" b="38874"/>
          <a:stretch/>
        </p:blipFill>
        <p:spPr bwMode="auto">
          <a:xfrm rot="5400000">
            <a:off x="6976380" y="684425"/>
            <a:ext cx="2004139" cy="144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Ирина\Desktop\Новая папка\20150929_1248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0"/>
          <a:stretch/>
        </p:blipFill>
        <p:spPr bwMode="auto">
          <a:xfrm rot="5400000">
            <a:off x="6706080" y="3547012"/>
            <a:ext cx="2842121" cy="174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20150929_1254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4" y="3372368"/>
            <a:ext cx="1842955" cy="240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Ирина\Desktop\Новая папка\20150929_1247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4326" y="4785664"/>
            <a:ext cx="1977390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74032" y="1886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/>
              <a:t>          А </a:t>
            </a:r>
            <a:r>
              <a:rPr lang="ru-RU" sz="2200" dirty="0"/>
              <a:t>закончить нашу исследовательскую работу хотелось бы замечательными строчками из стихотворения С. </a:t>
            </a:r>
            <a:r>
              <a:rPr lang="ru-RU" sz="2200" dirty="0" err="1"/>
              <a:t>Вургун</a:t>
            </a:r>
            <a:r>
              <a:rPr lang="ru-RU" sz="2200" dirty="0"/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4032" y="172702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…</a:t>
            </a:r>
            <a:r>
              <a:rPr lang="ru-RU" sz="2400" b="1" i="1" dirty="0"/>
              <a:t>Ты должен над </a:t>
            </a:r>
            <a:r>
              <a:rPr lang="ru-RU" sz="2400" b="1" i="1" dirty="0" smtClean="0"/>
              <a:t>цветами</a:t>
            </a:r>
          </a:p>
          <a:p>
            <a:pPr algn="r"/>
            <a:r>
              <a:rPr lang="ru-RU" sz="2400" b="1" i="1" dirty="0" smtClean="0"/>
              <a:t> </a:t>
            </a:r>
            <a:r>
              <a:rPr lang="ru-RU" sz="2400" b="1" i="1" dirty="0"/>
              <a:t>наклониться</a:t>
            </a:r>
            <a:endParaRPr lang="ru-RU" sz="2400" dirty="0"/>
          </a:p>
          <a:p>
            <a:r>
              <a:rPr lang="ru-RU" sz="2400" b="1" i="1" dirty="0"/>
              <a:t>Не для того, чтоб рвать </a:t>
            </a:r>
            <a:r>
              <a:rPr lang="ru-RU" sz="2400" b="1" i="1" dirty="0" smtClean="0"/>
              <a:t>или</a:t>
            </a:r>
          </a:p>
          <a:p>
            <a:pPr algn="r"/>
            <a:r>
              <a:rPr lang="ru-RU" sz="2400" b="1" i="1" dirty="0" smtClean="0"/>
              <a:t> </a:t>
            </a:r>
            <a:r>
              <a:rPr lang="ru-RU" sz="2400" b="1" i="1" dirty="0"/>
              <a:t>срезать,</a:t>
            </a:r>
            <a:endParaRPr lang="ru-RU" sz="2400" dirty="0"/>
          </a:p>
          <a:p>
            <a:r>
              <a:rPr lang="ru-RU" sz="2400" b="1" i="1" dirty="0"/>
              <a:t>А чтоб увидеть добрые их лица</a:t>
            </a:r>
            <a:endParaRPr lang="ru-RU" sz="2400" dirty="0"/>
          </a:p>
          <a:p>
            <a:r>
              <a:rPr lang="ru-RU" sz="2400" b="1" i="1" dirty="0"/>
              <a:t>И доброе лицо им показать.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96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1" y="247422"/>
            <a:ext cx="15399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/>
              <a:t>Введение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7550" y="614176"/>
            <a:ext cx="47729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Сейчас </a:t>
            </a:r>
            <a:r>
              <a:rPr lang="ru-RU" sz="2000" dirty="0"/>
              <a:t>в ХХI веке комнатные растения играют очень важную роль в жизни человека: они очищают воздух, снимают напряжение, издают приятные запахи и украшают дом. У людей вызывают интерес цветочные гороскопы, цветы-обереги. Если подобрать для своего дома комнатные растения в соответствии со знаком зодиака, то их пользу для физического здоровья и душевного состояния будет трудно </a:t>
            </a:r>
            <a:r>
              <a:rPr lang="ru-RU" sz="2000" dirty="0" smtClean="0"/>
              <a:t>переоценить.</a:t>
            </a:r>
            <a:r>
              <a:rPr lang="ru-RU" sz="2000" dirty="0"/>
              <a:t> Наша мама и бабуля, Нина Михайловна, очень любит  комнатные цветы. У нас в доме насчитывается  несколько десятков комнатных растений.  Она всегда бережно за ними ухаживает: поливает, опрыскивает, обрывает погибшие листочки, удобряет, пересаживает  и ещё -  она разговаривает с ними.</a:t>
            </a:r>
          </a:p>
        </p:txBody>
      </p:sp>
      <p:pic>
        <p:nvPicPr>
          <p:cNvPr id="6" name="Рисунок 5" descr="C:\Users\Ирина\Desktop\Новая папка\IMG-20151002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38437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59886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/>
              <a:t>Немного из истории комнатных растений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232" y="90872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Их </a:t>
            </a:r>
            <a:r>
              <a:rPr lang="ru-RU" sz="2200" dirty="0"/>
              <a:t>любили в древности. Их любят сейчас. Их будут любить всегда. Безмолвные и прекрасные, часто беззащитные и зависимые от человека, цветы способны покорять сердца, сводить с ума, они оставляют следы в истории и вдохновляют поэтов. И нас заинтересовали вопросы: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200" dirty="0">
                <a:latin typeface="Times New Roman"/>
                <a:ea typeface="Times New Roman"/>
              </a:rPr>
              <a:t>Когда и откуда появились комнатные цветы?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200" dirty="0">
                <a:latin typeface="Times New Roman"/>
                <a:ea typeface="Times New Roman"/>
              </a:rPr>
              <a:t>Сколько видов комнатных растений существует?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200" dirty="0">
                <a:latin typeface="Times New Roman"/>
                <a:ea typeface="Times New Roman"/>
              </a:rPr>
              <a:t>Как правильно ухаживать за цветами?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sz="2200" dirty="0">
                <a:latin typeface="Times New Roman"/>
                <a:ea typeface="Times New Roman"/>
              </a:rPr>
              <a:t>Как комнатные растения влияют на жизнь и здоровье человека?</a:t>
            </a: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        Растения </a:t>
            </a:r>
            <a:r>
              <a:rPr lang="ru-RU" sz="2200" dirty="0">
                <a:latin typeface="Times New Roman"/>
                <a:ea typeface="Times New Roman"/>
              </a:rPr>
              <a:t>стали широко использовать для украшения помещений в XIX веке, однако история комнатного цветоводства началась гораздо раньше. Археологи утверждают, что первые цветочные горшки появились в Китае около пяти тысяч лет назад.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4291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/>
          <a:stretch>
            <a:fillRect/>
          </a:stretch>
        </p:blipFill>
        <p:spPr bwMode="auto">
          <a:xfrm>
            <a:off x="5436095" y="2516188"/>
            <a:ext cx="3003345" cy="33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>
            <a:fillRect/>
          </a:stretch>
        </p:blipFill>
        <p:spPr bwMode="auto">
          <a:xfrm>
            <a:off x="1259632" y="2516188"/>
            <a:ext cx="3170874" cy="33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55576" y="1497503"/>
            <a:ext cx="2592288" cy="605810"/>
          </a:xfrm>
          <a:prstGeom prst="wedgeEllipseCallout">
            <a:avLst>
              <a:gd name="adj1" fmla="val 50989"/>
              <a:gd name="adj2" fmla="val 120675"/>
            </a:avLst>
          </a:prstGeom>
          <a:solidFill>
            <a:srgbClr val="BBE0E3">
              <a:alpha val="0"/>
            </a:srgbClr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0000" tIns="46800" rIns="90000" bIns="46800" anchor="t" anchorCtr="0" upright="1">
            <a:noAutofit/>
          </a:bodyPr>
          <a:lstStyle/>
          <a:p>
            <a:pPr algn="ctr" fontAlgn="base">
              <a:spcAft>
                <a:spcPts val="0"/>
              </a:spcAft>
              <a:tabLst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sz="1600" b="1" i="1" kern="1200" dirty="0">
                <a:solidFill>
                  <a:srgbClr val="943634"/>
                </a:solidFill>
                <a:effectLst/>
                <a:latin typeface="Tahoma"/>
                <a:ea typeface="Arial Unicode MS"/>
                <a:cs typeface="Times New Roman"/>
              </a:rPr>
              <a:t>Князь Голицын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30785" y="1340768"/>
            <a:ext cx="2578735" cy="762543"/>
          </a:xfrm>
          <a:prstGeom prst="wedgeEllipseCallout">
            <a:avLst>
              <a:gd name="adj1" fmla="val -39124"/>
              <a:gd name="adj2" fmla="val 106472"/>
            </a:avLst>
          </a:prstGeom>
          <a:solidFill>
            <a:srgbClr val="BBE0E3">
              <a:alpha val="0"/>
            </a:srgbClr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0000" tIns="46800" rIns="90000" bIns="46800" anchor="t" anchorCtr="0" upright="1">
            <a:noAutofit/>
          </a:bodyPr>
          <a:lstStyle/>
          <a:p>
            <a:pPr algn="ctr" fontAlgn="base">
              <a:spcAft>
                <a:spcPts val="0"/>
              </a:spcAft>
              <a:tabLst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sz="1600" b="1" i="1" kern="1200" dirty="0">
                <a:solidFill>
                  <a:srgbClr val="943634"/>
                </a:solidFill>
                <a:effectLst/>
                <a:latin typeface="Tahoma"/>
                <a:ea typeface="Arial Unicode MS"/>
                <a:cs typeface="Times New Roman"/>
              </a:rPr>
              <a:t>Граф Шереметьев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1807" y="481841"/>
            <a:ext cx="78488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России первыми владельцами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оранжерей и зимних садов были: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9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xn--b1aebcn8aebkt.xn--p1ai/cru/images/f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>
            <a:off x="827584" y="1628800"/>
            <a:ext cx="7416824" cy="460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39699"/>
            <a:ext cx="814723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i="1" dirty="0"/>
              <a:t>А так выглядит оранжерея в наши дни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77771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71914"/>
            <a:ext cx="439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Виды комнатных растений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3082"/>
            <a:ext cx="352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err="1"/>
              <a:t>Злаковидные</a:t>
            </a:r>
            <a:r>
              <a:rPr lang="ru-RU" sz="2400" b="1" i="1" u="sng" dirty="0"/>
              <a:t> </a:t>
            </a:r>
            <a:r>
              <a:rPr lang="ru-RU" sz="2400" b="1" i="1" u="sng" dirty="0" smtClean="0"/>
              <a:t>растения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 descr="i-36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77833"/>
            <a:ext cx="1533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писание: http://s009.radikal.ru/i308/1105/13/e2a55231144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9433"/>
            <a:ext cx="19812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620483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них длинные, узкие, собранные пучком листья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4943" y="2431612"/>
            <a:ext cx="242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i="1" dirty="0"/>
              <a:t>циперус (декоративная осока)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65177" y="2570111"/>
            <a:ext cx="15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хлорофитрум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9128" y="3186684"/>
            <a:ext cx="31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/>
              <a:t>Кустистые растения</a:t>
            </a:r>
            <a:endParaRPr lang="ru-RU" sz="2400" dirty="0"/>
          </a:p>
        </p:txBody>
      </p:sp>
      <p:pic>
        <p:nvPicPr>
          <p:cNvPr id="12" name="Рисунок 11" descr="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8470"/>
            <a:ext cx="1800200" cy="188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67F0C116241F4D26819E4E1C9F4EADA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11" y="4633234"/>
            <a:ext cx="159725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ley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08611"/>
            <a:ext cx="1595244" cy="16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739836" y="3186684"/>
            <a:ext cx="51780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/>
              <a:t>У них из земли обычно растут несколько стеблей. Они могут быть как небольшими и компактными, так и высокими и раскидистыми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1075" y="5967764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бегония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03089" y="6161473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маранта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93256" y="599850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пилея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838" y="332656"/>
            <a:ext cx="557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/>
              <a:t>Растения с прямостоящими стеблями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48358" y="732766"/>
            <a:ext cx="25305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Они имеют прямой вертикально растущий стебель. Одни из них едва достигают 3см, другие упираются в потолок</a:t>
            </a:r>
          </a:p>
        </p:txBody>
      </p:sp>
      <p:pic>
        <p:nvPicPr>
          <p:cNvPr id="6" name="Рисунок 5" descr="Описание: http://priroda-flowers.ru/wa-data/public/shop/products/03/03/303/images/177/177.750x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32654"/>
          <a:stretch/>
        </p:blipFill>
        <p:spPr bwMode="auto">
          <a:xfrm>
            <a:off x="2510287" y="786696"/>
            <a:ext cx="1676579" cy="241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писание: http://www.komfort.kz/img/article/11309/87_tn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1654" r="22372"/>
          <a:stretch/>
        </p:blipFill>
        <p:spPr bwMode="auto">
          <a:xfrm>
            <a:off x="4585855" y="756996"/>
            <a:ext cx="1440872" cy="241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писание: http://mirpak62.ru/upload/iblock/74d/74d32c43a2751d85af7afa9b1be04b3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/>
          <a:stretch/>
        </p:blipFill>
        <p:spPr bwMode="auto">
          <a:xfrm>
            <a:off x="443344" y="732766"/>
            <a:ext cx="1680384" cy="2439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17829" y="3185816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 лавр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62893" y="3220073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фикус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7962" y="6165304"/>
            <a:ext cx="101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драцена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1728" y="3717032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/>
              <a:t>Вьющиеся растения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0837" y="4365104"/>
            <a:ext cx="2440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Их стебли либо нуждаются в опоре, чтобы расти вверх, либо свисают по сторонам горшка </a:t>
            </a:r>
          </a:p>
        </p:txBody>
      </p:sp>
      <p:pic>
        <p:nvPicPr>
          <p:cNvPr id="14" name="Рисунок 13" descr="Описание: http://www.doctorvlad.com/deladomashnie/wp-content/uploads/2015/02/7-samyx-neprixotlivyx-domashnix-rastenij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15" y="3947864"/>
            <a:ext cx="2425411" cy="22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Описание: http://klumba-plus.ru/uploads/posts/2013-04/1366119582_tradeskanciy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8" y="3947864"/>
            <a:ext cx="2256090" cy="221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926469" y="6165304"/>
            <a:ext cx="177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плющ восковой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57546" y="3244334"/>
            <a:ext cx="162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традесканция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1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3285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/>
              <a:t>Розеточные растения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0494" y="420052"/>
            <a:ext cx="43712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Их листья сближены в одной точке</a:t>
            </a:r>
          </a:p>
        </p:txBody>
      </p:sp>
      <p:pic>
        <p:nvPicPr>
          <p:cNvPr id="7" name="Рисунок 6" descr="on-bir-ay-550x55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446" y="1052736"/>
            <a:ext cx="208823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%D1%81%D0%B5%D0%BD%D0%BF%D0%BE%D0%BB%D1%96%D1%8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/>
          <a:stretch/>
        </p:blipFill>
        <p:spPr bwMode="auto">
          <a:xfrm>
            <a:off x="3616036" y="1052736"/>
            <a:ext cx="203608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Описание: http://www.succulent.ru/korotaev/Aloe-aristata8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6062" r="7901" b="3037"/>
          <a:stretch/>
        </p:blipFill>
        <p:spPr bwMode="auto">
          <a:xfrm>
            <a:off x="6594764" y="1052736"/>
            <a:ext cx="180699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301649" y="2924944"/>
            <a:ext cx="109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сенполия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8360" y="2924944"/>
            <a:ext cx="103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примула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0997" y="2941169"/>
            <a:ext cx="183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алоэ карликовое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1992" y="3657600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/>
              <a:t>Шаровидные растения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36463" y="36576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/>
              <a:t>Они не имеют плоских листьев. К таким растениям относятся многие кактусы</a:t>
            </a:r>
          </a:p>
        </p:txBody>
      </p:sp>
      <p:pic>
        <p:nvPicPr>
          <p:cNvPr id="15" name="Рисунок 14" descr="origina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4814"/>
          <a:stretch/>
        </p:blipFill>
        <p:spPr bwMode="auto">
          <a:xfrm>
            <a:off x="6488056" y="4509120"/>
            <a:ext cx="1913699" cy="188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566401d79a3e2b0978e18a5948d9432_i-36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47" y="4765596"/>
            <a:ext cx="1516757" cy="175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Описание: http://buket.pl.ua/media/images/cactu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6" y="4211598"/>
            <a:ext cx="2471410" cy="2097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05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1562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38</cp:revision>
  <dcterms:created xsi:type="dcterms:W3CDTF">2016-03-04T18:54:22Z</dcterms:created>
  <dcterms:modified xsi:type="dcterms:W3CDTF">2016-07-13T09:21:24Z</dcterms:modified>
</cp:coreProperties>
</file>